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6" d="100"/>
          <a:sy n="86" d="100"/>
        </p:scale>
        <p:origin x="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561D-F28D-414E-BA7E-F278DF0FAD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5353A7-7662-458F-84AE-906B58171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6A7809-FDF1-4A29-820A-F881F51A0819}"/>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5" name="Footer Placeholder 4">
            <a:extLst>
              <a:ext uri="{FF2B5EF4-FFF2-40B4-BE49-F238E27FC236}">
                <a16:creationId xmlns:a16="http://schemas.microsoft.com/office/drawing/2014/main" id="{1FE934A3-585E-46FB-907A-25BC88CEA5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58FFEA-5403-4D96-9A3E-22E00438477A}"/>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919571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77AF-27FA-4952-850C-EC83D6A0334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E905FD-7D9C-4F86-9E60-696408AACC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77594A-FAF4-46F2-8E66-422423761CBE}"/>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5" name="Footer Placeholder 4">
            <a:extLst>
              <a:ext uri="{FF2B5EF4-FFF2-40B4-BE49-F238E27FC236}">
                <a16:creationId xmlns:a16="http://schemas.microsoft.com/office/drawing/2014/main" id="{5AE3D2D3-3AC2-4D97-AB70-E16867678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5C829-8546-4D1D-A68F-FB823F59ED6F}"/>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398158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DB9D5-8F4B-454E-A555-E12F008D6F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F2170A-6A00-4FD4-9404-1358DD9236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AD4A2D-E5A6-4043-B753-C9059E7B8E1C}"/>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5" name="Footer Placeholder 4">
            <a:extLst>
              <a:ext uri="{FF2B5EF4-FFF2-40B4-BE49-F238E27FC236}">
                <a16:creationId xmlns:a16="http://schemas.microsoft.com/office/drawing/2014/main" id="{A1282BDB-0289-4B77-8095-1D9E0C5630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91E5F3-4BF7-4AD0-ACEC-3D6D1AD3EAF7}"/>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65048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968F2-986A-43D0-B2AB-8BAF843926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DED25B-AB12-4BFE-BED9-A76D83DA4C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51064-A28B-403B-8F28-E6EC27ADB059}"/>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5" name="Footer Placeholder 4">
            <a:extLst>
              <a:ext uri="{FF2B5EF4-FFF2-40B4-BE49-F238E27FC236}">
                <a16:creationId xmlns:a16="http://schemas.microsoft.com/office/drawing/2014/main" id="{129D015C-E76E-44CD-AA87-BC583C34E8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05AD1-E8D1-4CE8-AD63-17960B37DC73}"/>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162923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FC2E-306C-4DB2-8846-CBE4342FFE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7A370-5CB0-490E-B8D4-D7F5882F5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CA05F4-0A9E-4F5F-9D25-D061FD46D679}"/>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5" name="Footer Placeholder 4">
            <a:extLst>
              <a:ext uri="{FF2B5EF4-FFF2-40B4-BE49-F238E27FC236}">
                <a16:creationId xmlns:a16="http://schemas.microsoft.com/office/drawing/2014/main" id="{405D347F-2C59-4BAA-9B53-AE6FE717C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AB382-A78A-4E6B-B4CE-650F09524D08}"/>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278312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223C-B5C2-480B-8E59-FDB31FA59E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11018CB-6105-4F8A-8D69-7882B06357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5846F5-B1BE-434B-BD33-BE9ED797C1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5CCB4B6-A45C-41A9-AFB8-AE0108D1852B}"/>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6" name="Footer Placeholder 5">
            <a:extLst>
              <a:ext uri="{FF2B5EF4-FFF2-40B4-BE49-F238E27FC236}">
                <a16:creationId xmlns:a16="http://schemas.microsoft.com/office/drawing/2014/main" id="{4537B7DC-1BAD-47EE-A039-CC5967EB6E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56B616-CF4F-4FAD-9A28-B4ACD254D291}"/>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72649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4B9E-B47F-47D7-8BC7-65750ECAEF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011868-D48B-4CE5-9446-3CDD30D5D1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A23834-C6BA-457A-9F86-09617CFDDF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E30C56-C074-4A9D-B638-F97B4AD96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6FD507D-DD51-4E68-9A32-1789ABFBE5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C37347-1102-40D2-8224-95D1CA6C3B52}"/>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8" name="Footer Placeholder 7">
            <a:extLst>
              <a:ext uri="{FF2B5EF4-FFF2-40B4-BE49-F238E27FC236}">
                <a16:creationId xmlns:a16="http://schemas.microsoft.com/office/drawing/2014/main" id="{3E54DDBF-AB13-4FE5-AEE2-A301FEB9D9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2C5107-CD5D-4D5F-AF3F-03A993831A9F}"/>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199724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8F53-4581-4E43-A2E5-64CAE43E2A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0F851D6-2FBD-4388-8C09-C76BB266C1BF}"/>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4" name="Footer Placeholder 3">
            <a:extLst>
              <a:ext uri="{FF2B5EF4-FFF2-40B4-BE49-F238E27FC236}">
                <a16:creationId xmlns:a16="http://schemas.microsoft.com/office/drawing/2014/main" id="{844D5AAF-A49F-4C67-BC75-14B6F7BDC3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39F421-AFDD-4431-9406-7F44FD565A8B}"/>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195907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10D24-3A0B-4C2B-91F0-95DB68735B5F}"/>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3" name="Footer Placeholder 2">
            <a:extLst>
              <a:ext uri="{FF2B5EF4-FFF2-40B4-BE49-F238E27FC236}">
                <a16:creationId xmlns:a16="http://schemas.microsoft.com/office/drawing/2014/main" id="{5644968A-68CD-4A59-B191-BDDFB4D1ACD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8FD89E-CFDB-4A39-9CC3-B67FC21D6CC3}"/>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164574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935F-C783-4308-8566-C5AED6F5F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B8A475-A7AA-4904-8D48-BE33FFA152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7E5804-FD2A-451D-B5C1-3A891DBA7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175A55-AE21-471F-BBA7-1BFD55393E6D}"/>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6" name="Footer Placeholder 5">
            <a:extLst>
              <a:ext uri="{FF2B5EF4-FFF2-40B4-BE49-F238E27FC236}">
                <a16:creationId xmlns:a16="http://schemas.microsoft.com/office/drawing/2014/main" id="{46AA16A6-7096-4F15-883F-DE54DDE86B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33A33D-6BF8-49AF-9B19-29743FB386BC}"/>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749337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8B95F-6C18-441C-9625-4E772ED5E4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DEFFB2-BC06-4B33-A93C-96D02B0DBB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A6C150-DB94-492D-B4C0-C9C7B1D08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386910-E18E-45DE-806C-75DF1C47BBE4}"/>
              </a:ext>
            </a:extLst>
          </p:cNvPr>
          <p:cNvSpPr>
            <a:spLocks noGrp="1"/>
          </p:cNvSpPr>
          <p:nvPr>
            <p:ph type="dt" sz="half" idx="10"/>
          </p:nvPr>
        </p:nvSpPr>
        <p:spPr/>
        <p:txBody>
          <a:bodyPr/>
          <a:lstStyle/>
          <a:p>
            <a:fld id="{5EF94DEC-4C97-4D83-9C45-C329765F93F9}" type="datetimeFigureOut">
              <a:rPr lang="en-GB" smtClean="0"/>
              <a:t>02/05/2023</a:t>
            </a:fld>
            <a:endParaRPr lang="en-GB"/>
          </a:p>
        </p:txBody>
      </p:sp>
      <p:sp>
        <p:nvSpPr>
          <p:cNvPr id="6" name="Footer Placeholder 5">
            <a:extLst>
              <a:ext uri="{FF2B5EF4-FFF2-40B4-BE49-F238E27FC236}">
                <a16:creationId xmlns:a16="http://schemas.microsoft.com/office/drawing/2014/main" id="{6A3F7E61-9593-48CA-B01C-E56DEACDE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7BE5AE-AE86-47E2-94A2-193A81F3981D}"/>
              </a:ext>
            </a:extLst>
          </p:cNvPr>
          <p:cNvSpPr>
            <a:spLocks noGrp="1"/>
          </p:cNvSpPr>
          <p:nvPr>
            <p:ph type="sldNum" sz="quarter" idx="12"/>
          </p:nvPr>
        </p:nvSpPr>
        <p:spPr/>
        <p:txBody>
          <a:bodyPr/>
          <a:lstStyle/>
          <a:p>
            <a:fld id="{C5720500-ED3D-45AB-8650-C5B5A0BFA48B}" type="slidenum">
              <a:rPr lang="en-GB" smtClean="0"/>
              <a:t>‹#›</a:t>
            </a:fld>
            <a:endParaRPr lang="en-GB"/>
          </a:p>
        </p:txBody>
      </p:sp>
    </p:spTree>
    <p:extLst>
      <p:ext uri="{BB962C8B-B14F-4D97-AF65-F5344CB8AC3E}">
        <p14:creationId xmlns:p14="http://schemas.microsoft.com/office/powerpoint/2010/main" val="1547193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29782F-5724-46BB-956F-E218E645F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7E02E9-3E78-4933-9B87-66679ACB23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40C7C-0AF6-40CD-AFD3-958D86544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94DEC-4C97-4D83-9C45-C329765F93F9}" type="datetimeFigureOut">
              <a:rPr lang="en-GB" smtClean="0"/>
              <a:t>02/05/2023</a:t>
            </a:fld>
            <a:endParaRPr lang="en-GB"/>
          </a:p>
        </p:txBody>
      </p:sp>
      <p:sp>
        <p:nvSpPr>
          <p:cNvPr id="5" name="Footer Placeholder 4">
            <a:extLst>
              <a:ext uri="{FF2B5EF4-FFF2-40B4-BE49-F238E27FC236}">
                <a16:creationId xmlns:a16="http://schemas.microsoft.com/office/drawing/2014/main" id="{A4C587A6-E311-4750-A62C-B3407F14FD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7938DC-6E9F-42C2-8233-AED37B6FB9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20500-ED3D-45AB-8650-C5B5A0BFA48B}" type="slidenum">
              <a:rPr lang="en-GB" smtClean="0"/>
              <a:t>‹#›</a:t>
            </a:fld>
            <a:endParaRPr lang="en-GB"/>
          </a:p>
        </p:txBody>
      </p:sp>
    </p:spTree>
    <p:extLst>
      <p:ext uri="{BB962C8B-B14F-4D97-AF65-F5344CB8AC3E}">
        <p14:creationId xmlns:p14="http://schemas.microsoft.com/office/powerpoint/2010/main" val="284115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685F949-AECA-4AEE-A4FF-4A315BBC3AFD}"/>
              </a:ext>
            </a:extLst>
          </p:cNvPr>
          <p:cNvSpPr txBox="1">
            <a:spLocks noChangeArrowheads="1"/>
          </p:cNvSpPr>
          <p:nvPr/>
        </p:nvSpPr>
        <p:spPr bwMode="auto">
          <a:xfrm>
            <a:off x="1879997" y="86358"/>
            <a:ext cx="8432006" cy="8420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6000"/>
              </a:lnSpc>
              <a:spcAft>
                <a:spcPts val="800"/>
              </a:spcAft>
            </a:pPr>
            <a:r>
              <a:rPr lang="en-US" sz="3200" b="1" kern="1200" dirty="0">
                <a:ln w="19050" cap="flat" cmpd="sng" algn="ctr">
                  <a:solidFill>
                    <a:sysClr val="windowText" lastClr="000000"/>
                  </a:solidFill>
                  <a:prstDash val="solid"/>
                  <a:round/>
                </a:ln>
                <a:solidFill>
                  <a:srgbClr val="C00000"/>
                </a:solidFill>
                <a:effectLst>
                  <a:outerShdw blurRad="38100" dist="22860" dir="5400000" algn="tl">
                    <a:srgbClr val="000000">
                      <a:alpha val="30000"/>
                    </a:srgbClr>
                  </a:outerShdw>
                </a:effectLst>
                <a:latin typeface="Comic Sans MS" panose="030F0702030302020204" pitchFamily="66" charset="0"/>
                <a:ea typeface="Calibri" panose="020F0502020204030204" pitchFamily="34" charset="0"/>
              </a:rPr>
              <a:t>Earth and Space – Year 5</a:t>
            </a:r>
            <a:endParaRPr lang="en-GB" sz="1200" dirty="0">
              <a:ln w="19050">
                <a:solidFill>
                  <a:sysClr val="windowText" lastClr="000000"/>
                </a:solidFill>
              </a:ln>
              <a:solidFill>
                <a:srgbClr val="C00000"/>
              </a:solidFill>
              <a:effectLst/>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9C7F7E6A-49DA-4294-8247-DC9BCF9CDEAA}"/>
              </a:ext>
            </a:extLst>
          </p:cNvPr>
          <p:cNvSpPr/>
          <p:nvPr/>
        </p:nvSpPr>
        <p:spPr>
          <a:xfrm>
            <a:off x="389199" y="2785759"/>
            <a:ext cx="2440401" cy="1453026"/>
          </a:xfrm>
          <a:prstGeom prst="rect">
            <a:avLst/>
          </a:prstGeom>
          <a:ln w="19050">
            <a:solidFill>
              <a:schemeClr val="tx1"/>
            </a:solidFill>
          </a:ln>
        </p:spPr>
        <p:txBody>
          <a:bodyPr wrap="square">
            <a:spAutoFit/>
          </a:bodyPr>
          <a:lstStyle/>
          <a:p>
            <a:pPr>
              <a:lnSpc>
                <a:spcPct val="107000"/>
              </a:lnSpc>
              <a:spcAft>
                <a:spcPts val="800"/>
              </a:spcAft>
            </a:pPr>
            <a:r>
              <a:rPr lang="en-US" sz="1100" dirty="0">
                <a:latin typeface="Comic Sans MS" panose="030F0702030302020204" pitchFamily="66" charset="0"/>
                <a:ea typeface="Calibri" panose="020F0502020204030204" pitchFamily="34" charset="0"/>
                <a:cs typeface="Times New Roman" panose="02020603050405020304" pitchFamily="18" charset="0"/>
              </a:rPr>
              <a:t>The Earth is a part of the Solar System. At the </a:t>
            </a:r>
            <a:r>
              <a:rPr lang="en-US" sz="1100" dirty="0" err="1">
                <a:latin typeface="Comic Sans MS" panose="030F0702030302020204" pitchFamily="66" charset="0"/>
                <a:ea typeface="Calibri" panose="020F0502020204030204" pitchFamily="34" charset="0"/>
                <a:cs typeface="Times New Roman" panose="02020603050405020304" pitchFamily="18" charset="0"/>
              </a:rPr>
              <a:t>centre</a:t>
            </a:r>
            <a:r>
              <a:rPr lang="en-US" sz="1100" dirty="0">
                <a:latin typeface="Comic Sans MS" panose="030F0702030302020204" pitchFamily="66" charset="0"/>
                <a:ea typeface="Calibri" panose="020F0502020204030204" pitchFamily="34" charset="0"/>
                <a:cs typeface="Times New Roman" panose="02020603050405020304" pitchFamily="18" charset="0"/>
              </a:rPr>
              <a:t> of the Solar System is the Sun. The Sun is a star. </a:t>
            </a:r>
            <a:endParaRPr lang="en-GB" sz="1100" dirty="0">
              <a:latin typeface="Comic Sans MS" panose="030F0702030302020204" pitchFamily="66"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Comic Sans MS" panose="030F0702030302020204" pitchFamily="66" charset="0"/>
                <a:ea typeface="Calibri" panose="020F0502020204030204" pitchFamily="34" charset="0"/>
                <a:cs typeface="Times New Roman" panose="02020603050405020304" pitchFamily="18" charset="0"/>
              </a:rPr>
              <a:t>There are 8 planets and 5 dwarf planets in the Solar System, which orbit the Sun.</a:t>
            </a:r>
            <a:endParaRPr lang="en-GB" sz="1100" dirty="0">
              <a:latin typeface="Comic Sans MS" panose="030F0702030302020204" pitchFamily="66"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B809428-3F06-406D-9763-D3A9DA3BB466}"/>
              </a:ext>
            </a:extLst>
          </p:cNvPr>
          <p:cNvGraphicFramePr>
            <a:graphicFrameLocks noGrp="1"/>
          </p:cNvGraphicFramePr>
          <p:nvPr>
            <p:extLst>
              <p:ext uri="{D42A27DB-BD31-4B8C-83A1-F6EECF244321}">
                <p14:modId xmlns:p14="http://schemas.microsoft.com/office/powerpoint/2010/main" val="945294441"/>
              </p:ext>
            </p:extLst>
          </p:nvPr>
        </p:nvGraphicFramePr>
        <p:xfrm>
          <a:off x="3604875" y="4418519"/>
          <a:ext cx="3811392" cy="458470"/>
        </p:xfrm>
        <a:graphic>
          <a:graphicData uri="http://schemas.openxmlformats.org/drawingml/2006/table">
            <a:tbl>
              <a:tblPr firstRow="1" firstCol="1" bandRow="1">
                <a:tableStyleId>{5C22544A-7EE6-4342-B048-85BDC9FD1C3A}</a:tableStyleId>
              </a:tblPr>
              <a:tblGrid>
                <a:gridCol w="3811392">
                  <a:extLst>
                    <a:ext uri="{9D8B030D-6E8A-4147-A177-3AD203B41FA5}">
                      <a16:colId xmlns:a16="http://schemas.microsoft.com/office/drawing/2014/main" val="968506181"/>
                    </a:ext>
                  </a:extLst>
                </a:gridCol>
              </a:tblGrid>
              <a:tr h="458470">
                <a:tc>
                  <a:txBody>
                    <a:bodyPr/>
                    <a:lstStyle/>
                    <a:p>
                      <a:pPr algn="l">
                        <a:lnSpc>
                          <a:spcPct val="115000"/>
                        </a:lnSpc>
                        <a:spcAft>
                          <a:spcPts val="0"/>
                        </a:spcAft>
                        <a:tabLst>
                          <a:tab pos="3277870" algn="ctr"/>
                        </a:tabLst>
                      </a:pPr>
                      <a:endParaRPr lang="en-GB" sz="1100" b="0" u="none"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009000773"/>
                  </a:ext>
                </a:extLst>
              </a:tr>
            </a:tbl>
          </a:graphicData>
        </a:graphic>
      </p:graphicFrame>
      <p:pic>
        <p:nvPicPr>
          <p:cNvPr id="5" name="Picture 4">
            <a:extLst>
              <a:ext uri="{FF2B5EF4-FFF2-40B4-BE49-F238E27FC236}">
                <a16:creationId xmlns:a16="http://schemas.microsoft.com/office/drawing/2014/main" id="{8EE2CEB0-AF7E-499E-A94C-106BC287A1C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02606" y="710761"/>
            <a:ext cx="1813585" cy="1882007"/>
          </a:xfrm>
          <a:prstGeom prst="rect">
            <a:avLst/>
          </a:prstGeom>
          <a:ln>
            <a:solidFill>
              <a:schemeClr val="tx1"/>
            </a:solidFill>
          </a:ln>
        </p:spPr>
      </p:pic>
      <p:pic>
        <p:nvPicPr>
          <p:cNvPr id="1028" name="Picture 4" descr="Pictures Of Planets In order Unique order Planet Names Wallpaper to ...">
            <a:extLst>
              <a:ext uri="{FF2B5EF4-FFF2-40B4-BE49-F238E27FC236}">
                <a16:creationId xmlns:a16="http://schemas.microsoft.com/office/drawing/2014/main" id="{F0C81193-8483-4262-88C9-D6CDD416F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238" y="1276914"/>
            <a:ext cx="3600075" cy="3600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CCB4AF-B739-4D0F-800F-A912C31BC6A5}"/>
              </a:ext>
            </a:extLst>
          </p:cNvPr>
          <p:cNvSpPr txBox="1"/>
          <p:nvPr/>
        </p:nvSpPr>
        <p:spPr>
          <a:xfrm>
            <a:off x="702606" y="4965298"/>
            <a:ext cx="7495059" cy="1564467"/>
          </a:xfrm>
          <a:prstGeom prst="rect">
            <a:avLst/>
          </a:prstGeom>
          <a:noFill/>
          <a:ln w="28575">
            <a:solidFill>
              <a:schemeClr val="tx1"/>
            </a:solidFill>
          </a:ln>
        </p:spPr>
        <p:txBody>
          <a:bodyPr wrap="square" rtlCol="0">
            <a:spAutoFit/>
          </a:bodyPr>
          <a:lstStyle/>
          <a:p>
            <a:pPr>
              <a:lnSpc>
                <a:spcPct val="115000"/>
              </a:lnSpc>
              <a:tabLst>
                <a:tab pos="3277870" algn="ctr"/>
              </a:tabLst>
            </a:pPr>
            <a:r>
              <a:rPr lang="en-US" sz="1200" u="sng" dirty="0">
                <a:latin typeface="Comic Sans MS" panose="030F0702030302020204" pitchFamily="66" charset="0"/>
              </a:rPr>
              <a:t>The Solar System </a:t>
            </a:r>
          </a:p>
          <a:p>
            <a:pPr marL="171450" indent="-171450">
              <a:lnSpc>
                <a:spcPct val="115000"/>
              </a:lnSpc>
              <a:buFont typeface="Arial" panose="020B0604020202020204" pitchFamily="34" charset="0"/>
              <a:buChar char="•"/>
              <a:tabLst>
                <a:tab pos="3277870" algn="ctr"/>
              </a:tabLst>
            </a:pPr>
            <a:r>
              <a:rPr lang="en-US" sz="1200" dirty="0">
                <a:latin typeface="Comic Sans MS" panose="030F0702030302020204" pitchFamily="66" charset="0"/>
              </a:rPr>
              <a:t>The Solar System includes the Sun and all of the objects that orbit around it due to gravity.</a:t>
            </a:r>
            <a:endParaRPr lang="en-GB" sz="1200" dirty="0">
              <a:latin typeface="Comic Sans MS" panose="030F0702030302020204" pitchFamily="66" charset="0"/>
            </a:endParaRPr>
          </a:p>
          <a:p>
            <a:pPr marL="171450" indent="-171450">
              <a:lnSpc>
                <a:spcPct val="115000"/>
              </a:lnSpc>
              <a:buFont typeface="Arial" panose="020B0604020202020204" pitchFamily="34" charset="0"/>
              <a:buChar char="•"/>
            </a:pPr>
            <a:r>
              <a:rPr lang="en-US" sz="1200" dirty="0">
                <a:latin typeface="Comic Sans MS" panose="030F0702030302020204" pitchFamily="66" charset="0"/>
              </a:rPr>
              <a:t>The Earth is one of eight planets that orbit the Sun. It is the third closest to the Sun.</a:t>
            </a:r>
            <a:endParaRPr lang="en-GB" sz="1200" dirty="0">
              <a:latin typeface="Comic Sans MS" panose="030F0702030302020204" pitchFamily="66" charset="0"/>
            </a:endParaRPr>
          </a:p>
          <a:p>
            <a:pPr marL="171450" indent="-171450">
              <a:lnSpc>
                <a:spcPct val="115000"/>
              </a:lnSpc>
              <a:buFont typeface="Arial" panose="020B0604020202020204" pitchFamily="34" charset="0"/>
              <a:buChar char="•"/>
            </a:pPr>
            <a:r>
              <a:rPr lang="en-US" sz="1200" dirty="0">
                <a:latin typeface="Comic Sans MS" panose="030F0702030302020204" pitchFamily="66" charset="0"/>
              </a:rPr>
              <a:t>Earth is the only known planet in the Solar System where there are living things. The planets closer to the Sun are thought to be too hot, whilst some of those further away are too cold.</a:t>
            </a:r>
            <a:endParaRPr lang="en-GB" sz="1200" dirty="0">
              <a:latin typeface="Comic Sans MS" panose="030F0702030302020204" pitchFamily="66" charset="0"/>
            </a:endParaRPr>
          </a:p>
          <a:p>
            <a:pPr marL="171450" indent="-171450">
              <a:lnSpc>
                <a:spcPct val="115000"/>
              </a:lnSpc>
              <a:buFont typeface="Arial" panose="020B0604020202020204" pitchFamily="34" charset="0"/>
              <a:buChar char="•"/>
            </a:pPr>
            <a:r>
              <a:rPr lang="en-US" sz="1200" dirty="0">
                <a:latin typeface="Comic Sans MS" panose="030F0702030302020204" pitchFamily="66" charset="0"/>
              </a:rPr>
              <a:t>Many of the planets (including Earth) have moons which orbit them. </a:t>
            </a:r>
          </a:p>
          <a:p>
            <a:pPr marL="171450" indent="-171450">
              <a:lnSpc>
                <a:spcPct val="115000"/>
              </a:lnSpc>
              <a:buFont typeface="Arial" panose="020B0604020202020204" pitchFamily="34" charset="0"/>
              <a:buChar char="•"/>
            </a:pPr>
            <a:r>
              <a:rPr lang="en-US" sz="1200" dirty="0">
                <a:latin typeface="Comic Sans MS" panose="030F0702030302020204" pitchFamily="66" charset="0"/>
              </a:rPr>
              <a:t>The Sun is gigantic, but it is just one of billions of stars in our galaxy.</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2A583BAC-F831-404A-ABB6-5E570860D55F}"/>
              </a:ext>
            </a:extLst>
          </p:cNvPr>
          <p:cNvSpPr txBox="1"/>
          <p:nvPr/>
        </p:nvSpPr>
        <p:spPr>
          <a:xfrm>
            <a:off x="9355616" y="696908"/>
            <a:ext cx="2508984" cy="5234831"/>
          </a:xfrm>
          <a:prstGeom prst="rect">
            <a:avLst/>
          </a:prstGeom>
          <a:noFill/>
          <a:ln w="19050">
            <a:solidFill>
              <a:schemeClr val="tx1"/>
            </a:solidFill>
          </a:ln>
        </p:spPr>
        <p:txBody>
          <a:bodyPr wrap="square" rtlCol="0">
            <a:spAutoFit/>
          </a:bodyPr>
          <a:lstStyle/>
          <a:p>
            <a:pPr>
              <a:lnSpc>
                <a:spcPct val="107000"/>
              </a:lnSpc>
              <a:spcAft>
                <a:spcPts val="800"/>
              </a:spcAft>
            </a:pPr>
            <a:r>
              <a:rPr lang="en-US" sz="1200" u="sng" dirty="0">
                <a:latin typeface="Comic Sans MS" panose="030F0702030302020204" pitchFamily="66" charset="0"/>
                <a:ea typeface="Calibri" panose="020F0502020204030204" pitchFamily="34" charset="0"/>
                <a:cs typeface="Times New Roman" panose="02020603050405020304" pitchFamily="18" charset="0"/>
              </a:rPr>
              <a:t>The Sun, the Moon and Earth</a:t>
            </a:r>
          </a:p>
          <a:p>
            <a:pPr marL="171450" indent="-171450">
              <a:lnSpc>
                <a:spcPct val="107000"/>
              </a:lnSpc>
              <a:spcAft>
                <a:spcPts val="800"/>
              </a:spcAft>
              <a:buFont typeface="Arial" panose="020B0604020202020204" pitchFamily="34" charset="0"/>
              <a:buChar char="•"/>
            </a:pPr>
            <a:r>
              <a:rPr lang="en-US" sz="1200" dirty="0">
                <a:latin typeface="Comic Sans MS" panose="030F0702030302020204" pitchFamily="66" charset="0"/>
                <a:ea typeface="Calibri" panose="020F0502020204030204" pitchFamily="34" charset="0"/>
                <a:cs typeface="Times New Roman" panose="02020603050405020304" pitchFamily="18" charset="0"/>
              </a:rPr>
              <a:t>The Sun is a star: a huge ball of hot gas that gives off light &amp; heat. The Earth (and all of the planets in the Solar System) orbit the Sun. </a:t>
            </a:r>
            <a:endParaRPr lang="en-GB" sz="1100" dirty="0">
              <a:latin typeface="Comic Sans MS" panose="030F0702030302020204" pitchFamily="66"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200" dirty="0">
                <a:latin typeface="Comic Sans MS" panose="030F0702030302020204" pitchFamily="66" charset="0"/>
                <a:ea typeface="Calibri" panose="020F0502020204030204" pitchFamily="34" charset="0"/>
                <a:cs typeface="Times New Roman" panose="02020603050405020304" pitchFamily="18" charset="0"/>
              </a:rPr>
              <a:t>It takes the Earth just over 365 days to make one complete orbit around the Sun.</a:t>
            </a:r>
          </a:p>
          <a:p>
            <a:pPr marL="171450" indent="-171450">
              <a:lnSpc>
                <a:spcPct val="107000"/>
              </a:lnSpc>
              <a:spcAft>
                <a:spcPts val="800"/>
              </a:spcAft>
              <a:buFont typeface="Arial" panose="020B0604020202020204" pitchFamily="34" charset="0"/>
              <a:buChar char="•"/>
            </a:pPr>
            <a:r>
              <a:rPr lang="en-US" sz="1200" dirty="0">
                <a:latin typeface="Comic Sans MS" panose="030F0702030302020204" pitchFamily="66" charset="0"/>
                <a:ea typeface="Calibri" panose="020F0502020204030204" pitchFamily="34" charset="0"/>
                <a:cs typeface="Times New Roman" panose="02020603050405020304" pitchFamily="18" charset="0"/>
              </a:rPr>
              <a:t>The Earth is always spinning around. When a point on Earth is facing the Sun, it is daytime. When facing away, it is nighttime. It takes 24 hours for the Earth to complete a spin (one day).</a:t>
            </a:r>
            <a:endParaRPr lang="en-GB" sz="1100" dirty="0">
              <a:latin typeface="Comic Sans MS" panose="030F0702030302020204" pitchFamily="66"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200" dirty="0">
                <a:latin typeface="Comic Sans MS" panose="030F0702030302020204" pitchFamily="66" charset="0"/>
                <a:ea typeface="Calibri" panose="020F0502020204030204" pitchFamily="34" charset="0"/>
                <a:cs typeface="Times New Roman" panose="02020603050405020304" pitchFamily="18" charset="0"/>
              </a:rPr>
              <a:t>Some objects orbit around the planets. These are called moons. The Earth has one moon. The Moon is much smaller than the Earth, and takes one full day to complete an orbit around the Earth.</a:t>
            </a:r>
            <a:endParaRPr lang="en-GB" sz="1100" dirty="0">
              <a:latin typeface="Comic Sans MS" panose="030F0702030302020204" pitchFamily="66"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8F92E63-FD4B-4B69-905D-4D0D0B68711C}"/>
              </a:ext>
            </a:extLst>
          </p:cNvPr>
          <p:cNvPicPr/>
          <p:nvPr/>
        </p:nvPicPr>
        <p:blipFill>
          <a:blip r:embed="rId4">
            <a:extLst>
              <a:ext uri="{28A0092B-C50C-407E-A947-70E740481C1C}">
                <a14:useLocalDpi xmlns:a14="http://schemas.microsoft.com/office/drawing/2010/main" val="0"/>
              </a:ext>
            </a:extLst>
          </a:blip>
          <a:stretch>
            <a:fillRect/>
          </a:stretch>
        </p:blipFill>
        <p:spPr>
          <a:xfrm>
            <a:off x="6761719" y="1457713"/>
            <a:ext cx="2446491" cy="2872497"/>
          </a:xfrm>
          <a:prstGeom prst="rect">
            <a:avLst/>
          </a:prstGeom>
        </p:spPr>
      </p:pic>
      <p:sp>
        <p:nvSpPr>
          <p:cNvPr id="14" name="TextBox 13">
            <a:extLst>
              <a:ext uri="{FF2B5EF4-FFF2-40B4-BE49-F238E27FC236}">
                <a16:creationId xmlns:a16="http://schemas.microsoft.com/office/drawing/2014/main" id="{CBCD41AB-52A2-40F8-AAC1-A0E334572EDA}"/>
              </a:ext>
            </a:extLst>
          </p:cNvPr>
          <p:cNvSpPr txBox="1"/>
          <p:nvPr/>
        </p:nvSpPr>
        <p:spPr>
          <a:xfrm>
            <a:off x="8822340" y="6140096"/>
            <a:ext cx="2399420" cy="338554"/>
          </a:xfrm>
          <a:prstGeom prst="rect">
            <a:avLst/>
          </a:prstGeom>
          <a:noFill/>
          <a:ln w="19050">
            <a:solidFill>
              <a:schemeClr val="tx1"/>
            </a:solidFill>
          </a:ln>
        </p:spPr>
        <p:txBody>
          <a:bodyPr wrap="square" rtlCol="0">
            <a:spAutoFit/>
          </a:bodyPr>
          <a:lstStyle/>
          <a:p>
            <a:r>
              <a:rPr lang="en-US" sz="1600" b="1" u="sng" dirty="0">
                <a:latin typeface="Comic Sans MS" panose="030F0702030302020204" pitchFamily="66" charset="0"/>
              </a:rPr>
              <a:t>Orbit</a:t>
            </a:r>
            <a:r>
              <a:rPr lang="en-US" sz="1600" b="1" dirty="0">
                <a:latin typeface="Comic Sans MS" panose="030F0702030302020204" pitchFamily="66" charset="0"/>
              </a:rPr>
              <a:t> </a:t>
            </a:r>
            <a:r>
              <a:rPr lang="en-US" sz="1600" dirty="0">
                <a:latin typeface="Comic Sans MS" panose="030F0702030302020204" pitchFamily="66" charset="0"/>
              </a:rPr>
              <a:t> - go around</a:t>
            </a:r>
          </a:p>
        </p:txBody>
      </p:sp>
    </p:spTree>
    <p:extLst>
      <p:ext uri="{BB962C8B-B14F-4D97-AF65-F5344CB8AC3E}">
        <p14:creationId xmlns:p14="http://schemas.microsoft.com/office/powerpoint/2010/main" val="375729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685F949-AECA-4AEE-A4FF-4A315BBC3AFD}"/>
              </a:ext>
            </a:extLst>
          </p:cNvPr>
          <p:cNvSpPr txBox="1">
            <a:spLocks noChangeArrowheads="1"/>
          </p:cNvSpPr>
          <p:nvPr/>
        </p:nvSpPr>
        <p:spPr bwMode="auto">
          <a:xfrm>
            <a:off x="1879997" y="86358"/>
            <a:ext cx="8432006" cy="8420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6000"/>
              </a:lnSpc>
              <a:spcAft>
                <a:spcPts val="800"/>
              </a:spcAft>
            </a:pPr>
            <a:r>
              <a:rPr lang="en-US" sz="3200" b="1" kern="1200" dirty="0">
                <a:ln w="19050" cap="flat" cmpd="sng" algn="ctr">
                  <a:solidFill>
                    <a:sysClr val="windowText" lastClr="000000"/>
                  </a:solidFill>
                  <a:prstDash val="solid"/>
                  <a:round/>
                </a:ln>
                <a:solidFill>
                  <a:srgbClr val="92D050"/>
                </a:solidFill>
                <a:effectLst>
                  <a:outerShdw blurRad="38100" dist="22860" dir="5400000" algn="tl">
                    <a:srgbClr val="000000">
                      <a:alpha val="30000"/>
                    </a:srgbClr>
                  </a:outerShdw>
                </a:effectLst>
                <a:latin typeface="Comic Sans MS" panose="030F0702030302020204" pitchFamily="66" charset="0"/>
                <a:ea typeface="Calibri" panose="020F0502020204030204" pitchFamily="34" charset="0"/>
              </a:rPr>
              <a:t>Forces – Year 5</a:t>
            </a:r>
            <a:endParaRPr lang="en-GB" sz="1200" dirty="0">
              <a:ln w="19050">
                <a:solidFill>
                  <a:sysClr val="windowText" lastClr="000000"/>
                </a:solidFill>
              </a:ln>
              <a:solidFill>
                <a:srgbClr val="92D05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B01ADC0-BA48-4109-815F-B8177A890A87}"/>
              </a:ext>
            </a:extLst>
          </p:cNvPr>
          <p:cNvSpPr txBox="1"/>
          <p:nvPr/>
        </p:nvSpPr>
        <p:spPr>
          <a:xfrm>
            <a:off x="467360" y="1018765"/>
            <a:ext cx="4053840" cy="2031325"/>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sz="1400" dirty="0">
                <a:latin typeface="Comic Sans MS" panose="030F0702030302020204" pitchFamily="66" charset="0"/>
              </a:rPr>
              <a:t>Forces are pushes and pulls which make things move and stop moving.</a:t>
            </a:r>
            <a:endParaRPr lang="en-GB" sz="1400" dirty="0">
              <a:latin typeface="Comic Sans MS" panose="030F0702030302020204" pitchFamily="66" charset="0"/>
            </a:endParaRPr>
          </a:p>
          <a:p>
            <a:pPr marL="285750" indent="-285750">
              <a:buFont typeface="Arial" panose="020B0604020202020204" pitchFamily="34" charset="0"/>
              <a:buChar char="•"/>
            </a:pPr>
            <a:r>
              <a:rPr lang="en-US" sz="1400" dirty="0">
                <a:latin typeface="Comic Sans MS" panose="030F0702030302020204" pitchFamily="66" charset="0"/>
              </a:rPr>
              <a:t>Most forces need contact between objects, but magnets can act at a distance.</a:t>
            </a:r>
            <a:endParaRPr lang="en-GB" sz="1400" dirty="0">
              <a:latin typeface="Comic Sans MS" panose="030F0702030302020204" pitchFamily="66" charset="0"/>
            </a:endParaRPr>
          </a:p>
          <a:p>
            <a:pPr marL="285750" indent="-285750">
              <a:buFont typeface="Arial" panose="020B0604020202020204" pitchFamily="34" charset="0"/>
              <a:buChar char="•"/>
            </a:pPr>
            <a:r>
              <a:rPr lang="en-US" sz="1400" dirty="0">
                <a:latin typeface="Comic Sans MS" panose="030F0702030302020204" pitchFamily="66" charset="0"/>
              </a:rPr>
              <a:t>Forces are shown by arrows in diagrams. The bigger the arrow, the bigger the force.</a:t>
            </a:r>
            <a:endParaRPr lang="en-GB" sz="1400" dirty="0">
              <a:latin typeface="Comic Sans MS" panose="030F0702030302020204" pitchFamily="66" charset="0"/>
            </a:endParaRPr>
          </a:p>
          <a:p>
            <a:pPr marL="285750" indent="-285750">
              <a:buFont typeface="Arial" panose="020B0604020202020204" pitchFamily="34" charset="0"/>
              <a:buChar char="•"/>
            </a:pPr>
            <a:r>
              <a:rPr lang="en-US" sz="1400" dirty="0">
                <a:latin typeface="Comic Sans MS" panose="030F0702030302020204" pitchFamily="66" charset="0"/>
              </a:rPr>
              <a:t>When forces are unbalanced, objects can speed up, slow down, or change direction.</a:t>
            </a:r>
            <a:endParaRPr lang="en-GB" sz="1400" dirty="0">
              <a:latin typeface="Comic Sans MS" panose="030F0702030302020204" pitchFamily="66" charset="0"/>
            </a:endParaRPr>
          </a:p>
        </p:txBody>
      </p:sp>
      <p:pic>
        <p:nvPicPr>
          <p:cNvPr id="6" name="Picture 5" descr="Image result for forces">
            <a:extLst>
              <a:ext uri="{FF2B5EF4-FFF2-40B4-BE49-F238E27FC236}">
                <a16:creationId xmlns:a16="http://schemas.microsoft.com/office/drawing/2014/main" id="{6742192A-2BF4-4E40-B159-3BC1B063E9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8238" y="1095522"/>
            <a:ext cx="1971040" cy="1815882"/>
          </a:xfrm>
          <a:prstGeom prst="rect">
            <a:avLst/>
          </a:prstGeom>
          <a:noFill/>
          <a:ln>
            <a:noFill/>
          </a:ln>
        </p:spPr>
      </p:pic>
      <p:graphicFrame>
        <p:nvGraphicFramePr>
          <p:cNvPr id="10" name="Table 9">
            <a:extLst>
              <a:ext uri="{FF2B5EF4-FFF2-40B4-BE49-F238E27FC236}">
                <a16:creationId xmlns:a16="http://schemas.microsoft.com/office/drawing/2014/main" id="{07A72A23-82B7-417C-B83C-FD75BF22A409}"/>
              </a:ext>
            </a:extLst>
          </p:cNvPr>
          <p:cNvGraphicFramePr>
            <a:graphicFrameLocks noGrp="1"/>
          </p:cNvGraphicFramePr>
          <p:nvPr>
            <p:extLst>
              <p:ext uri="{D42A27DB-BD31-4B8C-83A1-F6EECF244321}">
                <p14:modId xmlns:p14="http://schemas.microsoft.com/office/powerpoint/2010/main" val="548034888"/>
              </p:ext>
            </p:extLst>
          </p:nvPr>
        </p:nvGraphicFramePr>
        <p:xfrm>
          <a:off x="467360" y="3619664"/>
          <a:ext cx="5262880" cy="2809240"/>
        </p:xfrm>
        <a:graphic>
          <a:graphicData uri="http://schemas.openxmlformats.org/drawingml/2006/table">
            <a:tbl>
              <a:tblPr firstRow="1" bandRow="1">
                <a:tableStyleId>{68D230F3-CF80-4859-8CE7-A43EE81993B5}</a:tableStyleId>
              </a:tblPr>
              <a:tblGrid>
                <a:gridCol w="1848996">
                  <a:extLst>
                    <a:ext uri="{9D8B030D-6E8A-4147-A177-3AD203B41FA5}">
                      <a16:colId xmlns:a16="http://schemas.microsoft.com/office/drawing/2014/main" val="888294627"/>
                    </a:ext>
                  </a:extLst>
                </a:gridCol>
                <a:gridCol w="3413884">
                  <a:extLst>
                    <a:ext uri="{9D8B030D-6E8A-4147-A177-3AD203B41FA5}">
                      <a16:colId xmlns:a16="http://schemas.microsoft.com/office/drawing/2014/main" val="2225259551"/>
                    </a:ext>
                  </a:extLst>
                </a:gridCol>
              </a:tblGrid>
              <a:tr h="370840">
                <a:tc>
                  <a:txBody>
                    <a:bodyPr/>
                    <a:lstStyle/>
                    <a:p>
                      <a:r>
                        <a:rPr lang="en-US" sz="1300" dirty="0">
                          <a:latin typeface="Comic Sans MS" panose="030F0702030302020204" pitchFamily="66" charset="0"/>
                        </a:rPr>
                        <a:t>Key Vocabulary</a:t>
                      </a:r>
                      <a:endParaRPr lang="en-GB" sz="1300" dirty="0">
                        <a:latin typeface="Comic Sans MS" panose="030F0702030302020204" pitchFamily="66" charset="0"/>
                      </a:endParaRPr>
                    </a:p>
                  </a:txBody>
                  <a:tcPr/>
                </a:tc>
                <a:tc>
                  <a:txBody>
                    <a:bodyPr/>
                    <a:lstStyle/>
                    <a:p>
                      <a:r>
                        <a:rPr lang="en-US" sz="1300" dirty="0">
                          <a:latin typeface="Comic Sans MS" panose="030F0702030302020204" pitchFamily="66" charset="0"/>
                        </a:rPr>
                        <a:t>Definition </a:t>
                      </a:r>
                      <a:endParaRPr lang="en-GB" sz="1300" dirty="0">
                        <a:latin typeface="Comic Sans MS" panose="030F0702030302020204" pitchFamily="66" charset="0"/>
                      </a:endParaRPr>
                    </a:p>
                  </a:txBody>
                  <a:tcPr/>
                </a:tc>
                <a:extLst>
                  <a:ext uri="{0D108BD9-81ED-4DB2-BD59-A6C34878D82A}">
                    <a16:rowId xmlns:a16="http://schemas.microsoft.com/office/drawing/2014/main" val="3479341298"/>
                  </a:ext>
                </a:extLst>
              </a:tr>
              <a:tr h="370840">
                <a:tc>
                  <a:txBody>
                    <a:bodyPr/>
                    <a:lstStyle/>
                    <a:p>
                      <a:r>
                        <a:rPr lang="en-US" sz="1300" dirty="0">
                          <a:latin typeface="Comic Sans MS" panose="030F0702030302020204" pitchFamily="66" charset="0"/>
                        </a:rPr>
                        <a:t>Applied force</a:t>
                      </a:r>
                      <a:endParaRPr lang="en-GB" sz="1300"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Comic Sans MS" panose="030F0702030302020204" pitchFamily="66" charset="0"/>
                        </a:rPr>
                        <a:t>the force placed on an object by a living creature </a:t>
                      </a:r>
                    </a:p>
                  </a:txBody>
                  <a:tcPr/>
                </a:tc>
                <a:extLst>
                  <a:ext uri="{0D108BD9-81ED-4DB2-BD59-A6C34878D82A}">
                    <a16:rowId xmlns:a16="http://schemas.microsoft.com/office/drawing/2014/main" val="844638952"/>
                  </a:ext>
                </a:extLst>
              </a:tr>
              <a:tr h="370840">
                <a:tc>
                  <a:txBody>
                    <a:bodyPr/>
                    <a:lstStyle/>
                    <a:p>
                      <a:r>
                        <a:rPr lang="en-US" sz="1300" dirty="0">
                          <a:latin typeface="Comic Sans MS" panose="030F0702030302020204" pitchFamily="66" charset="0"/>
                        </a:rPr>
                        <a:t>Friction</a:t>
                      </a:r>
                      <a:endParaRPr lang="en-GB" sz="1300"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Comic Sans MS" panose="030F0702030302020204" pitchFamily="66" charset="0"/>
                        </a:rPr>
                        <a:t>the sticking force that occurs when an object moves over another</a:t>
                      </a:r>
                    </a:p>
                  </a:txBody>
                  <a:tcPr/>
                </a:tc>
                <a:extLst>
                  <a:ext uri="{0D108BD9-81ED-4DB2-BD59-A6C34878D82A}">
                    <a16:rowId xmlns:a16="http://schemas.microsoft.com/office/drawing/2014/main" val="1763621268"/>
                  </a:ext>
                </a:extLst>
              </a:tr>
              <a:tr h="370840">
                <a:tc>
                  <a:txBody>
                    <a:bodyPr/>
                    <a:lstStyle/>
                    <a:p>
                      <a:r>
                        <a:rPr lang="en-US" sz="1300" dirty="0">
                          <a:latin typeface="Comic Sans MS" panose="030F0702030302020204" pitchFamily="66" charset="0"/>
                        </a:rPr>
                        <a:t>Air resistance</a:t>
                      </a:r>
                      <a:endParaRPr lang="en-GB" sz="1300"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Comic Sans MS" panose="030F0702030302020204" pitchFamily="66" charset="0"/>
                        </a:rPr>
                        <a:t>type of friction force that pulls against an object travelling through the air.</a:t>
                      </a:r>
                    </a:p>
                  </a:txBody>
                  <a:tcPr/>
                </a:tc>
                <a:extLst>
                  <a:ext uri="{0D108BD9-81ED-4DB2-BD59-A6C34878D82A}">
                    <a16:rowId xmlns:a16="http://schemas.microsoft.com/office/drawing/2014/main" val="2744241535"/>
                  </a:ext>
                </a:extLst>
              </a:tr>
              <a:tr h="370840">
                <a:tc>
                  <a:txBody>
                    <a:bodyPr/>
                    <a:lstStyle/>
                    <a:p>
                      <a:r>
                        <a:rPr lang="en-US" sz="1300" dirty="0">
                          <a:latin typeface="Comic Sans MS" panose="030F0702030302020204" pitchFamily="66" charset="0"/>
                        </a:rPr>
                        <a:t>Water resistance</a:t>
                      </a:r>
                      <a:endParaRPr lang="en-GB" sz="1300" dirty="0">
                        <a:latin typeface="Comic Sans MS" panose="030F0702030302020204" pitchFamily="66"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Comic Sans MS" panose="030F0702030302020204" pitchFamily="66" charset="0"/>
                        </a:rPr>
                        <a:t>type of friction force on objects floating or  moving in water</a:t>
                      </a:r>
                    </a:p>
                  </a:txBody>
                  <a:tcPr/>
                </a:tc>
                <a:extLst>
                  <a:ext uri="{0D108BD9-81ED-4DB2-BD59-A6C34878D82A}">
                    <a16:rowId xmlns:a16="http://schemas.microsoft.com/office/drawing/2014/main" val="180586836"/>
                  </a:ext>
                </a:extLst>
              </a:tr>
              <a:tr h="370840">
                <a:tc>
                  <a:txBody>
                    <a:bodyPr/>
                    <a:lstStyle/>
                    <a:p>
                      <a:r>
                        <a:rPr lang="en-US" sz="1300" dirty="0">
                          <a:latin typeface="Comic Sans MS" panose="030F0702030302020204" pitchFamily="66" charset="0"/>
                        </a:rPr>
                        <a:t>Surface resistance </a:t>
                      </a:r>
                      <a:endParaRPr lang="en-GB" sz="1300" dirty="0">
                        <a:latin typeface="Comic Sans MS" panose="030F0702030302020204" pitchFamily="66" charset="0"/>
                      </a:endParaRPr>
                    </a:p>
                  </a:txBody>
                  <a:tcPr/>
                </a:tc>
                <a:tc>
                  <a:txBody>
                    <a:bodyPr/>
                    <a:lstStyle/>
                    <a:p>
                      <a:r>
                        <a:rPr lang="en-US" sz="1300" dirty="0">
                          <a:latin typeface="Comic Sans MS" panose="030F0702030302020204" pitchFamily="66" charset="0"/>
                        </a:rPr>
                        <a:t>friction force of objects moving across a surface </a:t>
                      </a:r>
                      <a:endParaRPr lang="en-GB" sz="1300" dirty="0">
                        <a:latin typeface="Comic Sans MS" panose="030F0702030302020204" pitchFamily="66" charset="0"/>
                      </a:endParaRPr>
                    </a:p>
                  </a:txBody>
                  <a:tcPr/>
                </a:tc>
                <a:extLst>
                  <a:ext uri="{0D108BD9-81ED-4DB2-BD59-A6C34878D82A}">
                    <a16:rowId xmlns:a16="http://schemas.microsoft.com/office/drawing/2014/main" val="126188421"/>
                  </a:ext>
                </a:extLst>
              </a:tr>
            </a:tbl>
          </a:graphicData>
        </a:graphic>
      </p:graphicFrame>
      <p:sp>
        <p:nvSpPr>
          <p:cNvPr id="11" name="TextBox 10">
            <a:extLst>
              <a:ext uri="{FF2B5EF4-FFF2-40B4-BE49-F238E27FC236}">
                <a16:creationId xmlns:a16="http://schemas.microsoft.com/office/drawing/2014/main" id="{AEB626AC-505E-49F0-9A3B-77FFE9F86555}"/>
              </a:ext>
            </a:extLst>
          </p:cNvPr>
          <p:cNvSpPr txBox="1"/>
          <p:nvPr/>
        </p:nvSpPr>
        <p:spPr>
          <a:xfrm>
            <a:off x="6827916" y="1018765"/>
            <a:ext cx="4774804" cy="2154436"/>
          </a:xfrm>
          <a:prstGeom prst="rect">
            <a:avLst/>
          </a:prstGeom>
          <a:noFill/>
          <a:ln w="19050">
            <a:solidFill>
              <a:schemeClr val="tx1"/>
            </a:solidFill>
          </a:ln>
        </p:spPr>
        <p:txBody>
          <a:bodyPr wrap="square" rtlCol="0">
            <a:spAutoFit/>
          </a:bodyPr>
          <a:lstStyle/>
          <a:p>
            <a:r>
              <a:rPr lang="en-US" sz="1400" b="1" u="sng" dirty="0">
                <a:latin typeface="Comic Sans MS" panose="030F0702030302020204" pitchFamily="66" charset="0"/>
              </a:rPr>
              <a:t>Gravity</a:t>
            </a:r>
            <a:endParaRPr lang="en-US" sz="1600" b="1" u="sng" dirty="0">
              <a:latin typeface="Comic Sans MS" panose="030F0702030302020204" pitchFamily="66" charset="0"/>
            </a:endParaRPr>
          </a:p>
          <a:p>
            <a:endParaRPr lang="en-US" sz="1400" u="sng" dirty="0">
              <a:latin typeface="Comic Sans MS" panose="030F0702030302020204" pitchFamily="66" charset="0"/>
            </a:endParaRPr>
          </a:p>
          <a:p>
            <a:r>
              <a:rPr lang="en-US" sz="1300" dirty="0">
                <a:latin typeface="Comic Sans MS" panose="030F0702030302020204" pitchFamily="66" charset="0"/>
              </a:rPr>
              <a:t>Gravity attracts all matter towards each other.</a:t>
            </a:r>
          </a:p>
          <a:p>
            <a:endParaRPr lang="en-US" sz="1300" dirty="0">
              <a:latin typeface="Comic Sans MS" panose="030F0702030302020204" pitchFamily="66" charset="0"/>
            </a:endParaRPr>
          </a:p>
          <a:p>
            <a:r>
              <a:rPr lang="en-US" sz="1300" dirty="0">
                <a:latin typeface="Comic Sans MS" panose="030F0702030302020204" pitchFamily="66" charset="0"/>
              </a:rPr>
              <a:t>The bigger an object’s mass, the more gravity it will have. </a:t>
            </a:r>
          </a:p>
          <a:p>
            <a:endParaRPr lang="en-US" sz="1300" dirty="0">
              <a:latin typeface="Comic Sans MS" panose="030F0702030302020204" pitchFamily="66" charset="0"/>
            </a:endParaRPr>
          </a:p>
          <a:p>
            <a:r>
              <a:rPr lang="en-US" sz="1300" dirty="0">
                <a:latin typeface="Comic Sans MS" panose="030F0702030302020204" pitchFamily="66" charset="0"/>
              </a:rPr>
              <a:t>Sir Isaac Newton discovered gravity around 300 years ago.</a:t>
            </a:r>
          </a:p>
          <a:p>
            <a:endParaRPr lang="en-US" sz="1300" dirty="0">
              <a:latin typeface="Comic Sans MS" panose="030F0702030302020204" pitchFamily="66" charset="0"/>
            </a:endParaRPr>
          </a:p>
          <a:p>
            <a:r>
              <a:rPr lang="en-US" sz="1300" dirty="0">
                <a:latin typeface="Comic Sans MS" panose="030F0702030302020204" pitchFamily="66" charset="0"/>
              </a:rPr>
              <a:t>We can’t actually feel gravity, but we feel the effect of trying to overcome it by jumping or when we fall. </a:t>
            </a:r>
          </a:p>
        </p:txBody>
      </p:sp>
      <p:sp>
        <p:nvSpPr>
          <p:cNvPr id="12" name="TextBox 11">
            <a:extLst>
              <a:ext uri="{FF2B5EF4-FFF2-40B4-BE49-F238E27FC236}">
                <a16:creationId xmlns:a16="http://schemas.microsoft.com/office/drawing/2014/main" id="{864E7550-E71D-41A2-978A-84CB617A761E}"/>
              </a:ext>
            </a:extLst>
          </p:cNvPr>
          <p:cNvSpPr txBox="1"/>
          <p:nvPr/>
        </p:nvSpPr>
        <p:spPr>
          <a:xfrm>
            <a:off x="8735020" y="3796582"/>
            <a:ext cx="3261360" cy="1446550"/>
          </a:xfrm>
          <a:prstGeom prst="rect">
            <a:avLst/>
          </a:prstGeom>
          <a:noFill/>
        </p:spPr>
        <p:txBody>
          <a:bodyPr wrap="square" rtlCol="0">
            <a:spAutoFit/>
          </a:bodyPr>
          <a:lstStyle/>
          <a:p>
            <a:r>
              <a:rPr lang="en-US" sz="1400" dirty="0">
                <a:latin typeface="Comic Sans MS" panose="030F0702030302020204" pitchFamily="66" charset="0"/>
              </a:rPr>
              <a:t>Simple machines and mechanisms include pulleys, gears and levers. They can be used to turn a small force into larger forces. </a:t>
            </a:r>
          </a:p>
          <a:p>
            <a:endParaRPr lang="en-GB" sz="1400" dirty="0">
              <a:latin typeface="Comic Sans MS" panose="030F0702030302020204" pitchFamily="66" charset="0"/>
            </a:endParaRPr>
          </a:p>
          <a:p>
            <a:endParaRPr lang="en-GB" dirty="0"/>
          </a:p>
        </p:txBody>
      </p:sp>
      <p:sp>
        <p:nvSpPr>
          <p:cNvPr id="14" name="TextBox 13">
            <a:extLst>
              <a:ext uri="{FF2B5EF4-FFF2-40B4-BE49-F238E27FC236}">
                <a16:creationId xmlns:a16="http://schemas.microsoft.com/office/drawing/2014/main" id="{99D6FECA-6716-4B66-BFEF-517C077F38BD}"/>
              </a:ext>
            </a:extLst>
          </p:cNvPr>
          <p:cNvSpPr txBox="1"/>
          <p:nvPr/>
        </p:nvSpPr>
        <p:spPr>
          <a:xfrm>
            <a:off x="5852160" y="5243132"/>
            <a:ext cx="6096198" cy="138499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omic Sans MS" panose="030F0702030302020204" pitchFamily="66" charset="0"/>
              </a:rPr>
              <a:t>Levers give us extra pushing or pulling force and help us lift greater weights.</a:t>
            </a:r>
            <a:endParaRPr lang="en-GB" sz="1400" dirty="0">
              <a:latin typeface="Comic Sans MS" panose="030F0702030302020204" pitchFamily="66" charset="0"/>
            </a:endParaRPr>
          </a:p>
          <a:p>
            <a:pPr marL="285750" indent="-285750">
              <a:buFont typeface="Arial" panose="020B0604020202020204" pitchFamily="34" charset="0"/>
              <a:buChar char="•"/>
            </a:pPr>
            <a:r>
              <a:rPr lang="en-US" sz="1400" dirty="0">
                <a:latin typeface="Comic Sans MS" panose="030F0702030302020204" pitchFamily="66" charset="0"/>
              </a:rPr>
              <a:t>Gears are different sized cogs which work together to give a machine extra force.</a:t>
            </a:r>
            <a:endParaRPr lang="en-GB" sz="1400" dirty="0">
              <a:latin typeface="Comic Sans MS" panose="030F0702030302020204" pitchFamily="66" charset="0"/>
            </a:endParaRPr>
          </a:p>
          <a:p>
            <a:pPr marL="285750" indent="-285750">
              <a:buFont typeface="Arial" panose="020B0604020202020204" pitchFamily="34" charset="0"/>
              <a:buChar char="•"/>
            </a:pPr>
            <a:r>
              <a:rPr lang="en-US" sz="1400" dirty="0">
                <a:latin typeface="Comic Sans MS" panose="030F0702030302020204" pitchFamily="66" charset="0"/>
              </a:rPr>
              <a:t>Pulleys are wheels and ropes that work together to life heavy objects.</a:t>
            </a:r>
            <a:endParaRPr lang="en-GB" sz="1400" dirty="0">
              <a:latin typeface="Comic Sans MS" panose="030F0702030302020204" pitchFamily="66" charset="0"/>
            </a:endParaRPr>
          </a:p>
        </p:txBody>
      </p:sp>
      <p:pic>
        <p:nvPicPr>
          <p:cNvPr id="15" name="Picture 14">
            <a:extLst>
              <a:ext uri="{FF2B5EF4-FFF2-40B4-BE49-F238E27FC236}">
                <a16:creationId xmlns:a16="http://schemas.microsoft.com/office/drawing/2014/main" id="{F618E369-11F0-4E47-80EE-3559BA73A189}"/>
              </a:ext>
            </a:extLst>
          </p:cNvPr>
          <p:cNvPicPr/>
          <p:nvPr/>
        </p:nvPicPr>
        <p:blipFill>
          <a:blip r:embed="rId3">
            <a:extLst>
              <a:ext uri="{28A0092B-C50C-407E-A947-70E740481C1C}">
                <a14:useLocalDpi xmlns:a14="http://schemas.microsoft.com/office/drawing/2010/main" val="0"/>
              </a:ext>
            </a:extLst>
          </a:blip>
          <a:stretch>
            <a:fillRect/>
          </a:stretch>
        </p:blipFill>
        <p:spPr>
          <a:xfrm>
            <a:off x="6096000" y="3340355"/>
            <a:ext cx="2620089" cy="1815881"/>
          </a:xfrm>
          <a:prstGeom prst="rect">
            <a:avLst/>
          </a:prstGeom>
          <a:ln>
            <a:solidFill>
              <a:schemeClr val="tx1"/>
            </a:solidFill>
          </a:ln>
        </p:spPr>
      </p:pic>
    </p:spTree>
    <p:extLst>
      <p:ext uri="{BB962C8B-B14F-4D97-AF65-F5344CB8AC3E}">
        <p14:creationId xmlns:p14="http://schemas.microsoft.com/office/powerpoint/2010/main" val="3432490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685F949-AECA-4AEE-A4FF-4A315BBC3AFD}"/>
              </a:ext>
            </a:extLst>
          </p:cNvPr>
          <p:cNvSpPr txBox="1">
            <a:spLocks noChangeArrowheads="1"/>
          </p:cNvSpPr>
          <p:nvPr/>
        </p:nvSpPr>
        <p:spPr bwMode="auto">
          <a:xfrm>
            <a:off x="1879997" y="86358"/>
            <a:ext cx="8432006" cy="8420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6000"/>
              </a:lnSpc>
              <a:spcAft>
                <a:spcPts val="800"/>
              </a:spcAft>
            </a:pPr>
            <a:r>
              <a:rPr lang="en-US" sz="3200" b="1" kern="1200" dirty="0">
                <a:ln w="19050" cap="flat" cmpd="sng" algn="ctr">
                  <a:solidFill>
                    <a:sysClr val="windowText" lastClr="000000"/>
                  </a:solidFill>
                  <a:prstDash val="solid"/>
                  <a:round/>
                </a:ln>
                <a:solidFill>
                  <a:srgbClr val="FFFF00"/>
                </a:solidFill>
                <a:effectLst>
                  <a:outerShdw blurRad="38100" dist="22860" dir="5400000" algn="tl">
                    <a:srgbClr val="000000">
                      <a:alpha val="30000"/>
                    </a:srgbClr>
                  </a:outerShdw>
                </a:effectLst>
                <a:latin typeface="Comic Sans MS" panose="030F0702030302020204" pitchFamily="66" charset="0"/>
                <a:ea typeface="Calibri" panose="020F0502020204030204" pitchFamily="34" charset="0"/>
              </a:rPr>
              <a:t>Living things and their habitats – Year 5</a:t>
            </a:r>
            <a:endParaRPr lang="en-GB" sz="1200" dirty="0">
              <a:ln w="19050">
                <a:solidFill>
                  <a:sysClr val="windowText" lastClr="000000"/>
                </a:solidFill>
              </a:ln>
              <a:solidFill>
                <a:srgbClr val="FFFF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25890578-4237-4EAD-8354-482E31DA4035}"/>
              </a:ext>
            </a:extLst>
          </p:cNvPr>
          <p:cNvPicPr>
            <a:picLocks noChangeAspect="1"/>
          </p:cNvPicPr>
          <p:nvPr/>
        </p:nvPicPr>
        <p:blipFill rotWithShape="1">
          <a:blip r:embed="rId2"/>
          <a:srcRect l="37416" t="28593" r="40417" b="44255"/>
          <a:stretch/>
        </p:blipFill>
        <p:spPr>
          <a:xfrm>
            <a:off x="8765683" y="1111170"/>
            <a:ext cx="3426317" cy="2360807"/>
          </a:xfrm>
          <a:prstGeom prst="rect">
            <a:avLst/>
          </a:prstGeom>
        </p:spPr>
      </p:pic>
      <p:pic>
        <p:nvPicPr>
          <p:cNvPr id="5" name="Picture 4">
            <a:extLst>
              <a:ext uri="{FF2B5EF4-FFF2-40B4-BE49-F238E27FC236}">
                <a16:creationId xmlns:a16="http://schemas.microsoft.com/office/drawing/2014/main" id="{94B43841-58DA-44C0-8236-2184594DF30C}"/>
              </a:ext>
            </a:extLst>
          </p:cNvPr>
          <p:cNvPicPr>
            <a:picLocks noChangeAspect="1"/>
          </p:cNvPicPr>
          <p:nvPr/>
        </p:nvPicPr>
        <p:blipFill rotWithShape="1">
          <a:blip r:embed="rId3"/>
          <a:srcRect l="61750" t="54963" r="18606" b="18815"/>
          <a:stretch/>
        </p:blipFill>
        <p:spPr>
          <a:xfrm>
            <a:off x="8691545" y="4030593"/>
            <a:ext cx="3426317" cy="2572764"/>
          </a:xfrm>
          <a:prstGeom prst="rect">
            <a:avLst/>
          </a:prstGeom>
        </p:spPr>
      </p:pic>
      <p:graphicFrame>
        <p:nvGraphicFramePr>
          <p:cNvPr id="2" name="Table 1">
            <a:extLst>
              <a:ext uri="{FF2B5EF4-FFF2-40B4-BE49-F238E27FC236}">
                <a16:creationId xmlns:a16="http://schemas.microsoft.com/office/drawing/2014/main" id="{4D25FDFD-59E6-49EA-B5D5-162ECBA6E815}"/>
              </a:ext>
            </a:extLst>
          </p:cNvPr>
          <p:cNvGraphicFramePr>
            <a:graphicFrameLocks noGrp="1"/>
          </p:cNvGraphicFramePr>
          <p:nvPr>
            <p:extLst>
              <p:ext uri="{D42A27DB-BD31-4B8C-83A1-F6EECF244321}">
                <p14:modId xmlns:p14="http://schemas.microsoft.com/office/powerpoint/2010/main" val="712342910"/>
              </p:ext>
            </p:extLst>
          </p:nvPr>
        </p:nvGraphicFramePr>
        <p:xfrm>
          <a:off x="467075" y="1111171"/>
          <a:ext cx="8202361" cy="4551197"/>
        </p:xfrm>
        <a:graphic>
          <a:graphicData uri="http://schemas.openxmlformats.org/drawingml/2006/table">
            <a:tbl>
              <a:tblPr firstRow="1" firstCol="1" bandRow="1">
                <a:tableStyleId>{C4B1156A-380E-4F78-BDF5-A606A8083BF9}</a:tableStyleId>
              </a:tblPr>
              <a:tblGrid>
                <a:gridCol w="1640317">
                  <a:extLst>
                    <a:ext uri="{9D8B030D-6E8A-4147-A177-3AD203B41FA5}">
                      <a16:colId xmlns:a16="http://schemas.microsoft.com/office/drawing/2014/main" val="2566438622"/>
                    </a:ext>
                  </a:extLst>
                </a:gridCol>
                <a:gridCol w="1640317">
                  <a:extLst>
                    <a:ext uri="{9D8B030D-6E8A-4147-A177-3AD203B41FA5}">
                      <a16:colId xmlns:a16="http://schemas.microsoft.com/office/drawing/2014/main" val="3631215572"/>
                    </a:ext>
                  </a:extLst>
                </a:gridCol>
                <a:gridCol w="1640317">
                  <a:extLst>
                    <a:ext uri="{9D8B030D-6E8A-4147-A177-3AD203B41FA5}">
                      <a16:colId xmlns:a16="http://schemas.microsoft.com/office/drawing/2014/main" val="2068659171"/>
                    </a:ext>
                  </a:extLst>
                </a:gridCol>
                <a:gridCol w="1640317">
                  <a:extLst>
                    <a:ext uri="{9D8B030D-6E8A-4147-A177-3AD203B41FA5}">
                      <a16:colId xmlns:a16="http://schemas.microsoft.com/office/drawing/2014/main" val="393223493"/>
                    </a:ext>
                  </a:extLst>
                </a:gridCol>
                <a:gridCol w="1641093">
                  <a:extLst>
                    <a:ext uri="{9D8B030D-6E8A-4147-A177-3AD203B41FA5}">
                      <a16:colId xmlns:a16="http://schemas.microsoft.com/office/drawing/2014/main" val="1178257776"/>
                    </a:ext>
                  </a:extLst>
                </a:gridCol>
              </a:tblGrid>
              <a:tr h="674164">
                <a:tc gridSpan="5">
                  <a:txBody>
                    <a:bodyPr/>
                    <a:lstStyle/>
                    <a:p>
                      <a:pPr algn="ctr">
                        <a:lnSpc>
                          <a:spcPct val="107000"/>
                        </a:lnSpc>
                        <a:spcAft>
                          <a:spcPts val="0"/>
                        </a:spcAft>
                      </a:pPr>
                      <a:endParaRPr lang="en-US" sz="1800" b="0" dirty="0">
                        <a:effectLst/>
                        <a:latin typeface="Comic Sans MS" panose="030F0702030302020204" pitchFamily="66" charset="0"/>
                      </a:endParaRPr>
                    </a:p>
                    <a:p>
                      <a:pPr algn="ctr">
                        <a:lnSpc>
                          <a:spcPct val="107000"/>
                        </a:lnSpc>
                        <a:spcAft>
                          <a:spcPts val="0"/>
                        </a:spcAft>
                      </a:pPr>
                      <a:r>
                        <a:rPr lang="en-US" sz="1800" b="0" dirty="0">
                          <a:effectLst/>
                          <a:latin typeface="Comic Sans MS" panose="030F0702030302020204" pitchFamily="66" charset="0"/>
                        </a:rPr>
                        <a:t>Growth and Development of Animals</a:t>
                      </a:r>
                    </a:p>
                    <a:p>
                      <a:pPr algn="ctr">
                        <a:lnSpc>
                          <a:spcPct val="107000"/>
                        </a:lnSpc>
                        <a:spcAft>
                          <a:spcPts val="0"/>
                        </a:spcAft>
                      </a:pPr>
                      <a:endParaRPr lang="en-GB" sz="12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6485787"/>
                  </a:ext>
                </a:extLst>
              </a:tr>
              <a:tr h="443232">
                <a:tc>
                  <a:txBody>
                    <a:bodyPr/>
                    <a:lstStyle/>
                    <a:p>
                      <a:pPr algn="ctr">
                        <a:lnSpc>
                          <a:spcPct val="107000"/>
                        </a:lnSpc>
                        <a:spcAft>
                          <a:spcPts val="0"/>
                        </a:spcAft>
                      </a:pPr>
                      <a:r>
                        <a:rPr lang="en-US" sz="1600" b="1">
                          <a:effectLst/>
                          <a:latin typeface="Comic Sans MS" panose="030F0702030302020204" pitchFamily="66" charset="0"/>
                        </a:rPr>
                        <a:t>Humans</a:t>
                      </a:r>
                      <a:endParaRPr lang="en-GB" sz="1400" b="1">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omic Sans MS" panose="030F0702030302020204" pitchFamily="66" charset="0"/>
                        </a:rPr>
                        <a:t>House Mice</a:t>
                      </a:r>
                      <a:endParaRPr lang="en-GB" sz="1400" b="1">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omic Sans MS" panose="030F0702030302020204" pitchFamily="66" charset="0"/>
                        </a:rPr>
                        <a:t>African Elephants</a:t>
                      </a:r>
                      <a:endParaRPr lang="en-GB" sz="1400" b="1">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a:effectLst/>
                          <a:latin typeface="Comic Sans MS" panose="030F0702030302020204" pitchFamily="66" charset="0"/>
                        </a:rPr>
                        <a:t>Saltwater Crocodiles</a:t>
                      </a:r>
                      <a:endParaRPr lang="en-GB" sz="1400" b="1">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b="1" dirty="0">
                          <a:effectLst/>
                          <a:latin typeface="Comic Sans MS" panose="030F0702030302020204" pitchFamily="66" charset="0"/>
                        </a:rPr>
                        <a:t>Blue Whales</a:t>
                      </a:r>
                      <a:endParaRPr lang="en-GB" sz="1400" b="1"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65702315"/>
                  </a:ext>
                </a:extLst>
              </a:tr>
              <a:tr h="3271481">
                <a:tc>
                  <a:txBody>
                    <a:bodyPr/>
                    <a:lstStyle/>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Gestation Period:</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9 months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Sexual Maturity: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11-17 years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Life Expectancy: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80 years</a:t>
                      </a:r>
                      <a:endParaRPr lang="en-GB" sz="1200" b="0" dirty="0">
                        <a:effectLst/>
                        <a:latin typeface="Comic Sans MS" panose="030F0702030302020204" pitchFamily="66" charset="0"/>
                      </a:endParaRPr>
                    </a:p>
                    <a:p>
                      <a:pPr algn="ctr">
                        <a:lnSpc>
                          <a:spcPct val="107000"/>
                        </a:lnSpc>
                        <a:spcAft>
                          <a:spcPts val="0"/>
                        </a:spcAft>
                      </a:pPr>
                      <a:endParaRPr lang="en-GB" sz="1200" b="0" dirty="0">
                        <a:effectLst/>
                        <a:latin typeface="Comic Sans MS" panose="030F0702030302020204" pitchFamily="66" charset="0"/>
                      </a:endParaRPr>
                    </a:p>
                  </a:txBody>
                  <a:tcPr marL="68580" marR="68580" marT="0" marB="0"/>
                </a:tc>
                <a:tc>
                  <a:txBody>
                    <a:bodyPr/>
                    <a:lstStyle/>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Gestation Period:</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20 days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Sexual Maturity: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4-6 weeks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Life Expectancy: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1 year</a:t>
                      </a:r>
                      <a:endParaRPr lang="en-GB" sz="1200" b="0" dirty="0">
                        <a:effectLst/>
                        <a:latin typeface="Comic Sans MS" panose="030F0702030302020204" pitchFamily="66" charset="0"/>
                      </a:endParaRPr>
                    </a:p>
                    <a:p>
                      <a:pPr algn="l">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txBody>
                  <a:tcPr marL="68580" marR="68580" marT="0" marB="0"/>
                </a:tc>
                <a:tc>
                  <a:txBody>
                    <a:bodyPr/>
                    <a:lstStyle/>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Gestation Period:</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22 months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Sexual Maturity: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10-12 years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Life Expectancy: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60 years</a:t>
                      </a:r>
                      <a:endParaRPr lang="en-GB" sz="1200" b="0" dirty="0">
                        <a:effectLst/>
                        <a:latin typeface="Comic Sans MS" panose="030F0702030302020204" pitchFamily="66" charset="0"/>
                      </a:endParaRPr>
                    </a:p>
                    <a:p>
                      <a:pPr algn="l">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txBody>
                  <a:tcPr marL="68580" marR="68580" marT="0" marB="0"/>
                </a:tc>
                <a:tc>
                  <a:txBody>
                    <a:bodyPr/>
                    <a:lstStyle/>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Gestation Period:</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2-3 months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Sexual Maturity: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10-12 years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Life Expectancy: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70 years</a:t>
                      </a:r>
                      <a:endParaRPr lang="en-GB" sz="12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Gestation Period:</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10-12 months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Sexual Maturity: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10 years</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Life Expectancy: </a:t>
                      </a:r>
                      <a:endParaRPr lang="en-GB" sz="1200" b="0" dirty="0">
                        <a:effectLst/>
                        <a:latin typeface="Comic Sans MS" panose="030F0702030302020204" pitchFamily="66" charset="0"/>
                      </a:endParaRPr>
                    </a:p>
                    <a:p>
                      <a:pPr algn="ctr">
                        <a:lnSpc>
                          <a:spcPct val="107000"/>
                        </a:lnSpc>
                        <a:spcAft>
                          <a:spcPts val="0"/>
                        </a:spcAft>
                      </a:pPr>
                      <a:r>
                        <a:rPr lang="en-US" sz="1400" b="0" dirty="0">
                          <a:effectLst/>
                          <a:latin typeface="Comic Sans MS" panose="030F0702030302020204" pitchFamily="66" charset="0"/>
                        </a:rPr>
                        <a:t>90 years</a:t>
                      </a:r>
                      <a:endParaRPr lang="en-GB" sz="1200" b="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0960538"/>
                  </a:ext>
                </a:extLst>
              </a:tr>
            </a:tbl>
          </a:graphicData>
        </a:graphic>
      </p:graphicFrame>
      <p:sp>
        <p:nvSpPr>
          <p:cNvPr id="6" name="TextBox 5">
            <a:extLst>
              <a:ext uri="{FF2B5EF4-FFF2-40B4-BE49-F238E27FC236}">
                <a16:creationId xmlns:a16="http://schemas.microsoft.com/office/drawing/2014/main" id="{0E17921E-F8FF-DDB8-B454-D221EF732016}"/>
              </a:ext>
            </a:extLst>
          </p:cNvPr>
          <p:cNvSpPr txBox="1"/>
          <p:nvPr/>
        </p:nvSpPr>
        <p:spPr>
          <a:xfrm>
            <a:off x="467075" y="5950424"/>
            <a:ext cx="8298608" cy="338554"/>
          </a:xfrm>
          <a:prstGeom prst="rect">
            <a:avLst/>
          </a:prstGeom>
          <a:noFill/>
          <a:ln w="19050">
            <a:solidFill>
              <a:schemeClr val="tx1"/>
            </a:solidFill>
          </a:ln>
        </p:spPr>
        <p:txBody>
          <a:bodyPr wrap="square" rtlCol="0">
            <a:spAutoFit/>
          </a:bodyPr>
          <a:lstStyle/>
          <a:p>
            <a:r>
              <a:rPr lang="en-GB" sz="1600" b="1" u="sng" dirty="0">
                <a:latin typeface="Comic Sans MS" panose="030F0702030302020204" pitchFamily="66" charset="0"/>
              </a:rPr>
              <a:t>Gestation</a:t>
            </a:r>
            <a:r>
              <a:rPr lang="en-GB" sz="1600" dirty="0">
                <a:latin typeface="Comic Sans MS" panose="030F0702030302020204" pitchFamily="66" charset="0"/>
              </a:rPr>
              <a:t> – the process of developing inside the womb between conception and birth</a:t>
            </a:r>
          </a:p>
        </p:txBody>
      </p:sp>
    </p:spTree>
    <p:extLst>
      <p:ext uri="{BB962C8B-B14F-4D97-AF65-F5344CB8AC3E}">
        <p14:creationId xmlns:p14="http://schemas.microsoft.com/office/powerpoint/2010/main" val="215282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AB1D20-1443-47DE-9BF8-D3BC0B94202F}"/>
              </a:ext>
            </a:extLst>
          </p:cNvPr>
          <p:cNvSpPr txBox="1"/>
          <p:nvPr/>
        </p:nvSpPr>
        <p:spPr>
          <a:xfrm>
            <a:off x="6888809" y="771521"/>
            <a:ext cx="5080278" cy="2031325"/>
          </a:xfrm>
          <a:prstGeom prst="rect">
            <a:avLst/>
          </a:prstGeom>
          <a:noFill/>
        </p:spPr>
        <p:txBody>
          <a:bodyPr wrap="square" rtlCol="0">
            <a:spAutoFit/>
          </a:bodyPr>
          <a:lstStyle/>
          <a:p>
            <a:pPr fontAlgn="base"/>
            <a:r>
              <a:rPr lang="en-US" sz="1400" b="1" u="sng" dirty="0">
                <a:latin typeface="Comic Sans MS" panose="030F0702030302020204" pitchFamily="66" charset="0"/>
              </a:rPr>
              <a:t>Seed Dispersal</a:t>
            </a:r>
          </a:p>
          <a:p>
            <a:pPr fontAlgn="base"/>
            <a:r>
              <a:rPr lang="en-US" sz="1400" dirty="0">
                <a:latin typeface="Comic Sans MS" panose="030F0702030302020204" pitchFamily="66" charset="0"/>
              </a:rPr>
              <a:t>There are many different ways that seeds can be dispersed (moved away from the parent plant). Some common methods of seed dispersal are:</a:t>
            </a:r>
          </a:p>
          <a:p>
            <a:pPr fontAlgn="base"/>
            <a:endParaRPr lang="en-US" sz="1400" dirty="0">
              <a:latin typeface="Comic Sans MS" panose="030F0702030302020204" pitchFamily="66" charset="0"/>
            </a:endParaRPr>
          </a:p>
          <a:p>
            <a:pPr marL="285750" indent="-285750" fontAlgn="base">
              <a:buFont typeface="Arial" panose="020B0604020202020204" pitchFamily="34" charset="0"/>
              <a:buChar char="•"/>
            </a:pPr>
            <a:r>
              <a:rPr lang="en-US" sz="1400" b="1" dirty="0">
                <a:latin typeface="Comic Sans MS" panose="030F0702030302020204" pitchFamily="66" charset="0"/>
              </a:rPr>
              <a:t>Wind dispersal</a:t>
            </a:r>
            <a:endParaRPr lang="en-US" sz="1400" dirty="0">
              <a:latin typeface="Comic Sans MS" panose="030F0702030302020204" pitchFamily="66" charset="0"/>
            </a:endParaRPr>
          </a:p>
          <a:p>
            <a:pPr marL="285750" indent="-285750" fontAlgn="base">
              <a:buFont typeface="Arial" panose="020B0604020202020204" pitchFamily="34" charset="0"/>
              <a:buChar char="•"/>
            </a:pPr>
            <a:r>
              <a:rPr lang="en-US" sz="1400" b="1" dirty="0">
                <a:latin typeface="Comic Sans MS" panose="030F0702030302020204" pitchFamily="66" charset="0"/>
              </a:rPr>
              <a:t>Explosion seed dispersal</a:t>
            </a:r>
            <a:endParaRPr lang="en-US" sz="1400" dirty="0">
              <a:latin typeface="Comic Sans MS" panose="030F0702030302020204" pitchFamily="66" charset="0"/>
            </a:endParaRPr>
          </a:p>
          <a:p>
            <a:pPr marL="285750" indent="-285750" fontAlgn="base">
              <a:buFont typeface="Arial" panose="020B0604020202020204" pitchFamily="34" charset="0"/>
              <a:buChar char="•"/>
            </a:pPr>
            <a:r>
              <a:rPr lang="en-US" sz="1400" b="1" dirty="0">
                <a:latin typeface="Comic Sans MS" panose="030F0702030302020204" pitchFamily="66" charset="0"/>
              </a:rPr>
              <a:t>Animal dispersal</a:t>
            </a:r>
            <a:endParaRPr lang="en-US" sz="1400" dirty="0">
              <a:latin typeface="Comic Sans MS" panose="030F0702030302020204" pitchFamily="66" charset="0"/>
            </a:endParaRPr>
          </a:p>
          <a:p>
            <a:pPr marL="285750" indent="-285750" fontAlgn="base">
              <a:buFont typeface="Arial" panose="020B0604020202020204" pitchFamily="34" charset="0"/>
              <a:buChar char="•"/>
            </a:pPr>
            <a:r>
              <a:rPr lang="en-US" sz="1400" b="1" dirty="0">
                <a:latin typeface="Comic Sans MS" panose="030F0702030302020204" pitchFamily="66" charset="0"/>
              </a:rPr>
              <a:t>Water dispersal</a:t>
            </a:r>
            <a:endParaRPr lang="en-US" sz="1400" dirty="0">
              <a:latin typeface="Comic Sans MS" panose="030F0702030302020204" pitchFamily="66" charset="0"/>
            </a:endParaRPr>
          </a:p>
        </p:txBody>
      </p:sp>
      <p:sp>
        <p:nvSpPr>
          <p:cNvPr id="6" name="Text Box 2">
            <a:extLst>
              <a:ext uri="{FF2B5EF4-FFF2-40B4-BE49-F238E27FC236}">
                <a16:creationId xmlns:a16="http://schemas.microsoft.com/office/drawing/2014/main" id="{4A217E99-E1DA-4864-89E2-D5C67C234C3D}"/>
              </a:ext>
            </a:extLst>
          </p:cNvPr>
          <p:cNvSpPr txBox="1">
            <a:spLocks noChangeArrowheads="1"/>
          </p:cNvSpPr>
          <p:nvPr/>
        </p:nvSpPr>
        <p:spPr bwMode="auto">
          <a:xfrm>
            <a:off x="1879997" y="86358"/>
            <a:ext cx="8432006" cy="8420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6000"/>
              </a:lnSpc>
              <a:spcAft>
                <a:spcPts val="800"/>
              </a:spcAft>
            </a:pPr>
            <a:r>
              <a:rPr lang="en-US" sz="3200" b="1" kern="1200" dirty="0">
                <a:ln w="19050" cap="flat" cmpd="sng" algn="ctr">
                  <a:solidFill>
                    <a:sysClr val="windowText" lastClr="000000"/>
                  </a:solidFill>
                  <a:prstDash val="solid"/>
                  <a:round/>
                </a:ln>
                <a:solidFill>
                  <a:srgbClr val="FFFF00"/>
                </a:solidFill>
                <a:effectLst>
                  <a:outerShdw blurRad="38100" dist="22860" dir="5400000" algn="tl">
                    <a:srgbClr val="000000">
                      <a:alpha val="30000"/>
                    </a:srgbClr>
                  </a:outerShdw>
                </a:effectLst>
                <a:latin typeface="Comic Sans MS" panose="030F0702030302020204" pitchFamily="66" charset="0"/>
                <a:ea typeface="Calibri" panose="020F0502020204030204" pitchFamily="34" charset="0"/>
              </a:rPr>
              <a:t>Living things and their habitats – Year 5</a:t>
            </a:r>
            <a:endParaRPr lang="en-GB" sz="1200" dirty="0">
              <a:ln w="19050">
                <a:solidFill>
                  <a:sysClr val="windowText" lastClr="000000"/>
                </a:solidFill>
              </a:ln>
              <a:solidFill>
                <a:srgbClr val="FFFF00"/>
              </a:solidFill>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13BBDC31-7093-4162-BA0E-E562DF8EFE26}"/>
              </a:ext>
            </a:extLst>
          </p:cNvPr>
          <p:cNvGraphicFramePr>
            <a:graphicFrameLocks noGrp="1"/>
          </p:cNvGraphicFramePr>
          <p:nvPr>
            <p:extLst>
              <p:ext uri="{D42A27DB-BD31-4B8C-83A1-F6EECF244321}">
                <p14:modId xmlns:p14="http://schemas.microsoft.com/office/powerpoint/2010/main" val="1708994289"/>
              </p:ext>
            </p:extLst>
          </p:nvPr>
        </p:nvGraphicFramePr>
        <p:xfrm>
          <a:off x="513794" y="1312593"/>
          <a:ext cx="5958382" cy="1974566"/>
        </p:xfrm>
        <a:graphic>
          <a:graphicData uri="http://schemas.openxmlformats.org/drawingml/2006/table">
            <a:tbl>
              <a:tblPr firstRow="1" bandRow="1">
                <a:tableStyleId>{D27102A9-8310-4765-A935-A1911B00CA55}</a:tableStyleId>
              </a:tblPr>
              <a:tblGrid>
                <a:gridCol w="1441914">
                  <a:extLst>
                    <a:ext uri="{9D8B030D-6E8A-4147-A177-3AD203B41FA5}">
                      <a16:colId xmlns:a16="http://schemas.microsoft.com/office/drawing/2014/main" val="2623016958"/>
                    </a:ext>
                  </a:extLst>
                </a:gridCol>
                <a:gridCol w="4516468">
                  <a:extLst>
                    <a:ext uri="{9D8B030D-6E8A-4147-A177-3AD203B41FA5}">
                      <a16:colId xmlns:a16="http://schemas.microsoft.com/office/drawing/2014/main" val="1270194392"/>
                    </a:ext>
                  </a:extLst>
                </a:gridCol>
              </a:tblGrid>
              <a:tr h="555624">
                <a:tc>
                  <a:txBody>
                    <a:bodyPr/>
                    <a:lstStyle/>
                    <a:p>
                      <a:r>
                        <a:rPr lang="en-US" sz="1200" b="1" dirty="0">
                          <a:latin typeface="Comic Sans MS" panose="030F0702030302020204" pitchFamily="66" charset="0"/>
                        </a:rPr>
                        <a:t>Germination</a:t>
                      </a:r>
                      <a:endParaRPr lang="en-GB" sz="1200" b="1" dirty="0">
                        <a:latin typeface="Comic Sans MS" panose="030F0702030302020204" pitchFamily="66" charset="0"/>
                      </a:endParaRPr>
                    </a:p>
                  </a:txBody>
                  <a:tcPr/>
                </a:tc>
                <a:tc>
                  <a:txBody>
                    <a:bodyPr/>
                    <a:lstStyle/>
                    <a:p>
                      <a:r>
                        <a:rPr lang="en-US" sz="1200" b="0" dirty="0">
                          <a:latin typeface="Comic Sans MS" panose="030F0702030302020204" pitchFamily="66" charset="0"/>
                        </a:rPr>
                        <a:t>The plant begins to grow from a seed. Roots grow from under the soil, then a stem, leaves and flower shoots above the surface. </a:t>
                      </a:r>
                      <a:endParaRPr lang="en-GB" sz="1200" b="0" dirty="0">
                        <a:latin typeface="Comic Sans MS" panose="030F0702030302020204" pitchFamily="66" charset="0"/>
                      </a:endParaRPr>
                    </a:p>
                  </a:txBody>
                  <a:tcPr/>
                </a:tc>
                <a:extLst>
                  <a:ext uri="{0D108BD9-81ED-4DB2-BD59-A6C34878D82A}">
                    <a16:rowId xmlns:a16="http://schemas.microsoft.com/office/drawing/2014/main" val="705213627"/>
                  </a:ext>
                </a:extLst>
              </a:tr>
              <a:tr h="420086">
                <a:tc>
                  <a:txBody>
                    <a:bodyPr/>
                    <a:lstStyle/>
                    <a:p>
                      <a:r>
                        <a:rPr lang="en-US" sz="1200" b="1" dirty="0">
                          <a:latin typeface="Comic Sans MS" panose="030F0702030302020204" pitchFamily="66" charset="0"/>
                        </a:rPr>
                        <a:t>Pollination</a:t>
                      </a:r>
                      <a:endParaRPr lang="en-GB" sz="1200" b="1" dirty="0">
                        <a:latin typeface="Comic Sans MS" panose="030F0702030302020204" pitchFamily="66" charset="0"/>
                      </a:endParaRPr>
                    </a:p>
                  </a:txBody>
                  <a:tcPr/>
                </a:tc>
                <a:tc>
                  <a:txBody>
                    <a:bodyPr/>
                    <a:lstStyle/>
                    <a:p>
                      <a:r>
                        <a:rPr lang="en-US" sz="1200" b="0" dirty="0">
                          <a:latin typeface="Comic Sans MS" panose="030F0702030302020204" pitchFamily="66" charset="0"/>
                        </a:rPr>
                        <a:t>Pollen produced by the flower is carried by insects or blown by the wind to another flower. </a:t>
                      </a:r>
                      <a:endParaRPr lang="en-GB" sz="1200" b="0" dirty="0">
                        <a:latin typeface="Comic Sans MS" panose="030F0702030302020204" pitchFamily="66" charset="0"/>
                      </a:endParaRPr>
                    </a:p>
                  </a:txBody>
                  <a:tcPr/>
                </a:tc>
                <a:extLst>
                  <a:ext uri="{0D108BD9-81ED-4DB2-BD59-A6C34878D82A}">
                    <a16:rowId xmlns:a16="http://schemas.microsoft.com/office/drawing/2014/main" val="251762319"/>
                  </a:ext>
                </a:extLst>
              </a:tr>
              <a:tr h="420086">
                <a:tc>
                  <a:txBody>
                    <a:bodyPr/>
                    <a:lstStyle/>
                    <a:p>
                      <a:r>
                        <a:rPr lang="en-US" sz="1200" b="1" dirty="0">
                          <a:latin typeface="Comic Sans MS" panose="030F0702030302020204" pitchFamily="66" charset="0"/>
                        </a:rPr>
                        <a:t>Fertilisation</a:t>
                      </a:r>
                      <a:endParaRPr lang="en-GB" sz="1200" b="1" dirty="0">
                        <a:latin typeface="Comic Sans MS" panose="030F0702030302020204" pitchFamily="66" charset="0"/>
                      </a:endParaRPr>
                    </a:p>
                  </a:txBody>
                  <a:tcPr/>
                </a:tc>
                <a:tc>
                  <a:txBody>
                    <a:bodyPr/>
                    <a:lstStyle/>
                    <a:p>
                      <a:r>
                        <a:rPr lang="en-US" sz="1200" b="0" dirty="0">
                          <a:latin typeface="Comic Sans MS" panose="030F0702030302020204" pitchFamily="66" charset="0"/>
                        </a:rPr>
                        <a:t>The pollen reaches another flower and makes its way to the ovary, where it is fertilised.</a:t>
                      </a:r>
                      <a:endParaRPr lang="en-GB" sz="1200" b="0" dirty="0">
                        <a:latin typeface="Comic Sans MS" panose="030F0702030302020204" pitchFamily="66" charset="0"/>
                      </a:endParaRPr>
                    </a:p>
                  </a:txBody>
                  <a:tcPr/>
                </a:tc>
                <a:extLst>
                  <a:ext uri="{0D108BD9-81ED-4DB2-BD59-A6C34878D82A}">
                    <a16:rowId xmlns:a16="http://schemas.microsoft.com/office/drawing/2014/main" val="1299365448"/>
                  </a:ext>
                </a:extLst>
              </a:tr>
              <a:tr h="420086">
                <a:tc>
                  <a:txBody>
                    <a:bodyPr/>
                    <a:lstStyle/>
                    <a:p>
                      <a:r>
                        <a:rPr lang="en-US" sz="1200" b="1" dirty="0">
                          <a:latin typeface="Comic Sans MS" panose="030F0702030302020204" pitchFamily="66" charset="0"/>
                        </a:rPr>
                        <a:t>Dispersal</a:t>
                      </a:r>
                      <a:endParaRPr lang="en-GB" sz="1200" b="1" dirty="0">
                        <a:latin typeface="Comic Sans MS" panose="030F0702030302020204" pitchFamily="66" charset="0"/>
                      </a:endParaRPr>
                    </a:p>
                  </a:txBody>
                  <a:tcPr/>
                </a:tc>
                <a:tc>
                  <a:txBody>
                    <a:bodyPr/>
                    <a:lstStyle/>
                    <a:p>
                      <a:r>
                        <a:rPr lang="en-US" sz="1200" b="0" dirty="0">
                          <a:latin typeface="Comic Sans MS" panose="030F0702030302020204" pitchFamily="66" charset="0"/>
                        </a:rPr>
                        <a:t>The seeds are scattered by animals or the wind.</a:t>
                      </a:r>
                      <a:endParaRPr lang="en-GB" sz="1200" b="0" dirty="0">
                        <a:latin typeface="Comic Sans MS" panose="030F0702030302020204" pitchFamily="66" charset="0"/>
                      </a:endParaRPr>
                    </a:p>
                  </a:txBody>
                  <a:tcPr/>
                </a:tc>
                <a:extLst>
                  <a:ext uri="{0D108BD9-81ED-4DB2-BD59-A6C34878D82A}">
                    <a16:rowId xmlns:a16="http://schemas.microsoft.com/office/drawing/2014/main" val="3664920076"/>
                  </a:ext>
                </a:extLst>
              </a:tr>
            </a:tbl>
          </a:graphicData>
        </a:graphic>
      </p:graphicFrame>
      <p:sp>
        <p:nvSpPr>
          <p:cNvPr id="7" name="TextBox 6">
            <a:extLst>
              <a:ext uri="{FF2B5EF4-FFF2-40B4-BE49-F238E27FC236}">
                <a16:creationId xmlns:a16="http://schemas.microsoft.com/office/drawing/2014/main" id="{D276ABBA-82EB-4240-A905-A44ABE76B6D3}"/>
              </a:ext>
            </a:extLst>
          </p:cNvPr>
          <p:cNvSpPr txBox="1"/>
          <p:nvPr/>
        </p:nvSpPr>
        <p:spPr>
          <a:xfrm>
            <a:off x="513794" y="917948"/>
            <a:ext cx="5958382" cy="307777"/>
          </a:xfrm>
          <a:prstGeom prst="rect">
            <a:avLst/>
          </a:prstGeom>
          <a:noFill/>
          <a:ln w="12700">
            <a:solidFill>
              <a:schemeClr val="tx1"/>
            </a:solidFill>
          </a:ln>
        </p:spPr>
        <p:txBody>
          <a:bodyPr wrap="square" rtlCol="0">
            <a:spAutoFit/>
          </a:bodyPr>
          <a:lstStyle/>
          <a:p>
            <a:r>
              <a:rPr lang="en-US" sz="1200" b="1" u="sng" dirty="0">
                <a:latin typeface="Comic Sans MS" panose="030F0702030302020204" pitchFamily="66" charset="0"/>
              </a:rPr>
              <a:t>Sexual reproduction</a:t>
            </a:r>
            <a:r>
              <a:rPr lang="en-US" sz="1200" b="1" dirty="0">
                <a:latin typeface="Comic Sans MS" panose="030F0702030302020204" pitchFamily="66" charset="0"/>
              </a:rPr>
              <a:t> </a:t>
            </a:r>
            <a:r>
              <a:rPr lang="en-US" sz="1200" dirty="0">
                <a:latin typeface="Comic Sans MS" panose="030F0702030302020204" pitchFamily="66" charset="0"/>
              </a:rPr>
              <a:t>in plants is cyclical, following this process</a:t>
            </a:r>
            <a:r>
              <a:rPr lang="en-US" sz="1400" dirty="0">
                <a:latin typeface="Comic Sans MS" panose="030F0702030302020204" pitchFamily="66" charset="0"/>
              </a:rPr>
              <a:t>:</a:t>
            </a:r>
            <a:r>
              <a:rPr lang="en-US" sz="1400" u="sng" dirty="0">
                <a:latin typeface="Comic Sans MS" panose="030F0702030302020204" pitchFamily="66" charset="0"/>
              </a:rPr>
              <a:t> </a:t>
            </a:r>
            <a:endParaRPr lang="en-GB" sz="1400" u="sng" dirty="0">
              <a:latin typeface="Comic Sans MS" panose="030F0702030302020204" pitchFamily="66" charset="0"/>
            </a:endParaRPr>
          </a:p>
        </p:txBody>
      </p:sp>
      <p:sp>
        <p:nvSpPr>
          <p:cNvPr id="9" name="TextBox 8">
            <a:extLst>
              <a:ext uri="{FF2B5EF4-FFF2-40B4-BE49-F238E27FC236}">
                <a16:creationId xmlns:a16="http://schemas.microsoft.com/office/drawing/2014/main" id="{2EC5B47E-CEBF-44FC-AF86-F00B88F7F381}"/>
              </a:ext>
            </a:extLst>
          </p:cNvPr>
          <p:cNvSpPr txBox="1"/>
          <p:nvPr/>
        </p:nvSpPr>
        <p:spPr>
          <a:xfrm>
            <a:off x="513794" y="3439159"/>
            <a:ext cx="5958382" cy="1015663"/>
          </a:xfrm>
          <a:prstGeom prst="rect">
            <a:avLst/>
          </a:prstGeom>
          <a:noFill/>
          <a:ln w="12700">
            <a:solidFill>
              <a:schemeClr val="tx1"/>
            </a:solidFill>
          </a:ln>
        </p:spPr>
        <p:txBody>
          <a:bodyPr wrap="square" rtlCol="0">
            <a:spAutoFit/>
          </a:bodyPr>
          <a:lstStyle/>
          <a:p>
            <a:r>
              <a:rPr lang="en-US" sz="1200" b="1" u="sng" dirty="0">
                <a:latin typeface="Comic Sans MS" panose="030F0702030302020204" pitchFamily="66" charset="0"/>
              </a:rPr>
              <a:t>Asexual reproduction</a:t>
            </a:r>
            <a:r>
              <a:rPr lang="en-US" sz="1200" b="1" dirty="0">
                <a:latin typeface="Comic Sans MS" panose="030F0702030302020204" pitchFamily="66" charset="0"/>
              </a:rPr>
              <a:t> </a:t>
            </a:r>
            <a:r>
              <a:rPr lang="en-US" sz="1200" dirty="0">
                <a:latin typeface="Comic Sans MS" panose="030F0702030302020204" pitchFamily="66" charset="0"/>
              </a:rPr>
              <a:t>involves plants producing an identical copy of themselves.</a:t>
            </a:r>
          </a:p>
          <a:p>
            <a:endParaRPr lang="en-US" sz="1200" dirty="0">
              <a:latin typeface="Comic Sans MS" panose="030F0702030302020204" pitchFamily="66" charset="0"/>
            </a:endParaRPr>
          </a:p>
          <a:p>
            <a:r>
              <a:rPr lang="en-US" sz="1200" dirty="0">
                <a:latin typeface="Comic Sans MS" panose="030F0702030302020204" pitchFamily="66" charset="0"/>
              </a:rPr>
              <a:t>This can happen in a number of different ways. Some plants are able to produce bulbs. Others produce tubers which lie below the soil and grow into plants the next year.</a:t>
            </a:r>
            <a:endParaRPr lang="en-GB" sz="1200" dirty="0">
              <a:latin typeface="Comic Sans MS" panose="030F0702030302020204" pitchFamily="66" charset="0"/>
            </a:endParaRPr>
          </a:p>
        </p:txBody>
      </p:sp>
      <p:sp>
        <p:nvSpPr>
          <p:cNvPr id="11" name="AutoShape 2" descr="Seed Dispersal - KS3 Biology Revision">
            <a:extLst>
              <a:ext uri="{FF2B5EF4-FFF2-40B4-BE49-F238E27FC236}">
                <a16:creationId xmlns:a16="http://schemas.microsoft.com/office/drawing/2014/main" id="{FAFA7A07-98A7-49D5-B40A-7D78FA74FE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 name="Picture 11">
            <a:extLst>
              <a:ext uri="{FF2B5EF4-FFF2-40B4-BE49-F238E27FC236}">
                <a16:creationId xmlns:a16="http://schemas.microsoft.com/office/drawing/2014/main" id="{428F48E3-B838-45FC-BAAD-D5AC5189C6B2}"/>
              </a:ext>
            </a:extLst>
          </p:cNvPr>
          <p:cNvPicPr>
            <a:picLocks noChangeAspect="1"/>
          </p:cNvPicPr>
          <p:nvPr/>
        </p:nvPicPr>
        <p:blipFill rotWithShape="1">
          <a:blip r:embed="rId2"/>
          <a:srcRect l="32918" t="19343" r="25916" b="21778"/>
          <a:stretch/>
        </p:blipFill>
        <p:spPr>
          <a:xfrm>
            <a:off x="6888809" y="2827540"/>
            <a:ext cx="4685241" cy="3769360"/>
          </a:xfrm>
          <a:prstGeom prst="rect">
            <a:avLst/>
          </a:prstGeom>
        </p:spPr>
      </p:pic>
      <p:pic>
        <p:nvPicPr>
          <p:cNvPr id="3" name="Picture 2">
            <a:extLst>
              <a:ext uri="{FF2B5EF4-FFF2-40B4-BE49-F238E27FC236}">
                <a16:creationId xmlns:a16="http://schemas.microsoft.com/office/drawing/2014/main" id="{7D36569E-FB71-76BB-1881-AA8702CCEED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75218" y1="92654" x2="92496" y2="91943"/>
                        <a14:foregroundMark x1="75218" y1="91706" x2="92670" y2="90284"/>
                        <a14:foregroundMark x1="76440" y1="94313" x2="76440" y2="94313"/>
                        <a14:foregroundMark x1="75393" y1="94076" x2="92670" y2="93839"/>
                        <a14:foregroundMark x1="18325" y1="95024" x2="27749" y2="94550"/>
                        <a14:foregroundMark x1="18150" y1="94550" x2="28796" y2="95024"/>
                        <a14:foregroundMark x1="29668" y1="95024" x2="51134" y2="64218"/>
                        <a14:foregroundMark x1="75742" y1="93365" x2="49738" y2="78199"/>
                        <a14:foregroundMark x1="16579" y1="79384" x2="42757" y2="68009"/>
                        <a14:foregroundMark x1="7155" y1="78199" x2="16230" y2="77488"/>
                        <a14:foregroundMark x1="7853" y1="79858" x2="17627" y2="80332"/>
                        <a14:foregroundMark x1="4363" y1="53318" x2="12216" y2="52844"/>
                        <a14:foregroundMark x1="4363" y1="54739" x2="12042" y2="54739"/>
                        <a14:foregroundMark x1="4712" y1="51659" x2="12042" y2="51185"/>
                        <a14:foregroundMark x1="15707" y1="54739" x2="36475" y2="42417"/>
                        <a14:foregroundMark x1="14311" y1="52844" x2="33857" y2="43839"/>
                        <a14:foregroundMark x1="36475" y1="65640" x2="18150" y2="38626"/>
                        <a14:foregroundMark x1="33508" y1="62322" x2="24607" y2="53318"/>
                        <a14:foregroundMark x1="24607" y1="53318" x2="17103" y2="34834"/>
                        <a14:foregroundMark x1="17277" y1="33886" x2="17277" y2="29858"/>
                        <a14:foregroundMark x1="17277" y1="29858" x2="19721" y2="27251"/>
                        <a14:foregroundMark x1="19721" y1="27251" x2="23735" y2="26777"/>
                        <a14:foregroundMark x1="23735" y1="26777" x2="28098" y2="22275"/>
                        <a14:foregroundMark x1="7330" y1="17299" x2="17103" y2="17536"/>
                        <a14:foregroundMark x1="5934" y1="17536" x2="17627" y2="17536"/>
                        <a14:foregroundMark x1="6806" y1="16351" x2="16928" y2="16825"/>
                        <a14:foregroundMark x1="19372" y1="19668" x2="47295" y2="31280"/>
                        <a14:foregroundMark x1="27400" y1="22038" x2="30541" y2="18720"/>
                        <a14:foregroundMark x1="30541" y1="18720" x2="32984" y2="19668"/>
                        <a14:foregroundMark x1="32984" y1="19668" x2="36649" y2="28673"/>
                        <a14:foregroundMark x1="36824" y1="24645" x2="39965" y2="16351"/>
                        <a14:foregroundMark x1="39965" y1="16351" x2="54450" y2="14929"/>
                        <a14:foregroundMark x1="54450" y1="14929" x2="59686" y2="19194"/>
                        <a14:foregroundMark x1="57243" y1="14929" x2="61431" y2="20616"/>
                        <a14:foregroundMark x1="59686" y1="14929" x2="66318" y2="2370"/>
                        <a14:foregroundMark x1="62304" y1="3318" x2="68935" y2="4028"/>
                        <a14:foregroundMark x1="61257" y1="1659" x2="71379" y2="2133"/>
                        <a14:foregroundMark x1="70506" y1="2370" x2="70157" y2="5213"/>
                        <a14:foregroundMark x1="66143" y1="35308" x2="89878" y2="19905"/>
                        <a14:foregroundMark x1="93543" y1="22275" x2="83595" y2="22512"/>
                        <a14:foregroundMark x1="84119" y1="21801" x2="94415" y2="20616"/>
                        <a14:foregroundMark x1="62478" y1="44550" x2="98778" y2="42891"/>
                        <a14:foregroundMark x1="98255" y1="44550" x2="61082" y2="45024"/>
                        <a14:foregroundMark x1="63002" y1="65640" x2="76963" y2="38863"/>
                        <a14:foregroundMark x1="76963" y1="38863" x2="76265" y2="24408"/>
                        <a14:foregroundMark x1="78360" y1="33649" x2="77312" y2="26540"/>
                        <a14:foregroundMark x1="74695" y1="24408" x2="65271" y2="19668"/>
                        <a14:foregroundMark x1="65271" y1="19668" x2="61780" y2="25355"/>
                        <a14:foregroundMark x1="64572" y1="63981" x2="70506" y2="54265"/>
                        <a14:foregroundMark x1="16579" y1="19668" x2="6632" y2="19194"/>
                        <a14:foregroundMark x1="6108" y1="19668" x2="17801" y2="16588"/>
                        <a14:foregroundMark x1="14660" y1="21090" x2="18674" y2="17773"/>
                      </a14:backgroundRemoval>
                    </a14:imgEffect>
                  </a14:imgLayer>
                </a14:imgProps>
              </a:ext>
              <a:ext uri="{28A0092B-C50C-407E-A947-70E740481C1C}">
                <a14:useLocalDpi xmlns:a14="http://schemas.microsoft.com/office/drawing/2010/main" val="0"/>
              </a:ext>
            </a:extLst>
          </a:blip>
          <a:stretch>
            <a:fillRect/>
          </a:stretch>
        </p:blipFill>
        <p:spPr>
          <a:xfrm>
            <a:off x="757908" y="4894094"/>
            <a:ext cx="2244177" cy="1963906"/>
          </a:xfrm>
          <a:prstGeom prst="rect">
            <a:avLst/>
          </a:prstGeom>
        </p:spPr>
      </p:pic>
      <p:sp>
        <p:nvSpPr>
          <p:cNvPr id="4" name="TextBox 3">
            <a:extLst>
              <a:ext uri="{FF2B5EF4-FFF2-40B4-BE49-F238E27FC236}">
                <a16:creationId xmlns:a16="http://schemas.microsoft.com/office/drawing/2014/main" id="{7D596F8D-E19A-8817-ABB3-6F455CD69DE5}"/>
              </a:ext>
            </a:extLst>
          </p:cNvPr>
          <p:cNvSpPr txBox="1"/>
          <p:nvPr/>
        </p:nvSpPr>
        <p:spPr>
          <a:xfrm>
            <a:off x="513794" y="4606822"/>
            <a:ext cx="2903922" cy="307777"/>
          </a:xfrm>
          <a:prstGeom prst="rect">
            <a:avLst/>
          </a:prstGeom>
          <a:noFill/>
          <a:ln w="19050">
            <a:solidFill>
              <a:schemeClr val="bg1"/>
            </a:solidFill>
          </a:ln>
        </p:spPr>
        <p:txBody>
          <a:bodyPr wrap="square" rtlCol="0">
            <a:spAutoFit/>
          </a:bodyPr>
          <a:lstStyle/>
          <a:p>
            <a:r>
              <a:rPr lang="en-GB" sz="1400" b="1" u="sng" dirty="0">
                <a:latin typeface="Comic Sans MS" panose="030F0702030302020204" pitchFamily="66" charset="0"/>
              </a:rPr>
              <a:t>Parts of a flower</a:t>
            </a:r>
            <a:endParaRPr lang="en-GB" sz="1400" dirty="0">
              <a:latin typeface="Comic Sans MS" panose="030F0702030302020204" pitchFamily="66" charset="0"/>
            </a:endParaRPr>
          </a:p>
        </p:txBody>
      </p:sp>
      <p:pic>
        <p:nvPicPr>
          <p:cNvPr id="1026" name="Picture 2" descr="Exploring Flowers! Activities from Preschool to High School - Only  Passionate Curiosity">
            <a:extLst>
              <a:ext uri="{FF2B5EF4-FFF2-40B4-BE49-F238E27FC236}">
                <a16:creationId xmlns:a16="http://schemas.microsoft.com/office/drawing/2014/main" id="{7DDA0970-562E-5A15-753D-B71E205A22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626"/>
          <a:stretch/>
        </p:blipFill>
        <p:spPr bwMode="auto">
          <a:xfrm>
            <a:off x="3492985" y="5066599"/>
            <a:ext cx="2543559" cy="156809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A4DD35D-64FD-B32C-B433-3DE3ADC47E4C}"/>
              </a:ext>
            </a:extLst>
          </p:cNvPr>
          <p:cNvSpPr txBox="1"/>
          <p:nvPr/>
        </p:nvSpPr>
        <p:spPr>
          <a:xfrm>
            <a:off x="3390898" y="4606822"/>
            <a:ext cx="2903922" cy="307777"/>
          </a:xfrm>
          <a:prstGeom prst="rect">
            <a:avLst/>
          </a:prstGeom>
          <a:noFill/>
          <a:ln w="19050">
            <a:solidFill>
              <a:schemeClr val="bg1"/>
            </a:solidFill>
          </a:ln>
        </p:spPr>
        <p:txBody>
          <a:bodyPr wrap="square" rtlCol="0">
            <a:spAutoFit/>
          </a:bodyPr>
          <a:lstStyle/>
          <a:p>
            <a:r>
              <a:rPr lang="en-GB" sz="1400" b="1" u="sng" dirty="0">
                <a:latin typeface="Comic Sans MS" panose="030F0702030302020204" pitchFamily="66" charset="0"/>
              </a:rPr>
              <a:t>Dissection of a flower</a:t>
            </a:r>
            <a:endParaRPr lang="en-GB" sz="1400" dirty="0">
              <a:latin typeface="Comic Sans MS" panose="030F0702030302020204" pitchFamily="66" charset="0"/>
            </a:endParaRPr>
          </a:p>
        </p:txBody>
      </p:sp>
    </p:spTree>
    <p:extLst>
      <p:ext uri="{BB962C8B-B14F-4D97-AF65-F5344CB8AC3E}">
        <p14:creationId xmlns:p14="http://schemas.microsoft.com/office/powerpoint/2010/main" val="2721823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E685F949-AECA-4AEE-A4FF-4A315BBC3AFD}"/>
              </a:ext>
            </a:extLst>
          </p:cNvPr>
          <p:cNvSpPr txBox="1">
            <a:spLocks noChangeArrowheads="1"/>
          </p:cNvSpPr>
          <p:nvPr/>
        </p:nvSpPr>
        <p:spPr bwMode="auto">
          <a:xfrm>
            <a:off x="1879997" y="86358"/>
            <a:ext cx="8432006" cy="8420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6000"/>
              </a:lnSpc>
              <a:spcAft>
                <a:spcPts val="800"/>
              </a:spcAft>
            </a:pPr>
            <a:r>
              <a:rPr lang="en-US" sz="3200" b="1" dirty="0">
                <a:ln w="19050" cap="flat" cmpd="sng" algn="ctr">
                  <a:solidFill>
                    <a:sysClr val="windowText" lastClr="000000"/>
                  </a:solidFill>
                  <a:prstDash val="solid"/>
                  <a:round/>
                </a:ln>
                <a:solidFill>
                  <a:srgbClr val="0070C0"/>
                </a:solidFill>
                <a:effectLst>
                  <a:outerShdw blurRad="38100" dist="22860" dir="5400000" algn="tl">
                    <a:srgbClr val="000000">
                      <a:alpha val="30000"/>
                    </a:srgbClr>
                  </a:outerShdw>
                </a:effectLst>
                <a:latin typeface="Comic Sans MS" panose="030F0702030302020204" pitchFamily="66" charset="0"/>
                <a:ea typeface="Calibri" panose="020F0502020204030204" pitchFamily="34" charset="0"/>
              </a:rPr>
              <a:t>Materials – Year 5</a:t>
            </a:r>
          </a:p>
          <a:p>
            <a:pPr algn="ctr">
              <a:lnSpc>
                <a:spcPct val="106000"/>
              </a:lnSpc>
              <a:spcAft>
                <a:spcPts val="800"/>
              </a:spcAft>
            </a:pPr>
            <a:r>
              <a:rPr lang="en-US" sz="2400" b="1" dirty="0">
                <a:ln w="19050" cap="flat" cmpd="sng" algn="ctr">
                  <a:solidFill>
                    <a:sysClr val="windowText" lastClr="000000"/>
                  </a:solidFill>
                  <a:prstDash val="solid"/>
                  <a:round/>
                </a:ln>
                <a:solidFill>
                  <a:srgbClr val="0070C0"/>
                </a:solidFill>
                <a:effectLst>
                  <a:outerShdw blurRad="38100" dist="22860" dir="5400000" algn="tl">
                    <a:srgbClr val="000000">
                      <a:alpha val="30000"/>
                    </a:srgbClr>
                  </a:outerShdw>
                </a:effectLst>
                <a:latin typeface="Comic Sans MS" panose="030F0702030302020204" pitchFamily="66" charset="0"/>
                <a:ea typeface="Times New Roman" panose="02020603050405020304" pitchFamily="18" charset="0"/>
              </a:rPr>
              <a:t>(States of Matter)</a:t>
            </a:r>
            <a:endParaRPr lang="en-GB" sz="1050" dirty="0">
              <a:ln w="19050">
                <a:solidFill>
                  <a:sysClr val="windowText" lastClr="000000"/>
                </a:solidFill>
              </a:ln>
              <a:solidFill>
                <a:srgbClr val="0070C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7B897345-6DD1-4449-9D2B-C01FD1CFBA1E}"/>
              </a:ext>
            </a:extLst>
          </p:cNvPr>
          <p:cNvSpPr txBox="1"/>
          <p:nvPr/>
        </p:nvSpPr>
        <p:spPr>
          <a:xfrm>
            <a:off x="7183121" y="1372712"/>
            <a:ext cx="4358640" cy="2046714"/>
          </a:xfrm>
          <a:prstGeom prst="rect">
            <a:avLst/>
          </a:prstGeom>
          <a:noFill/>
          <a:ln w="28575">
            <a:solidFill>
              <a:schemeClr val="tx1"/>
            </a:solidFill>
          </a:ln>
        </p:spPr>
        <p:txBody>
          <a:bodyPr wrap="square" rtlCol="0">
            <a:spAutoFit/>
          </a:bodyPr>
          <a:lstStyle/>
          <a:p>
            <a:r>
              <a:rPr lang="en-US" sz="1400" b="1" u="sng" dirty="0">
                <a:latin typeface="Comic Sans MS" panose="030F0702030302020204" pitchFamily="66" charset="0"/>
              </a:rPr>
              <a:t>Separation of mixtures</a:t>
            </a:r>
          </a:p>
          <a:p>
            <a:endParaRPr lang="en-US" sz="1400" u="sng" dirty="0">
              <a:latin typeface="Comic Sans MS" panose="030F0702030302020204" pitchFamily="66" charset="0"/>
            </a:endParaRPr>
          </a:p>
          <a:p>
            <a:r>
              <a:rPr lang="en-US" sz="1400" b="1" u="sng" dirty="0">
                <a:latin typeface="Comic Sans MS" panose="030F0702030302020204" pitchFamily="66" charset="0"/>
              </a:rPr>
              <a:t>Filtering</a:t>
            </a:r>
            <a:r>
              <a:rPr lang="en-US" sz="1400" dirty="0">
                <a:latin typeface="Comic Sans MS" panose="030F0702030302020204" pitchFamily="66" charset="0"/>
              </a:rPr>
              <a:t> – </a:t>
            </a:r>
            <a:r>
              <a:rPr lang="en-US" sz="1400" u="sng" dirty="0">
                <a:latin typeface="Comic Sans MS" panose="030F0702030302020204" pitchFamily="66" charset="0"/>
              </a:rPr>
              <a:t>p</a:t>
            </a:r>
            <a:r>
              <a:rPr lang="en-US" sz="1400" dirty="0">
                <a:latin typeface="Comic Sans MS" panose="030F0702030302020204" pitchFamily="66" charset="0"/>
              </a:rPr>
              <a:t>ass (a liquid, gas, light, or sound) through a device to remove unwanted material</a:t>
            </a:r>
          </a:p>
          <a:p>
            <a:endParaRPr lang="en-US" sz="1100" u="sng" dirty="0">
              <a:latin typeface="Comic Sans MS" panose="030F0702030302020204" pitchFamily="66" charset="0"/>
            </a:endParaRPr>
          </a:p>
          <a:p>
            <a:r>
              <a:rPr lang="en-US" sz="1400" b="1" u="sng" dirty="0">
                <a:latin typeface="Comic Sans MS" panose="030F0702030302020204" pitchFamily="66" charset="0"/>
              </a:rPr>
              <a:t>Sieving</a:t>
            </a:r>
            <a:r>
              <a:rPr lang="en-US" sz="1400" u="sng" dirty="0">
                <a:latin typeface="Comic Sans MS" panose="030F0702030302020204" pitchFamily="66" charset="0"/>
              </a:rPr>
              <a:t> </a:t>
            </a:r>
            <a:r>
              <a:rPr lang="en-US" sz="1400" dirty="0">
                <a:latin typeface="Comic Sans MS" panose="030F0702030302020204" pitchFamily="66" charset="0"/>
              </a:rPr>
              <a:t>– to strain solids from liquids</a:t>
            </a:r>
          </a:p>
          <a:p>
            <a:endParaRPr lang="en-US" sz="1400" dirty="0">
              <a:latin typeface="Comic Sans MS" panose="030F0702030302020204" pitchFamily="66" charset="0"/>
            </a:endParaRPr>
          </a:p>
          <a:p>
            <a:r>
              <a:rPr lang="en-US" sz="1400" b="1" u="sng" dirty="0">
                <a:latin typeface="Comic Sans MS" panose="030F0702030302020204" pitchFamily="66" charset="0"/>
              </a:rPr>
              <a:t>Evaporating</a:t>
            </a:r>
            <a:r>
              <a:rPr lang="en-US" sz="1400" dirty="0">
                <a:latin typeface="Comic Sans MS" panose="030F0702030302020204" pitchFamily="66" charset="0"/>
              </a:rPr>
              <a:t> – turn from liquid into </a:t>
            </a:r>
            <a:r>
              <a:rPr lang="en-US" sz="1400" dirty="0" err="1">
                <a:latin typeface="Comic Sans MS" panose="030F0702030302020204" pitchFamily="66" charset="0"/>
              </a:rPr>
              <a:t>vapour</a:t>
            </a:r>
            <a:endParaRPr lang="en-US" sz="1400" dirty="0">
              <a:latin typeface="Comic Sans MS" panose="030F0702030302020204" pitchFamily="66" charset="0"/>
            </a:endParaRPr>
          </a:p>
          <a:p>
            <a:endParaRPr lang="en-GB" dirty="0"/>
          </a:p>
        </p:txBody>
      </p:sp>
      <p:sp>
        <p:nvSpPr>
          <p:cNvPr id="5" name="TextBox 4">
            <a:extLst>
              <a:ext uri="{FF2B5EF4-FFF2-40B4-BE49-F238E27FC236}">
                <a16:creationId xmlns:a16="http://schemas.microsoft.com/office/drawing/2014/main" id="{A61BCE71-06F9-4865-8E00-61F275F5CC23}"/>
              </a:ext>
            </a:extLst>
          </p:cNvPr>
          <p:cNvSpPr txBox="1"/>
          <p:nvPr/>
        </p:nvSpPr>
        <p:spPr>
          <a:xfrm>
            <a:off x="477520" y="1372712"/>
            <a:ext cx="5455920" cy="1200329"/>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sz="1200" dirty="0">
                <a:latin typeface="Comic Sans MS" panose="030F0702030302020204" pitchFamily="66" charset="0"/>
              </a:rPr>
              <a:t>Materials are the substances that things are made from.</a:t>
            </a:r>
            <a:endParaRPr lang="en-GB" sz="1200" dirty="0">
              <a:latin typeface="Comic Sans MS" panose="030F0702030302020204" pitchFamily="66" charset="0"/>
            </a:endParaRPr>
          </a:p>
          <a:p>
            <a:pPr marL="285750" indent="-285750">
              <a:buFont typeface="Arial" panose="020B0604020202020204" pitchFamily="34" charset="0"/>
              <a:buChar char="•"/>
            </a:pPr>
            <a:r>
              <a:rPr lang="en-US" sz="1200" dirty="0">
                <a:latin typeface="Comic Sans MS" panose="030F0702030302020204" pitchFamily="66" charset="0"/>
              </a:rPr>
              <a:t>The properties of materials make them useful for different purposes.</a:t>
            </a:r>
            <a:endParaRPr lang="en-GB" sz="1200" dirty="0">
              <a:latin typeface="Comic Sans MS" panose="030F0702030302020204" pitchFamily="66" charset="0"/>
            </a:endParaRPr>
          </a:p>
          <a:p>
            <a:pPr marL="285750" indent="-285750">
              <a:buFont typeface="Arial" panose="020B0604020202020204" pitchFamily="34" charset="0"/>
              <a:buChar char="•"/>
            </a:pPr>
            <a:r>
              <a:rPr lang="en-US" sz="1200" dirty="0">
                <a:latin typeface="Comic Sans MS" panose="030F0702030302020204" pitchFamily="66" charset="0"/>
              </a:rPr>
              <a:t>There are three main states of matter – solids, liquids, and gases.  </a:t>
            </a:r>
            <a:endParaRPr lang="en-GB" sz="1200" dirty="0">
              <a:latin typeface="Comic Sans MS" panose="030F0702030302020204" pitchFamily="66" charset="0"/>
            </a:endParaRPr>
          </a:p>
          <a:p>
            <a:pPr marL="285750" indent="-285750">
              <a:buFont typeface="Arial" panose="020B0604020202020204" pitchFamily="34" charset="0"/>
              <a:buChar char="•"/>
            </a:pPr>
            <a:r>
              <a:rPr lang="en-US" sz="1200" dirty="0">
                <a:latin typeface="Comic Sans MS" panose="030F0702030302020204" pitchFamily="66" charset="0"/>
              </a:rPr>
              <a:t>The state of matter of materials can change, through processes such as freezing and melting.</a:t>
            </a:r>
            <a:endParaRPr lang="en-GB" sz="1200" dirty="0">
              <a:latin typeface="Comic Sans MS" panose="030F0702030302020204" pitchFamily="66" charset="0"/>
            </a:endParaRPr>
          </a:p>
        </p:txBody>
      </p:sp>
      <p:pic>
        <p:nvPicPr>
          <p:cNvPr id="6" name="Picture 5">
            <a:extLst>
              <a:ext uri="{FF2B5EF4-FFF2-40B4-BE49-F238E27FC236}">
                <a16:creationId xmlns:a16="http://schemas.microsoft.com/office/drawing/2014/main" id="{BDC6D6C7-818A-4943-B0E2-04D02B4C493D}"/>
              </a:ext>
            </a:extLst>
          </p:cNvPr>
          <p:cNvPicPr/>
          <p:nvPr/>
        </p:nvPicPr>
        <p:blipFill>
          <a:blip r:embed="rId2">
            <a:extLst>
              <a:ext uri="{28A0092B-C50C-407E-A947-70E740481C1C}">
                <a14:useLocalDpi xmlns:a14="http://schemas.microsoft.com/office/drawing/2010/main" val="0"/>
              </a:ext>
            </a:extLst>
          </a:blip>
          <a:stretch>
            <a:fillRect/>
          </a:stretch>
        </p:blipFill>
        <p:spPr>
          <a:xfrm>
            <a:off x="9128760" y="3958965"/>
            <a:ext cx="2512060" cy="1256030"/>
          </a:xfrm>
          <a:prstGeom prst="rect">
            <a:avLst/>
          </a:prstGeom>
        </p:spPr>
      </p:pic>
      <p:pic>
        <p:nvPicPr>
          <p:cNvPr id="7" name="Picture 6">
            <a:extLst>
              <a:ext uri="{FF2B5EF4-FFF2-40B4-BE49-F238E27FC236}">
                <a16:creationId xmlns:a16="http://schemas.microsoft.com/office/drawing/2014/main" id="{DCB84F00-B8E1-4836-AC4F-904E26FBB977}"/>
              </a:ext>
            </a:extLst>
          </p:cNvPr>
          <p:cNvPicPr/>
          <p:nvPr/>
        </p:nvPicPr>
        <p:blipFill>
          <a:blip r:embed="rId3">
            <a:extLst>
              <a:ext uri="{28A0092B-C50C-407E-A947-70E740481C1C}">
                <a14:useLocalDpi xmlns:a14="http://schemas.microsoft.com/office/drawing/2010/main" val="0"/>
              </a:ext>
            </a:extLst>
          </a:blip>
          <a:stretch>
            <a:fillRect/>
          </a:stretch>
        </p:blipFill>
        <p:spPr>
          <a:xfrm>
            <a:off x="9152255" y="5504495"/>
            <a:ext cx="2488565" cy="1200150"/>
          </a:xfrm>
          <a:prstGeom prst="rect">
            <a:avLst/>
          </a:prstGeom>
        </p:spPr>
      </p:pic>
      <p:sp>
        <p:nvSpPr>
          <p:cNvPr id="8" name="TextBox 7">
            <a:extLst>
              <a:ext uri="{FF2B5EF4-FFF2-40B4-BE49-F238E27FC236}">
                <a16:creationId xmlns:a16="http://schemas.microsoft.com/office/drawing/2014/main" id="{89606A5B-E748-4165-BCFD-CABF8A8290C8}"/>
              </a:ext>
            </a:extLst>
          </p:cNvPr>
          <p:cNvSpPr txBox="1"/>
          <p:nvPr/>
        </p:nvSpPr>
        <p:spPr>
          <a:xfrm>
            <a:off x="6772511" y="3930554"/>
            <a:ext cx="2130425" cy="2492990"/>
          </a:xfrm>
          <a:prstGeom prst="rect">
            <a:avLst/>
          </a:prstGeom>
          <a:noFill/>
          <a:ln w="28575">
            <a:solidFill>
              <a:schemeClr val="tx1"/>
            </a:solidFill>
          </a:ln>
        </p:spPr>
        <p:txBody>
          <a:bodyPr wrap="square" rtlCol="0">
            <a:spAutoFit/>
          </a:bodyPr>
          <a:lstStyle/>
          <a:p>
            <a:r>
              <a:rPr lang="en-US" sz="1300" b="1" u="sng" dirty="0">
                <a:latin typeface="Comic Sans MS" panose="030F0702030302020204" pitchFamily="66" charset="0"/>
              </a:rPr>
              <a:t>Reversible changes </a:t>
            </a:r>
            <a:r>
              <a:rPr lang="en-US" sz="1300" dirty="0">
                <a:latin typeface="Comic Sans MS" panose="030F0702030302020204" pitchFamily="66" charset="0"/>
              </a:rPr>
              <a:t>– Some changes to materials can be changed, for example through heating and cooling.</a:t>
            </a:r>
          </a:p>
          <a:p>
            <a:endParaRPr lang="en-US" sz="1300" dirty="0">
              <a:latin typeface="Comic Sans MS" panose="030F0702030302020204" pitchFamily="66" charset="0"/>
            </a:endParaRPr>
          </a:p>
          <a:p>
            <a:r>
              <a:rPr lang="en-US" sz="1300" b="1" u="sng" dirty="0">
                <a:latin typeface="Comic Sans MS" panose="030F0702030302020204" pitchFamily="66" charset="0"/>
              </a:rPr>
              <a:t>Irreversible changes </a:t>
            </a:r>
            <a:r>
              <a:rPr lang="en-US" sz="1300" dirty="0">
                <a:latin typeface="Comic Sans MS" panose="030F0702030302020204" pitchFamily="66" charset="0"/>
              </a:rPr>
              <a:t>– these changes cannot be undone, for example, cooking, baking or burning materials.</a:t>
            </a:r>
            <a:endParaRPr lang="en-GB" sz="1300" dirty="0"/>
          </a:p>
        </p:txBody>
      </p:sp>
      <p:sp>
        <p:nvSpPr>
          <p:cNvPr id="9" name="Text Box 2">
            <a:extLst>
              <a:ext uri="{FF2B5EF4-FFF2-40B4-BE49-F238E27FC236}">
                <a16:creationId xmlns:a16="http://schemas.microsoft.com/office/drawing/2014/main" id="{F340CFD7-D3A6-4A56-B316-229B81218454}"/>
              </a:ext>
            </a:extLst>
          </p:cNvPr>
          <p:cNvSpPr txBox="1">
            <a:spLocks noChangeArrowheads="1"/>
          </p:cNvSpPr>
          <p:nvPr/>
        </p:nvSpPr>
        <p:spPr bwMode="auto">
          <a:xfrm>
            <a:off x="9403080" y="3787679"/>
            <a:ext cx="2130425"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300" dirty="0">
                <a:effectLst/>
                <a:latin typeface="Berlin Sans FB" panose="020E0602020502020306" pitchFamily="34" charset="0"/>
                <a:ea typeface="Calibri" panose="020F0502020204030204" pitchFamily="34" charset="0"/>
                <a:cs typeface="Times New Roman" panose="02020603050405020304" pitchFamily="18" charset="0"/>
              </a:rPr>
              <a:t>REVERSIBLE CHANGES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5642EE8D-3414-42C4-8725-0E58DD717CE5}"/>
              </a:ext>
            </a:extLst>
          </p:cNvPr>
          <p:cNvSpPr txBox="1">
            <a:spLocks noChangeArrowheads="1"/>
          </p:cNvSpPr>
          <p:nvPr/>
        </p:nvSpPr>
        <p:spPr bwMode="auto">
          <a:xfrm>
            <a:off x="9319577" y="5361619"/>
            <a:ext cx="2130425" cy="2857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1300" dirty="0">
                <a:effectLst/>
                <a:latin typeface="Berlin Sans FB" panose="020E0602020502020306" pitchFamily="34" charset="0"/>
                <a:ea typeface="Calibri" panose="020F0502020204030204" pitchFamily="34" charset="0"/>
                <a:cs typeface="Times New Roman" panose="02020603050405020304" pitchFamily="18" charset="0"/>
              </a:rPr>
              <a:t>IRREVERSIBLE CHANGES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720FDC0F-10E3-4A5E-865F-6013BAC0D225}"/>
              </a:ext>
            </a:extLst>
          </p:cNvPr>
          <p:cNvGraphicFramePr>
            <a:graphicFrameLocks noGrp="1"/>
          </p:cNvGraphicFramePr>
          <p:nvPr>
            <p:extLst>
              <p:ext uri="{D42A27DB-BD31-4B8C-83A1-F6EECF244321}">
                <p14:modId xmlns:p14="http://schemas.microsoft.com/office/powerpoint/2010/main" val="1734551505"/>
              </p:ext>
            </p:extLst>
          </p:nvPr>
        </p:nvGraphicFramePr>
        <p:xfrm>
          <a:off x="551180" y="3017385"/>
          <a:ext cx="5826129" cy="3506406"/>
        </p:xfrm>
        <a:graphic>
          <a:graphicData uri="http://schemas.openxmlformats.org/drawingml/2006/table">
            <a:tbl>
              <a:tblPr firstRow="1" bandRow="1">
                <a:tableStyleId>{C083E6E3-FA7D-4D7B-A595-EF9225AFEA82}</a:tableStyleId>
              </a:tblPr>
              <a:tblGrid>
                <a:gridCol w="1491611">
                  <a:extLst>
                    <a:ext uri="{9D8B030D-6E8A-4147-A177-3AD203B41FA5}">
                      <a16:colId xmlns:a16="http://schemas.microsoft.com/office/drawing/2014/main" val="1186939757"/>
                    </a:ext>
                  </a:extLst>
                </a:gridCol>
                <a:gridCol w="2392475">
                  <a:extLst>
                    <a:ext uri="{9D8B030D-6E8A-4147-A177-3AD203B41FA5}">
                      <a16:colId xmlns:a16="http://schemas.microsoft.com/office/drawing/2014/main" val="3873678830"/>
                    </a:ext>
                  </a:extLst>
                </a:gridCol>
                <a:gridCol w="1942043">
                  <a:extLst>
                    <a:ext uri="{9D8B030D-6E8A-4147-A177-3AD203B41FA5}">
                      <a16:colId xmlns:a16="http://schemas.microsoft.com/office/drawing/2014/main" val="462475291"/>
                    </a:ext>
                  </a:extLst>
                </a:gridCol>
              </a:tblGrid>
              <a:tr h="503523">
                <a:tc gridSpan="3">
                  <a:txBody>
                    <a:bodyPr/>
                    <a:lstStyle/>
                    <a:p>
                      <a:pPr algn="ctr"/>
                      <a:r>
                        <a:rPr lang="en-US" sz="1400" dirty="0">
                          <a:latin typeface="Comic Sans MS" panose="030F0702030302020204" pitchFamily="66" charset="0"/>
                        </a:rPr>
                        <a:t>Grouping materials by properties</a:t>
                      </a:r>
                      <a:endParaRPr lang="en-GB" sz="1400" dirty="0">
                        <a:latin typeface="Comic Sans MS" panose="030F0702030302020204" pitchFamily="66" charset="0"/>
                      </a:endParaRPr>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631932715"/>
                  </a:ext>
                </a:extLst>
              </a:tr>
              <a:tr h="503523">
                <a:tc>
                  <a:txBody>
                    <a:bodyPr/>
                    <a:lstStyle/>
                    <a:p>
                      <a:pPr algn="ctr"/>
                      <a:r>
                        <a:rPr lang="en-US" sz="1400" dirty="0">
                          <a:latin typeface="Comic Sans MS" panose="030F0702030302020204" pitchFamily="66" charset="0"/>
                        </a:rPr>
                        <a:t>Property </a:t>
                      </a:r>
                      <a:endParaRPr lang="en-GB" sz="1400" dirty="0">
                        <a:latin typeface="Comic Sans MS" panose="030F0702030302020204" pitchFamily="66" charset="0"/>
                      </a:endParaRPr>
                    </a:p>
                  </a:txBody>
                  <a:tcPr/>
                </a:tc>
                <a:tc>
                  <a:txBody>
                    <a:bodyPr/>
                    <a:lstStyle/>
                    <a:p>
                      <a:pPr algn="ctr"/>
                      <a:r>
                        <a:rPr lang="en-US" sz="1400" dirty="0">
                          <a:latin typeface="Comic Sans MS" panose="030F0702030302020204" pitchFamily="66" charset="0"/>
                        </a:rPr>
                        <a:t>Yes</a:t>
                      </a:r>
                      <a:endParaRPr lang="en-GB" sz="1400" dirty="0">
                        <a:latin typeface="Comic Sans MS" panose="030F0702030302020204" pitchFamily="66" charset="0"/>
                      </a:endParaRPr>
                    </a:p>
                  </a:txBody>
                  <a:tcPr/>
                </a:tc>
                <a:tc>
                  <a:txBody>
                    <a:bodyPr/>
                    <a:lstStyle/>
                    <a:p>
                      <a:pPr algn="ctr"/>
                      <a:r>
                        <a:rPr lang="en-US" sz="1400" dirty="0">
                          <a:latin typeface="Comic Sans MS" panose="030F0702030302020204" pitchFamily="66" charset="0"/>
                        </a:rPr>
                        <a:t>No</a:t>
                      </a:r>
                      <a:endParaRPr lang="en-GB" sz="1400" dirty="0">
                        <a:latin typeface="Comic Sans MS" panose="030F0702030302020204" pitchFamily="66" charset="0"/>
                      </a:endParaRPr>
                    </a:p>
                  </a:txBody>
                  <a:tcPr/>
                </a:tc>
                <a:extLst>
                  <a:ext uri="{0D108BD9-81ED-4DB2-BD59-A6C34878D82A}">
                    <a16:rowId xmlns:a16="http://schemas.microsoft.com/office/drawing/2014/main" val="1344590004"/>
                  </a:ext>
                </a:extLst>
              </a:tr>
              <a:tr h="503523">
                <a:tc>
                  <a:txBody>
                    <a:bodyPr/>
                    <a:lstStyle/>
                    <a:p>
                      <a:r>
                        <a:rPr lang="en-US" sz="1400" dirty="0">
                          <a:latin typeface="Comic Sans MS" panose="030F0702030302020204" pitchFamily="66" charset="0"/>
                        </a:rPr>
                        <a:t>Electrical conductor</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Copper, aluminum, gold, silver, steel, sea water</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Glass, air, plastic, rubber, wood, oil, diamond</a:t>
                      </a:r>
                      <a:endParaRPr lang="en-GB" sz="1400" dirty="0">
                        <a:latin typeface="Comic Sans MS" panose="030F0702030302020204" pitchFamily="66" charset="0"/>
                      </a:endParaRPr>
                    </a:p>
                  </a:txBody>
                  <a:tcPr/>
                </a:tc>
                <a:extLst>
                  <a:ext uri="{0D108BD9-81ED-4DB2-BD59-A6C34878D82A}">
                    <a16:rowId xmlns:a16="http://schemas.microsoft.com/office/drawing/2014/main" val="2932349442"/>
                  </a:ext>
                </a:extLst>
              </a:tr>
              <a:tr h="503523">
                <a:tc>
                  <a:txBody>
                    <a:bodyPr/>
                    <a:lstStyle/>
                    <a:p>
                      <a:r>
                        <a:rPr lang="en-US" sz="1400" dirty="0">
                          <a:latin typeface="Comic Sans MS" panose="030F0702030302020204" pitchFamily="66" charset="0"/>
                        </a:rPr>
                        <a:t>Magnetic </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Steel, nickel, cobalt, iron, uranium, platinum</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Paper, glass, plastic, rubber, wood, wool</a:t>
                      </a:r>
                      <a:endParaRPr lang="en-GB" sz="1400" dirty="0">
                        <a:latin typeface="Comic Sans MS" panose="030F0702030302020204" pitchFamily="66" charset="0"/>
                      </a:endParaRPr>
                    </a:p>
                  </a:txBody>
                  <a:tcPr/>
                </a:tc>
                <a:extLst>
                  <a:ext uri="{0D108BD9-81ED-4DB2-BD59-A6C34878D82A}">
                    <a16:rowId xmlns:a16="http://schemas.microsoft.com/office/drawing/2014/main" val="1321385480"/>
                  </a:ext>
                </a:extLst>
              </a:tr>
              <a:tr h="503523">
                <a:tc>
                  <a:txBody>
                    <a:bodyPr/>
                    <a:lstStyle/>
                    <a:p>
                      <a:r>
                        <a:rPr lang="en-US" sz="1400" dirty="0">
                          <a:latin typeface="Comic Sans MS" panose="030F0702030302020204" pitchFamily="66" charset="0"/>
                        </a:rPr>
                        <a:t>Transparent</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Glass, water, clear plastic</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Wood, rubber, oil, steel, copper, iron, silver</a:t>
                      </a:r>
                      <a:endParaRPr lang="en-GB" sz="1400" dirty="0">
                        <a:latin typeface="Comic Sans MS" panose="030F0702030302020204" pitchFamily="66" charset="0"/>
                      </a:endParaRPr>
                    </a:p>
                  </a:txBody>
                  <a:tcPr/>
                </a:tc>
                <a:extLst>
                  <a:ext uri="{0D108BD9-81ED-4DB2-BD59-A6C34878D82A}">
                    <a16:rowId xmlns:a16="http://schemas.microsoft.com/office/drawing/2014/main" val="2237388648"/>
                  </a:ext>
                </a:extLst>
              </a:tr>
              <a:tr h="503523">
                <a:tc>
                  <a:txBody>
                    <a:bodyPr/>
                    <a:lstStyle/>
                    <a:p>
                      <a:r>
                        <a:rPr lang="en-US" sz="1400" dirty="0">
                          <a:latin typeface="Comic Sans MS" panose="030F0702030302020204" pitchFamily="66" charset="0"/>
                        </a:rPr>
                        <a:t>Waterproof </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Plastic, rubber, metal, glass</a:t>
                      </a:r>
                      <a:endParaRPr lang="en-GB" sz="1400" dirty="0">
                        <a:latin typeface="Comic Sans MS" panose="030F0702030302020204" pitchFamily="66" charset="0"/>
                      </a:endParaRPr>
                    </a:p>
                  </a:txBody>
                  <a:tcPr/>
                </a:tc>
                <a:tc>
                  <a:txBody>
                    <a:bodyPr/>
                    <a:lstStyle/>
                    <a:p>
                      <a:r>
                        <a:rPr lang="en-US" sz="1400" kern="1200" dirty="0">
                          <a:effectLst/>
                          <a:latin typeface="Comic Sans MS" panose="030F0702030302020204" pitchFamily="66" charset="0"/>
                        </a:rPr>
                        <a:t>Tissue, sponge, fabric</a:t>
                      </a:r>
                      <a:endParaRPr lang="en-GB" sz="1400" dirty="0">
                        <a:latin typeface="Comic Sans MS" panose="030F0702030302020204" pitchFamily="66" charset="0"/>
                      </a:endParaRPr>
                    </a:p>
                  </a:txBody>
                  <a:tcPr/>
                </a:tc>
                <a:extLst>
                  <a:ext uri="{0D108BD9-81ED-4DB2-BD59-A6C34878D82A}">
                    <a16:rowId xmlns:a16="http://schemas.microsoft.com/office/drawing/2014/main" val="3265333505"/>
                  </a:ext>
                </a:extLst>
              </a:tr>
            </a:tbl>
          </a:graphicData>
        </a:graphic>
      </p:graphicFrame>
    </p:spTree>
    <p:extLst>
      <p:ext uri="{BB962C8B-B14F-4D97-AF65-F5344CB8AC3E}">
        <p14:creationId xmlns:p14="http://schemas.microsoft.com/office/powerpoint/2010/main" val="2153983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remium Vector | Baby growth process. from newborn to preschool child">
            <a:extLst>
              <a:ext uri="{FF2B5EF4-FFF2-40B4-BE49-F238E27FC236}">
                <a16:creationId xmlns:a16="http://schemas.microsoft.com/office/drawing/2014/main" id="{A62A2091-814C-45F6-821A-4E5492F2F8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96" b="52601"/>
          <a:stretch/>
        </p:blipFill>
        <p:spPr bwMode="auto">
          <a:xfrm>
            <a:off x="6302059" y="5735270"/>
            <a:ext cx="4714241" cy="9490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ncept of life cycles of man and woman. Visualization of stages of human  body growth, development and aging - baby, child, teenager, adult, old  person. Flat cartoon characters. Vector illustration. Stock Vector |">
            <a:extLst>
              <a:ext uri="{FF2B5EF4-FFF2-40B4-BE49-F238E27FC236}">
                <a16:creationId xmlns:a16="http://schemas.microsoft.com/office/drawing/2014/main" id="{A6CD7B0B-4B9C-40AE-B72B-45E1ABF5E5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3"/>
          <a:stretch/>
        </p:blipFill>
        <p:spPr bwMode="auto">
          <a:xfrm>
            <a:off x="6953778" y="2743693"/>
            <a:ext cx="3410801" cy="194859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a:extLst>
              <a:ext uri="{FF2B5EF4-FFF2-40B4-BE49-F238E27FC236}">
                <a16:creationId xmlns:a16="http://schemas.microsoft.com/office/drawing/2014/main" id="{6684FE96-6ABD-4DCE-8E83-7123CBE63DE7}"/>
              </a:ext>
            </a:extLst>
          </p:cNvPr>
          <p:cNvSpPr txBox="1">
            <a:spLocks noChangeArrowheads="1"/>
          </p:cNvSpPr>
          <p:nvPr/>
        </p:nvSpPr>
        <p:spPr bwMode="auto">
          <a:xfrm>
            <a:off x="1879997" y="134585"/>
            <a:ext cx="8432006" cy="84201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6000"/>
              </a:lnSpc>
              <a:spcAft>
                <a:spcPts val="800"/>
              </a:spcAft>
            </a:pPr>
            <a:r>
              <a:rPr lang="en-US" sz="3200" b="1" kern="1200" dirty="0">
                <a:ln w="22225">
                  <a:solidFill>
                    <a:schemeClr val="tx1"/>
                  </a:solidFill>
                  <a:prstDash val="solid"/>
                </a:ln>
                <a:solidFill>
                  <a:srgbClr val="FFC000"/>
                </a:solidFill>
                <a:latin typeface="Comic Sans MS" panose="030F0702030302020204" pitchFamily="66" charset="0"/>
                <a:ea typeface="Calibri" panose="020F0502020204030204" pitchFamily="34" charset="0"/>
              </a:rPr>
              <a:t>Animals including humans – Year 5</a:t>
            </a:r>
            <a:endParaRPr lang="en-GB" sz="1200" b="1" dirty="0">
              <a:ln w="22225">
                <a:solidFill>
                  <a:schemeClr val="tx1"/>
                </a:solidFill>
                <a:prstDash val="solid"/>
              </a:ln>
              <a:solidFill>
                <a:srgbClr val="FFC000"/>
              </a:solidFill>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DD53C676-84DF-46B2-96AF-D3095323AD43}"/>
              </a:ext>
            </a:extLst>
          </p:cNvPr>
          <p:cNvSpPr txBox="1"/>
          <p:nvPr/>
        </p:nvSpPr>
        <p:spPr>
          <a:xfrm>
            <a:off x="6177280" y="847184"/>
            <a:ext cx="4714240" cy="1892826"/>
          </a:xfrm>
          <a:prstGeom prst="rect">
            <a:avLst/>
          </a:prstGeom>
          <a:noFill/>
          <a:ln w="19050">
            <a:solidFill>
              <a:schemeClr val="tx1"/>
            </a:solidFill>
          </a:ln>
        </p:spPr>
        <p:txBody>
          <a:bodyPr wrap="square" rtlCol="0">
            <a:spAutoFit/>
          </a:bodyPr>
          <a:lstStyle/>
          <a:p>
            <a:r>
              <a:rPr lang="en-US" sz="1300" b="1" u="sng" dirty="0">
                <a:latin typeface="Comic Sans MS" panose="030F0702030302020204" pitchFamily="66" charset="0"/>
              </a:rPr>
              <a:t>The human body as it develops into old age</a:t>
            </a:r>
          </a:p>
          <a:p>
            <a:endParaRPr lang="en-US" sz="1300" dirty="0">
              <a:latin typeface="Comic Sans MS" panose="030F0702030302020204" pitchFamily="66" charset="0"/>
            </a:endParaRPr>
          </a:p>
          <a:p>
            <a:pPr marL="285750" indent="-285750">
              <a:buFontTx/>
              <a:buChar char="-"/>
            </a:pPr>
            <a:r>
              <a:rPr lang="en-US" sz="1300" dirty="0">
                <a:latin typeface="Comic Sans MS" panose="030F0702030302020204" pitchFamily="66" charset="0"/>
              </a:rPr>
              <a:t>Muscle mass decreases and muscles lose strength</a:t>
            </a:r>
          </a:p>
          <a:p>
            <a:pPr marL="285750" indent="-285750">
              <a:buFontTx/>
              <a:buChar char="-"/>
            </a:pPr>
            <a:r>
              <a:rPr lang="en-US" sz="1300" dirty="0">
                <a:latin typeface="Comic Sans MS" panose="030F0702030302020204" pitchFamily="66" charset="0"/>
              </a:rPr>
              <a:t>Wrinkles develop on the skin</a:t>
            </a:r>
          </a:p>
          <a:p>
            <a:pPr marL="285750" indent="-285750">
              <a:buFontTx/>
              <a:buChar char="-"/>
            </a:pPr>
            <a:r>
              <a:rPr lang="en-US" sz="1300" dirty="0">
                <a:latin typeface="Comic Sans MS" panose="030F0702030302020204" pitchFamily="66" charset="0"/>
              </a:rPr>
              <a:t>Hair begins to turn grey/white</a:t>
            </a:r>
          </a:p>
          <a:p>
            <a:pPr marL="285750" indent="-285750">
              <a:buFontTx/>
              <a:buChar char="-"/>
            </a:pPr>
            <a:r>
              <a:rPr lang="en-US" sz="1300" dirty="0">
                <a:latin typeface="Comic Sans MS" panose="030F0702030302020204" pitchFamily="66" charset="0"/>
              </a:rPr>
              <a:t>Fertility decreases</a:t>
            </a:r>
          </a:p>
          <a:p>
            <a:pPr marL="285750" indent="-285750">
              <a:buFontTx/>
              <a:buChar char="-"/>
            </a:pPr>
            <a:r>
              <a:rPr lang="en-US" sz="1300" dirty="0">
                <a:latin typeface="Comic Sans MS" panose="030F0702030302020204" pitchFamily="66" charset="0"/>
              </a:rPr>
              <a:t>People begin to shrink in height</a:t>
            </a:r>
          </a:p>
          <a:p>
            <a:pPr marL="285750" indent="-285750">
              <a:buFontTx/>
              <a:buChar char="-"/>
            </a:pPr>
            <a:r>
              <a:rPr lang="en-US" sz="1300" dirty="0">
                <a:latin typeface="Comic Sans MS" panose="030F0702030302020204" pitchFamily="66" charset="0"/>
              </a:rPr>
              <a:t>Organs begin to lose their effectiveness</a:t>
            </a:r>
          </a:p>
          <a:p>
            <a:pPr marL="285750" indent="-285750">
              <a:buFontTx/>
              <a:buChar char="-"/>
            </a:pPr>
            <a:r>
              <a:rPr lang="en-US" sz="1300" dirty="0">
                <a:latin typeface="Comic Sans MS" panose="030F0702030302020204" pitchFamily="66" charset="0"/>
              </a:rPr>
              <a:t>Senses become weaker</a:t>
            </a:r>
            <a:endParaRPr lang="en-GB" sz="1300" dirty="0">
              <a:latin typeface="Comic Sans MS" panose="030F0702030302020204" pitchFamily="66" charset="0"/>
            </a:endParaRPr>
          </a:p>
        </p:txBody>
      </p:sp>
      <p:sp>
        <p:nvSpPr>
          <p:cNvPr id="4" name="TextBox 3">
            <a:extLst>
              <a:ext uri="{FF2B5EF4-FFF2-40B4-BE49-F238E27FC236}">
                <a16:creationId xmlns:a16="http://schemas.microsoft.com/office/drawing/2014/main" id="{60D867B1-D276-4075-A25D-E4611C0219F4}"/>
              </a:ext>
            </a:extLst>
          </p:cNvPr>
          <p:cNvSpPr txBox="1"/>
          <p:nvPr/>
        </p:nvSpPr>
        <p:spPr>
          <a:xfrm>
            <a:off x="568960" y="1295225"/>
            <a:ext cx="5273039" cy="861774"/>
          </a:xfrm>
          <a:prstGeom prst="rect">
            <a:avLst/>
          </a:prstGeom>
          <a:noFill/>
          <a:ln w="19050">
            <a:solidFill>
              <a:schemeClr val="tx1"/>
            </a:solidFill>
          </a:ln>
        </p:spPr>
        <p:txBody>
          <a:bodyPr wrap="square" rtlCol="0">
            <a:spAutoFit/>
          </a:bodyPr>
          <a:lstStyle/>
          <a:p>
            <a:r>
              <a:rPr lang="en-US" sz="1300" b="1" u="sng" dirty="0">
                <a:latin typeface="Comic Sans MS" panose="030F0702030302020204" pitchFamily="66" charset="0"/>
              </a:rPr>
              <a:t>Puberty</a:t>
            </a:r>
          </a:p>
          <a:p>
            <a:r>
              <a:rPr lang="en-US" sz="1200" dirty="0">
                <a:latin typeface="Comic Sans MS" panose="030F0702030302020204" pitchFamily="66" charset="0"/>
              </a:rPr>
              <a:t>In humans, puberty normally begins around age 11-12, however it can take place anytime from age 8-14. Puberty happens when the pituitary glands begin to release hormones. </a:t>
            </a:r>
          </a:p>
        </p:txBody>
      </p:sp>
      <p:sp>
        <p:nvSpPr>
          <p:cNvPr id="5" name="TextBox 4">
            <a:extLst>
              <a:ext uri="{FF2B5EF4-FFF2-40B4-BE49-F238E27FC236}">
                <a16:creationId xmlns:a16="http://schemas.microsoft.com/office/drawing/2014/main" id="{DF959889-9070-4178-8966-6731B725F2D1}"/>
              </a:ext>
            </a:extLst>
          </p:cNvPr>
          <p:cNvSpPr txBox="1"/>
          <p:nvPr/>
        </p:nvSpPr>
        <p:spPr>
          <a:xfrm>
            <a:off x="6117591" y="4827329"/>
            <a:ext cx="5420360" cy="907941"/>
          </a:xfrm>
          <a:prstGeom prst="rect">
            <a:avLst/>
          </a:prstGeom>
          <a:noFill/>
          <a:ln w="19050">
            <a:solidFill>
              <a:schemeClr val="tx1"/>
            </a:solidFill>
          </a:ln>
        </p:spPr>
        <p:txBody>
          <a:bodyPr wrap="square" rtlCol="0">
            <a:spAutoFit/>
          </a:bodyPr>
          <a:lstStyle/>
          <a:p>
            <a:r>
              <a:rPr lang="en-US" sz="1300" b="1" u="sng" dirty="0">
                <a:latin typeface="Comic Sans MS" panose="030F0702030302020204" pitchFamily="66" charset="0"/>
              </a:rPr>
              <a:t>How a baby changes physically as it grows</a:t>
            </a:r>
          </a:p>
          <a:p>
            <a:endParaRPr lang="en-US" sz="1400" u="sng" dirty="0">
              <a:latin typeface="Comic Sans MS" panose="030F0702030302020204" pitchFamily="66" charset="0"/>
            </a:endParaRPr>
          </a:p>
          <a:p>
            <a:r>
              <a:rPr lang="en-US" sz="1300" dirty="0">
                <a:latin typeface="Comic Sans MS" panose="030F0702030302020204" pitchFamily="66" charset="0"/>
              </a:rPr>
              <a:t>Moves their head, holds their head up, reaches and grabs objects, rolls over, sits up, stands up, crawls, walks</a:t>
            </a:r>
          </a:p>
        </p:txBody>
      </p:sp>
      <p:pic>
        <p:nvPicPr>
          <p:cNvPr id="6" name="Picture 5">
            <a:extLst>
              <a:ext uri="{FF2B5EF4-FFF2-40B4-BE49-F238E27FC236}">
                <a16:creationId xmlns:a16="http://schemas.microsoft.com/office/drawing/2014/main" id="{6654CFF4-9C3C-4D38-9225-BF24E91ED16A}"/>
              </a:ext>
            </a:extLst>
          </p:cNvPr>
          <p:cNvPicPr/>
          <p:nvPr/>
        </p:nvPicPr>
        <p:blipFill>
          <a:blip r:embed="rId4">
            <a:extLst>
              <a:ext uri="{28A0092B-C50C-407E-A947-70E740481C1C}">
                <a14:useLocalDpi xmlns:a14="http://schemas.microsoft.com/office/drawing/2010/main" val="0"/>
              </a:ext>
            </a:extLst>
          </a:blip>
          <a:stretch>
            <a:fillRect/>
          </a:stretch>
        </p:blipFill>
        <p:spPr>
          <a:xfrm>
            <a:off x="10331451" y="1486775"/>
            <a:ext cx="1135538" cy="1388281"/>
          </a:xfrm>
          <a:prstGeom prst="rect">
            <a:avLst/>
          </a:prstGeom>
        </p:spPr>
      </p:pic>
      <p:pic>
        <p:nvPicPr>
          <p:cNvPr id="7" name="Picture 6">
            <a:extLst>
              <a:ext uri="{FF2B5EF4-FFF2-40B4-BE49-F238E27FC236}">
                <a16:creationId xmlns:a16="http://schemas.microsoft.com/office/drawing/2014/main" id="{A7EFCF37-8C32-4D72-9F42-E3AA35F0B561}"/>
              </a:ext>
            </a:extLst>
          </p:cNvPr>
          <p:cNvPicPr/>
          <p:nvPr/>
        </p:nvPicPr>
        <p:blipFill>
          <a:blip r:embed="rId5">
            <a:extLst>
              <a:ext uri="{28A0092B-C50C-407E-A947-70E740481C1C}">
                <a14:useLocalDpi xmlns:a14="http://schemas.microsoft.com/office/drawing/2010/main" val="0"/>
              </a:ext>
            </a:extLst>
          </a:blip>
          <a:stretch>
            <a:fillRect/>
          </a:stretch>
        </p:blipFill>
        <p:spPr>
          <a:xfrm>
            <a:off x="1620521" y="2380074"/>
            <a:ext cx="2956559" cy="989965"/>
          </a:xfrm>
          <a:prstGeom prst="rect">
            <a:avLst/>
          </a:prstGeom>
          <a:ln>
            <a:solidFill>
              <a:schemeClr val="tx1"/>
            </a:solidFill>
          </a:ln>
        </p:spPr>
      </p:pic>
      <p:graphicFrame>
        <p:nvGraphicFramePr>
          <p:cNvPr id="15" name="Table 14">
            <a:extLst>
              <a:ext uri="{FF2B5EF4-FFF2-40B4-BE49-F238E27FC236}">
                <a16:creationId xmlns:a16="http://schemas.microsoft.com/office/drawing/2014/main" id="{339BB941-3A85-4A0E-8836-33B6DA3091F4}"/>
              </a:ext>
            </a:extLst>
          </p:cNvPr>
          <p:cNvGraphicFramePr>
            <a:graphicFrameLocks noGrp="1"/>
          </p:cNvGraphicFramePr>
          <p:nvPr>
            <p:extLst>
              <p:ext uri="{D42A27DB-BD31-4B8C-83A1-F6EECF244321}">
                <p14:modId xmlns:p14="http://schemas.microsoft.com/office/powerpoint/2010/main" val="649102747"/>
              </p:ext>
            </p:extLst>
          </p:nvPr>
        </p:nvGraphicFramePr>
        <p:xfrm>
          <a:off x="469583" y="3487962"/>
          <a:ext cx="5420360" cy="3116169"/>
        </p:xfrm>
        <a:graphic>
          <a:graphicData uri="http://schemas.openxmlformats.org/drawingml/2006/table">
            <a:tbl>
              <a:tblPr firstRow="1" bandRow="1">
                <a:tableStyleId>{17292A2E-F333-43FB-9621-5CBBE7FDCDCB}</a:tableStyleId>
              </a:tblPr>
              <a:tblGrid>
                <a:gridCol w="2710180">
                  <a:extLst>
                    <a:ext uri="{9D8B030D-6E8A-4147-A177-3AD203B41FA5}">
                      <a16:colId xmlns:a16="http://schemas.microsoft.com/office/drawing/2014/main" val="4260238215"/>
                    </a:ext>
                  </a:extLst>
                </a:gridCol>
                <a:gridCol w="2710180">
                  <a:extLst>
                    <a:ext uri="{9D8B030D-6E8A-4147-A177-3AD203B41FA5}">
                      <a16:colId xmlns:a16="http://schemas.microsoft.com/office/drawing/2014/main" val="733036837"/>
                    </a:ext>
                  </a:extLst>
                </a:gridCol>
              </a:tblGrid>
              <a:tr h="372969">
                <a:tc>
                  <a:txBody>
                    <a:bodyPr/>
                    <a:lstStyle/>
                    <a:p>
                      <a:pPr algn="ctr"/>
                      <a:r>
                        <a:rPr lang="en-US" sz="1200" dirty="0">
                          <a:latin typeface="Comic Sans MS" panose="030F0702030302020204" pitchFamily="66" charset="0"/>
                        </a:rPr>
                        <a:t>Males</a:t>
                      </a:r>
                      <a:endParaRPr lang="en-GB" sz="1200" b="1" dirty="0">
                        <a:latin typeface="Comic Sans MS" panose="030F0702030302020204" pitchFamily="66" charset="0"/>
                      </a:endParaRPr>
                    </a:p>
                  </a:txBody>
                  <a:tcPr/>
                </a:tc>
                <a:tc>
                  <a:txBody>
                    <a:bodyPr/>
                    <a:lstStyle/>
                    <a:p>
                      <a:pPr algn="ctr"/>
                      <a:r>
                        <a:rPr lang="en-US" sz="1200" dirty="0">
                          <a:latin typeface="Comic Sans MS" panose="030F0702030302020204" pitchFamily="66" charset="0"/>
                        </a:rPr>
                        <a:t>Females</a:t>
                      </a:r>
                      <a:endParaRPr lang="en-GB" sz="1200" b="1" dirty="0">
                        <a:latin typeface="Comic Sans MS" panose="030F0702030302020204" pitchFamily="66" charset="0"/>
                      </a:endParaRPr>
                    </a:p>
                  </a:txBody>
                  <a:tcPr/>
                </a:tc>
                <a:extLst>
                  <a:ext uri="{0D108BD9-81ED-4DB2-BD59-A6C34878D82A}">
                    <a16:rowId xmlns:a16="http://schemas.microsoft.com/office/drawing/2014/main" val="3189646438"/>
                  </a:ext>
                </a:extLst>
              </a:tr>
              <a:tr h="443748">
                <a:tc>
                  <a:txBody>
                    <a:bodyPr/>
                    <a:lstStyle/>
                    <a:p>
                      <a:r>
                        <a:rPr lang="en-US" sz="1200" dirty="0">
                          <a:latin typeface="Comic Sans MS" panose="030F0702030302020204" pitchFamily="66" charset="0"/>
                        </a:rPr>
                        <a:t>Boys grow taller. They develop more muscle mass, and their chest and shoulders broaden. </a:t>
                      </a:r>
                      <a:endParaRPr lang="en-GB" sz="1200" dirty="0">
                        <a:latin typeface="Comic Sans MS" panose="030F0702030302020204" pitchFamily="66" charset="0"/>
                      </a:endParaRPr>
                    </a:p>
                  </a:txBody>
                  <a:tcPr/>
                </a:tc>
                <a:tc>
                  <a:txBody>
                    <a:bodyPr/>
                    <a:lstStyle/>
                    <a:p>
                      <a:r>
                        <a:rPr lang="en-US" sz="1200" dirty="0">
                          <a:latin typeface="Comic Sans MS" panose="030F0702030302020204" pitchFamily="66" charset="0"/>
                        </a:rPr>
                        <a:t>Girls grow taller. They develop breasts and their hip bones widen. The body becomes curvier.</a:t>
                      </a:r>
                      <a:endParaRPr lang="en-GB" sz="1200" dirty="0">
                        <a:latin typeface="Comic Sans MS" panose="030F0702030302020204" pitchFamily="66" charset="0"/>
                      </a:endParaRPr>
                    </a:p>
                  </a:txBody>
                  <a:tcPr/>
                </a:tc>
                <a:extLst>
                  <a:ext uri="{0D108BD9-81ED-4DB2-BD59-A6C34878D82A}">
                    <a16:rowId xmlns:a16="http://schemas.microsoft.com/office/drawing/2014/main" val="3529620280"/>
                  </a:ext>
                </a:extLst>
              </a:tr>
              <a:tr h="372969">
                <a:tc>
                  <a:txBody>
                    <a:bodyPr/>
                    <a:lstStyle/>
                    <a:p>
                      <a:r>
                        <a:rPr lang="en-US" sz="1200" dirty="0">
                          <a:latin typeface="Comic Sans MS" panose="030F0702030302020204" pitchFamily="66" charset="0"/>
                        </a:rPr>
                        <a:t>Boys’ voice become deeper. Their skin becomes oilier, meaning they may get spots.</a:t>
                      </a:r>
                      <a:endParaRPr lang="en-GB" sz="1200" dirty="0">
                        <a:latin typeface="Comic Sans MS" panose="030F0702030302020204" pitchFamily="66" charset="0"/>
                      </a:endParaRPr>
                    </a:p>
                  </a:txBody>
                  <a:tcPr/>
                </a:tc>
                <a:tc>
                  <a:txBody>
                    <a:bodyPr/>
                    <a:lstStyle/>
                    <a:p>
                      <a:r>
                        <a:rPr lang="en-US" sz="1200" dirty="0">
                          <a:latin typeface="Comic Sans MS" panose="030F0702030302020204" pitchFamily="66" charset="0"/>
                        </a:rPr>
                        <a:t>Their skin becomes oilier, meaning they may get spots.</a:t>
                      </a:r>
                      <a:endParaRPr lang="en-GB" sz="1200" dirty="0">
                        <a:latin typeface="Comic Sans MS" panose="030F0702030302020204" pitchFamily="66" charset="0"/>
                      </a:endParaRPr>
                    </a:p>
                  </a:txBody>
                  <a:tcPr marL="0" marR="0" marT="0" marB="0"/>
                </a:tc>
                <a:extLst>
                  <a:ext uri="{0D108BD9-81ED-4DB2-BD59-A6C34878D82A}">
                    <a16:rowId xmlns:a16="http://schemas.microsoft.com/office/drawing/2014/main" val="3367403697"/>
                  </a:ext>
                </a:extLst>
              </a:tr>
              <a:tr h="372969">
                <a:tc>
                  <a:txBody>
                    <a:bodyPr/>
                    <a:lstStyle/>
                    <a:p>
                      <a:r>
                        <a:rPr lang="en-US" sz="1200" dirty="0">
                          <a:latin typeface="Comic Sans MS" panose="030F0702030302020204" pitchFamily="66" charset="0"/>
                        </a:rPr>
                        <a:t>Hair begins to grow on their faces and bodies, including armpit and pubic hair.</a:t>
                      </a:r>
                    </a:p>
                    <a:p>
                      <a:endParaRPr lang="en-US" sz="1200" dirty="0">
                        <a:latin typeface="Comic Sans MS" panose="030F0702030302020204" pitchFamily="66" charset="0"/>
                      </a:endParaRPr>
                    </a:p>
                  </a:txBody>
                  <a:tcPr/>
                </a:tc>
                <a:tc>
                  <a:txBody>
                    <a:bodyPr/>
                    <a:lstStyle/>
                    <a:p>
                      <a:pPr algn="l">
                        <a:lnSpc>
                          <a:spcPct val="107000"/>
                        </a:lnSpc>
                        <a:spcAft>
                          <a:spcPts val="800"/>
                        </a:spcAft>
                      </a:pPr>
                      <a:r>
                        <a:rPr lang="en-US" sz="1200" dirty="0">
                          <a:effectLst/>
                          <a:latin typeface="Comic Sans MS" panose="030F0702030302020204" pitchFamily="66" charset="0"/>
                        </a:rPr>
                        <a:t>Hair begins to grow on their bodies,           including armpit and pubic hair.</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48375990"/>
                  </a:ext>
                </a:extLst>
              </a:tr>
              <a:tr h="372969">
                <a:tc>
                  <a:txBody>
                    <a:bodyPr/>
                    <a:lstStyle/>
                    <a:p>
                      <a:r>
                        <a:rPr lang="en-US" sz="1200" dirty="0">
                          <a:latin typeface="Comic Sans MS" panose="030F0702030302020204" pitchFamily="66" charset="0"/>
                        </a:rPr>
                        <a:t>Penis and testicles grow larger. The testicles begin to make millions of sperm.</a:t>
                      </a:r>
                      <a:endParaRPr lang="en-GB" sz="1200" dirty="0">
                        <a:latin typeface="Comic Sans MS" panose="030F0702030302020204" pitchFamily="66" charset="0"/>
                      </a:endParaRPr>
                    </a:p>
                  </a:txBody>
                  <a:tcPr/>
                </a:tc>
                <a:tc>
                  <a:txBody>
                    <a:bodyPr/>
                    <a:lstStyle/>
                    <a:p>
                      <a:pPr algn="l">
                        <a:lnSpc>
                          <a:spcPct val="107000"/>
                        </a:lnSpc>
                        <a:spcAft>
                          <a:spcPts val="800"/>
                        </a:spcAft>
                      </a:pPr>
                      <a:r>
                        <a:rPr lang="en-US" sz="1200" dirty="0">
                          <a:effectLst/>
                          <a:latin typeface="Comic Sans MS" panose="030F0702030302020204" pitchFamily="66" charset="0"/>
                        </a:rPr>
                        <a:t>Menstruation begins. Girls begin to have periods and their uterus (womb) begins to grow.</a:t>
                      </a:r>
                      <a:endParaRPr lang="en-GB" sz="12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78585348"/>
                  </a:ext>
                </a:extLst>
              </a:tr>
            </a:tbl>
          </a:graphicData>
        </a:graphic>
      </p:graphicFrame>
    </p:spTree>
    <p:extLst>
      <p:ext uri="{BB962C8B-B14F-4D97-AF65-F5344CB8AC3E}">
        <p14:creationId xmlns:p14="http://schemas.microsoft.com/office/powerpoint/2010/main" val="1574026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1373</Words>
  <Application>Microsoft Office PowerPoint</Application>
  <PresentationFormat>Widescreen</PresentationFormat>
  <Paragraphs>197</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Berlin Sans FB</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Tindale</dc:creator>
  <cp:lastModifiedBy>Caroline West</cp:lastModifiedBy>
  <cp:revision>22</cp:revision>
  <dcterms:created xsi:type="dcterms:W3CDTF">2023-04-15T16:41:06Z</dcterms:created>
  <dcterms:modified xsi:type="dcterms:W3CDTF">2023-05-02T06:48:06Z</dcterms:modified>
</cp:coreProperties>
</file>