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0D91D-78AA-4D6D-B695-8EDED7058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30CDBB-1219-4E17-AC3B-6C22B1CDF4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EAD5D-930E-48CD-A1A7-39F891AC3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DCD2-D9F8-4B18-A271-F5781B6C539A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830CF-1AEB-4BED-9352-72AC4F9CC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AC904-C0A7-4A41-B067-638539E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DD89-9AB7-4B42-B984-8C4AF14E5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056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743D1-C156-4773-8511-ECE32E3DB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7F10D1-A281-4ECA-B2D0-78ECB88E3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5A873-220C-455D-844E-69AB27A6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DCD2-D9F8-4B18-A271-F5781B6C539A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AEBB0-C353-4EF3-992E-09DC73DF2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27430-119A-4B0A-B3AF-A5889D03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DD89-9AB7-4B42-B984-8C4AF14E5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740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7B1A4F-770A-423E-855F-B78FAA5857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F106FD-B6F6-43E3-A7DD-6289305F2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BEC90-3201-4BFD-AFFA-A8AB5E39D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DCD2-D9F8-4B18-A271-F5781B6C539A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28426-2184-4732-84C0-2F47A207A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11340-43BA-4AE4-82CB-0E41DB46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DD89-9AB7-4B42-B984-8C4AF14E5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874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D9FAE-168E-441A-9ED2-C25F57AC1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612C0-D749-48AF-818E-0205B10D7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F2714-19C5-48DD-94E7-4225328AB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DCD2-D9F8-4B18-A271-F5781B6C539A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25E33-146B-41AC-AB64-F3D2B0AB0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81C10-88E4-4218-BD32-9997A734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DD89-9AB7-4B42-B984-8C4AF14E5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12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47607-4AF7-4319-B9BE-1D2EDD968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6CEBF-1896-4130-A2AF-029E97611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1669D-CC70-487D-B170-6C04E2EAC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DCD2-D9F8-4B18-A271-F5781B6C539A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FFC62-4C1A-470C-82A5-210D07B4D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87B0E-6C1C-43AD-A447-3420C456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DD89-9AB7-4B42-B984-8C4AF14E5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143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92015-72B2-4FDF-868E-BEF8170D5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74720-BBB0-4B41-920D-5FA7CD906E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A67F1-8C57-4589-A043-C78D8B934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FA6328-9DE4-4CDF-BE66-21E23DCF0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DCD2-D9F8-4B18-A271-F5781B6C539A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F21A3-6D44-4469-BD4E-7DC569B84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07339-1E16-4102-A1E7-CA0858E86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DD89-9AB7-4B42-B984-8C4AF14E5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928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143ED-60E9-427B-A264-305BCE575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9C60F-D999-422F-9FBC-59268A59D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6B213-D555-4F47-9085-0B36FE309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AF3EA8-85D0-43BE-80F2-619733DBD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69D79-5ABC-40F0-A9DD-C5F4D243E9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8665AA-F9E6-4276-A824-AB1B8830F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DCD2-D9F8-4B18-A271-F5781B6C539A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13A63A-C571-4858-BD71-5C76E32C0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9B07AB-F056-4217-AB86-445B65DB3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DD89-9AB7-4B42-B984-8C4AF14E5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906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CBC84-9691-4932-88F3-AEBDBCB74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C80EA-91E8-4775-A624-ACC153A85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DCD2-D9F8-4B18-A271-F5781B6C539A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B811C2-E473-4659-950E-792DA1F1E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709857-1F3B-4C1B-983F-25D6BD5D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DD89-9AB7-4B42-B984-8C4AF14E5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6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B52B59-BC72-4258-91CB-7438B32CB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DCD2-D9F8-4B18-A271-F5781B6C539A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254F5A-CFB0-4FE6-91AA-6E2222E1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395D7F-151D-4628-9D0D-4E2B61CEF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DD89-9AB7-4B42-B984-8C4AF14E5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36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2FA21-CBBC-4192-8688-C7799E6FF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9F4A2-8B3C-4E4F-9D8B-CCFAEBBA5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D41BA-49CB-4E52-BF95-6DB279E3E0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3AA70-2F6B-4B58-A5A3-8EEF0B71F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DCD2-D9F8-4B18-A271-F5781B6C539A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5E0815-6857-44F7-8D4A-52F6DFD91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C5AF4-BD6C-4618-B1CB-7AD644D57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DD89-9AB7-4B42-B984-8C4AF14E5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02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D2744-03D2-4F4D-8FC5-A61934498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756F16-A7F3-40DD-8709-51ED27889F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3E0C0-1A5D-402D-9B70-9F24EF52C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CDD561-FCE6-4BE8-A8B6-7FE652484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DCD2-D9F8-4B18-A271-F5781B6C539A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0E37E-A535-49CA-8BBD-2A0017BC4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370CD-C7AA-42DD-9490-CB50E91A4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DD89-9AB7-4B42-B984-8C4AF14E5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07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8395D9-D410-4DF2-A701-C7A628870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F9E5C-4425-41F7-8C2E-589A569FB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34077-047D-4120-B580-C63C0C5A1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7DCD2-D9F8-4B18-A271-F5781B6C539A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D5D96-9301-466D-83C8-59BAF646CB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BB301-9D50-4F1C-BEF7-9D15E766A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DD89-9AB7-4B42-B984-8C4AF14E53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2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89F0C60-699D-4446-A123-1ECE9BEC7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719707"/>
              </p:ext>
            </p:extLst>
          </p:nvPr>
        </p:nvGraphicFramePr>
        <p:xfrm>
          <a:off x="299645" y="3224542"/>
          <a:ext cx="5439893" cy="2956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39893">
                  <a:extLst>
                    <a:ext uri="{9D8B030D-6E8A-4147-A177-3AD203B41FA5}">
                      <a16:colId xmlns:a16="http://schemas.microsoft.com/office/drawing/2014/main" val="41319851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u="sng" dirty="0">
                          <a:latin typeface="Comic Sans MS" panose="030F0702030302020204" pitchFamily="66" charset="0"/>
                        </a:rPr>
                        <a:t>Dark</a:t>
                      </a:r>
                    </a:p>
                    <a:p>
                      <a:r>
                        <a:rPr lang="en-US" sz="1400" i="0" u="none" dirty="0">
                          <a:latin typeface="Comic Sans MS" panose="030F0702030302020204" pitchFamily="66" charset="0"/>
                        </a:rPr>
                        <a:t>Darkness is the absence of light</a:t>
                      </a:r>
                    </a:p>
                    <a:p>
                      <a:endParaRPr lang="en-US" sz="1400" i="0" u="none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US" sz="1400" i="0" u="none" dirty="0">
                          <a:latin typeface="Comic Sans MS" panose="030F0702030302020204" pitchFamily="66" charset="0"/>
                        </a:rPr>
                        <a:t>Human vision is unable to see </a:t>
                      </a:r>
                      <a:r>
                        <a:rPr lang="en-US" sz="1400" i="0" u="none" dirty="0" err="1">
                          <a:latin typeface="Comic Sans MS" panose="030F0702030302020204" pitchFamily="66" charset="0"/>
                        </a:rPr>
                        <a:t>colours</a:t>
                      </a:r>
                      <a:r>
                        <a:rPr lang="en-US" sz="1400" i="0" u="none" dirty="0">
                          <a:latin typeface="Comic Sans MS" panose="030F0702030302020204" pitchFamily="66" charset="0"/>
                        </a:rPr>
                        <a:t> when there is no light</a:t>
                      </a:r>
                    </a:p>
                    <a:p>
                      <a:endParaRPr lang="en-US" sz="1400" i="0" u="none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US" sz="1400" i="0" u="none" dirty="0">
                          <a:latin typeface="Comic Sans MS" panose="030F0702030302020204" pitchFamily="66" charset="0"/>
                        </a:rPr>
                        <a:t>At nighttime, the sky is darker because there is a lack of light from the sun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773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u="sng" dirty="0">
                          <a:latin typeface="Comic Sans MS" panose="030F0702030302020204" pitchFamily="66" charset="0"/>
                        </a:rPr>
                        <a:t>Reflection</a:t>
                      </a:r>
                    </a:p>
                    <a:p>
                      <a:r>
                        <a:rPr lang="en-US" sz="1400" u="none" dirty="0">
                          <a:latin typeface="Comic Sans MS" panose="030F0702030302020204" pitchFamily="66" charset="0"/>
                        </a:rPr>
                        <a:t>Light bounces off other objects, sending it in another direction</a:t>
                      </a:r>
                    </a:p>
                    <a:p>
                      <a:endParaRPr lang="en-US" sz="1400" u="none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US" sz="1400" u="none" dirty="0">
                          <a:latin typeface="Comic Sans MS" panose="030F0702030302020204" pitchFamily="66" charset="0"/>
                        </a:rPr>
                        <a:t>Examples of materials that reflect light are </a:t>
                      </a:r>
                    </a:p>
                    <a:p>
                      <a:r>
                        <a:rPr lang="en-US" sz="1400" u="none" dirty="0">
                          <a:latin typeface="Comic Sans MS" panose="030F0702030302020204" pitchFamily="66" charset="0"/>
                        </a:rPr>
                        <a:t>mirrors and polished surfaces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547711"/>
                  </a:ext>
                </a:extLst>
              </a:tr>
            </a:tbl>
          </a:graphicData>
        </a:graphic>
      </p:graphicFrame>
      <p:sp>
        <p:nvSpPr>
          <p:cNvPr id="4" name="Text Box 2">
            <a:extLst>
              <a:ext uri="{FF2B5EF4-FFF2-40B4-BE49-F238E27FC236}">
                <a16:creationId xmlns:a16="http://schemas.microsoft.com/office/drawing/2014/main" id="{334CAC69-424F-4FEE-BA68-1BE6C3C10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997" y="86358"/>
            <a:ext cx="8432006" cy="84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3200" b="1" kern="120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Light – Year 3</a:t>
            </a:r>
            <a:endParaRPr lang="en-GB" sz="12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C0C2D-A615-4C3C-B313-F54882E42227}"/>
              </a:ext>
            </a:extLst>
          </p:cNvPr>
          <p:cNvSpPr/>
          <p:nvPr/>
        </p:nvSpPr>
        <p:spPr>
          <a:xfrm>
            <a:off x="299645" y="943105"/>
            <a:ext cx="4315283" cy="181588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- Light is a form of energy that makes it possible to see. 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latin typeface="Comic Sans MS" panose="030F0702030302020204" pitchFamily="66" charset="0"/>
              </a:rPr>
              <a:t>Light is given off some objects (for example the Sun)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Comic Sans MS" panose="030F0702030302020204" pitchFamily="66" charset="0"/>
              </a:rPr>
              <a:t>Darkness is when there is no light</a:t>
            </a:r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- Light can reflect off surfaces (e.g. mirrors)</a:t>
            </a:r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US" sz="1400" dirty="0">
                <a:latin typeface="Comic Sans MS" panose="030F0702030302020204" pitchFamily="66" charset="0"/>
              </a:rPr>
              <a:t>- Shadows are formed when light is blocked by an opaque object.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4BF141-9944-4706-B7AA-42C0A78BE2EF}"/>
              </a:ext>
            </a:extLst>
          </p:cNvPr>
          <p:cNvSpPr/>
          <p:nvPr/>
        </p:nvSpPr>
        <p:spPr>
          <a:xfrm>
            <a:off x="7295852" y="981683"/>
            <a:ext cx="4596503" cy="116955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u="sng" dirty="0">
                <a:latin typeface="Comic Sans MS" panose="030F0702030302020204" pitchFamily="66" charset="0"/>
              </a:rPr>
              <a:t>Transparent</a:t>
            </a:r>
            <a:r>
              <a:rPr lang="en-US" sz="1400" dirty="0">
                <a:latin typeface="Comic Sans MS" panose="030F0702030302020204" pitchFamily="66" charset="0"/>
              </a:rPr>
              <a:t> – allow all of the light to travel through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r>
              <a:rPr lang="en-US" sz="1400" b="1" u="sng" dirty="0">
                <a:latin typeface="Comic Sans MS" panose="030F0702030302020204" pitchFamily="66" charset="0"/>
              </a:rPr>
              <a:t>Translucent</a:t>
            </a:r>
            <a:r>
              <a:rPr lang="en-US" sz="1400" dirty="0">
                <a:latin typeface="Comic Sans MS" panose="030F0702030302020204" pitchFamily="66" charset="0"/>
              </a:rPr>
              <a:t> – only allow some light to travel through</a:t>
            </a:r>
          </a:p>
          <a:p>
            <a:r>
              <a:rPr lang="en-US" sz="1400" dirty="0">
                <a:latin typeface="Comic Sans MS" panose="030F0702030302020204" pitchFamily="66" charset="0"/>
              </a:rPr>
              <a:t> </a:t>
            </a:r>
          </a:p>
          <a:p>
            <a:r>
              <a:rPr lang="en-US" sz="1400" b="1" u="sng" dirty="0">
                <a:latin typeface="Comic Sans MS" panose="030F0702030302020204" pitchFamily="66" charset="0"/>
              </a:rPr>
              <a:t>Opaque</a:t>
            </a:r>
            <a:r>
              <a:rPr lang="en-US" sz="1400" dirty="0">
                <a:latin typeface="Comic Sans MS" panose="030F0702030302020204" pitchFamily="66" charset="0"/>
              </a:rPr>
              <a:t> – light is blocked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814C34-972C-4C81-A940-8D5F1BCAD31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23" y="688987"/>
            <a:ext cx="2213626" cy="2324118"/>
          </a:xfrm>
          <a:prstGeom prst="rect">
            <a:avLst/>
          </a:prstGeom>
        </p:spPr>
      </p:pic>
      <p:pic>
        <p:nvPicPr>
          <p:cNvPr id="2050" name="Picture 24">
            <a:extLst>
              <a:ext uri="{FF2B5EF4-FFF2-40B4-BE49-F238E27FC236}">
                <a16:creationId xmlns:a16="http://schemas.microsoft.com/office/drawing/2014/main" id="{60A9923D-9EB6-4943-A101-9589CDCC1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122" y="3264229"/>
            <a:ext cx="890784" cy="60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7">
            <a:extLst>
              <a:ext uri="{FF2B5EF4-FFF2-40B4-BE49-F238E27FC236}">
                <a16:creationId xmlns:a16="http://schemas.microsoft.com/office/drawing/2014/main" id="{23AB2109-C83C-4FBC-8DCA-339E53B35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928" y="5344400"/>
            <a:ext cx="890783" cy="64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78BFA1-ABBA-4165-8976-0FCC3ED50EB8}"/>
              </a:ext>
            </a:extLst>
          </p:cNvPr>
          <p:cNvSpPr txBox="1"/>
          <p:nvPr/>
        </p:nvSpPr>
        <p:spPr>
          <a:xfrm>
            <a:off x="6009017" y="3405544"/>
            <a:ext cx="5439893" cy="28007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u="sng" dirty="0">
                <a:latin typeface="Comic Sans MS" panose="030F0702030302020204" pitchFamily="66" charset="0"/>
              </a:rPr>
              <a:t>Protection from sunlight</a:t>
            </a:r>
          </a:p>
          <a:p>
            <a:endParaRPr lang="en-US" sz="1600" u="sng" dirty="0"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</a:rPr>
              <a:t>Some types of light, such as the sun, can be dangerous for our eyes and skin. This is because they contain UV rays that can cause damage. 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</a:rPr>
              <a:t>Things we can do to protect </a:t>
            </a:r>
          </a:p>
          <a:p>
            <a:r>
              <a:rPr lang="en-US" sz="1600" dirty="0">
                <a:latin typeface="Comic Sans MS" panose="030F0702030302020204" pitchFamily="66" charset="0"/>
              </a:rPr>
              <a:t>ourselves: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Comic Sans MS" panose="030F0702030302020204" pitchFamily="66" charset="0"/>
              </a:rPr>
              <a:t>Wear sunglasses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Comic Sans MS" panose="030F0702030302020204" pitchFamily="66" charset="0"/>
              </a:rPr>
              <a:t>Wear sun cream 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Comic Sans MS" panose="030F0702030302020204" pitchFamily="66" charset="0"/>
              </a:rPr>
              <a:t>Cover up with our clothes</a:t>
            </a:r>
          </a:p>
        </p:txBody>
      </p:sp>
      <p:pic>
        <p:nvPicPr>
          <p:cNvPr id="13" name="Picture 12" descr="Image result for sun safety cartoon">
            <a:extLst>
              <a:ext uri="{FF2B5EF4-FFF2-40B4-BE49-F238E27FC236}">
                <a16:creationId xmlns:a16="http://schemas.microsoft.com/office/drawing/2014/main" id="{ADB20751-FD30-4242-9D14-6CCE8B6C77D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334" y="4780296"/>
            <a:ext cx="1955800" cy="12105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79879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80089A68-9699-404B-8C7F-F3F9EFB88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997" y="86358"/>
            <a:ext cx="8432006" cy="84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3200" b="1" kern="120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Animals including humans – Year 3</a:t>
            </a:r>
            <a:endParaRPr lang="en-GB" sz="12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804258-25E5-89B1-F8B6-3572F3D84F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71" t="48235" r="34233" b="22653"/>
          <a:stretch/>
        </p:blipFill>
        <p:spPr>
          <a:xfrm>
            <a:off x="3241660" y="675539"/>
            <a:ext cx="2739295" cy="239819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1C9F60C-F216-0F31-9B72-18929184B1FD}"/>
              </a:ext>
            </a:extLst>
          </p:cNvPr>
          <p:cNvGrpSpPr/>
          <p:nvPr/>
        </p:nvGrpSpPr>
        <p:grpSpPr>
          <a:xfrm>
            <a:off x="5880237" y="1433938"/>
            <a:ext cx="6159364" cy="4346627"/>
            <a:chOff x="5880236" y="907930"/>
            <a:chExt cx="6271649" cy="4346627"/>
          </a:xfrm>
        </p:grpSpPr>
        <p:sp>
          <p:nvSpPr>
            <p:cNvPr id="12" name="Text Box 2">
              <a:extLst>
                <a:ext uri="{FF2B5EF4-FFF2-40B4-BE49-F238E27FC236}">
                  <a16:creationId xmlns:a16="http://schemas.microsoft.com/office/drawing/2014/main" id="{F8E9812D-AE2F-ED50-95C4-BCAF8419DA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29754" y="1567841"/>
              <a:ext cx="2122131" cy="33394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b="1" u="sng" dirty="0">
                  <a:latin typeface="Comic Sans MS" panose="030F0702030302020204" pitchFamily="66" charset="0"/>
                </a:rPr>
                <a:t>Muscles</a:t>
              </a:r>
            </a:p>
            <a:p>
              <a:pPr marL="285750" indent="-285750"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r>
                <a:rPr lang="en-US" sz="14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Help the body to move</a:t>
              </a:r>
            </a:p>
            <a:p>
              <a:pPr marL="285750" indent="-285750"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r>
                <a:rPr lang="en-US" sz="14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Maintain posture to help h</a:t>
              </a:r>
              <a:r>
                <a:rPr lang="en-US" sz="14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umans/animals sit, stand and walk</a:t>
              </a:r>
            </a:p>
            <a:p>
              <a:pPr marL="285750" indent="-285750"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r>
                <a:rPr lang="en-US" sz="14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Some muscles move by themselves – they are </a:t>
              </a:r>
              <a:r>
                <a:rPr lang="en-US" sz="1400" u="sng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involuntary</a:t>
              </a:r>
              <a:endPara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82AD169B-D52A-7B89-A76B-D9EA054A2E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0236" y="1567841"/>
              <a:ext cx="2232538" cy="36520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b="1" u="sng" dirty="0">
                  <a:latin typeface="Comic Sans MS" panose="030F0702030302020204" pitchFamily="66" charset="0"/>
                </a:rPr>
                <a:t>Skeleton</a:t>
              </a:r>
              <a:endParaRPr lang="en-US" sz="1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85750" indent="-285750"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r>
                <a:rPr lang="en-US" sz="14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Support the human body and </a:t>
              </a:r>
              <a:r>
                <a:rPr lang="en-US" sz="14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give it shape</a:t>
              </a:r>
            </a:p>
            <a:p>
              <a:pPr marL="285750" indent="-285750"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r>
                <a:rPr lang="en-US" sz="14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Help the body to move</a:t>
              </a:r>
            </a:p>
            <a:p>
              <a:pPr marL="285750" indent="-285750"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r>
                <a:rPr lang="en-US" sz="14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Protect important parts of the body, such as organs like the heart and lungs</a:t>
              </a:r>
              <a:endPara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85750" indent="-285750">
                <a:lnSpc>
                  <a:spcPct val="107000"/>
                </a:lnSpc>
                <a:spcAft>
                  <a:spcPts val="800"/>
                </a:spcAft>
                <a:buFontTx/>
                <a:buChar char="-"/>
              </a:pPr>
              <a:r>
                <a:rPr lang="en-US" sz="14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Muscles are attached to the skeleton</a:t>
              </a:r>
              <a:endPara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9A48772-5EB9-BF86-A78E-EC2BDC9D3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899770" y="1257148"/>
              <a:ext cx="2129984" cy="399740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0BE50C3-F7B3-8611-244C-35859EAD51D5}"/>
                </a:ext>
              </a:extLst>
            </p:cNvPr>
            <p:cNvSpPr txBox="1"/>
            <p:nvPr/>
          </p:nvSpPr>
          <p:spPr>
            <a:xfrm>
              <a:off x="8022887" y="907930"/>
              <a:ext cx="2306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u="sng" dirty="0">
                  <a:latin typeface="Comic Sans MS" panose="030F0702030302020204" pitchFamily="66" charset="0"/>
                </a:rPr>
                <a:t>The Human Body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D516A13-79EE-8F6D-7C94-8B8E2D0F7C43}"/>
              </a:ext>
            </a:extLst>
          </p:cNvPr>
          <p:cNvSpPr txBox="1"/>
          <p:nvPr/>
        </p:nvSpPr>
        <p:spPr>
          <a:xfrm>
            <a:off x="491320" y="1161225"/>
            <a:ext cx="2359390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Comic Sans MS" panose="030F0702030302020204" pitchFamily="66" charset="0"/>
              </a:rPr>
              <a:t>Nutrition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Humans and animals require certain types of nutrition to stay healthy.</a:t>
            </a: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A6AB3901-1DA4-2678-5A66-A09CC3C935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385795"/>
              </p:ext>
            </p:extLst>
          </p:nvPr>
        </p:nvGraphicFramePr>
        <p:xfrm>
          <a:off x="252833" y="3219028"/>
          <a:ext cx="5441412" cy="326636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568612">
                  <a:extLst>
                    <a:ext uri="{9D8B030D-6E8A-4147-A177-3AD203B41FA5}">
                      <a16:colId xmlns:a16="http://schemas.microsoft.com/office/drawing/2014/main" val="3810965419"/>
                    </a:ext>
                  </a:extLst>
                </a:gridCol>
                <a:gridCol w="2872800">
                  <a:extLst>
                    <a:ext uri="{9D8B030D-6E8A-4147-A177-3AD203B41FA5}">
                      <a16:colId xmlns:a16="http://schemas.microsoft.com/office/drawing/2014/main" val="824191913"/>
                    </a:ext>
                  </a:extLst>
                </a:gridCol>
              </a:tblGrid>
              <a:tr h="932952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Carbohydrates</a:t>
                      </a:r>
                    </a:p>
                    <a:p>
                      <a:pPr algn="l"/>
                      <a:r>
                        <a:rPr lang="en-GB" sz="1200" b="0" dirty="0">
                          <a:latin typeface="Comic Sans MS" panose="030F0702030302020204" pitchFamily="66" charset="0"/>
                        </a:rPr>
                        <a:t>Give the body energy</a:t>
                      </a:r>
                    </a:p>
                    <a:p>
                      <a:pPr algn="l"/>
                      <a:endParaRPr lang="en-GB" sz="1200" b="0" dirty="0"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sz="1200" b="0" dirty="0">
                          <a:latin typeface="Comic Sans MS" panose="030F0702030302020204" pitchFamily="66" charset="0"/>
                        </a:rPr>
                        <a:t>Examples – pasta, rice, oats, bread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208386"/>
                  </a:ext>
                </a:extLst>
              </a:tr>
              <a:tr h="1114214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Protein</a:t>
                      </a:r>
                    </a:p>
                    <a:p>
                      <a:pPr algn="l"/>
                      <a:r>
                        <a:rPr lang="en-GB" sz="1200" b="0" dirty="0">
                          <a:latin typeface="Comic Sans MS" panose="030F0702030302020204" pitchFamily="66" charset="0"/>
                        </a:rPr>
                        <a:t>Helps the body to repair itself</a:t>
                      </a:r>
                    </a:p>
                    <a:p>
                      <a:pPr algn="l"/>
                      <a:endParaRPr lang="en-GB" sz="1200" b="0" dirty="0"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sz="1200" b="0" dirty="0">
                          <a:latin typeface="Comic Sans MS" panose="030F0702030302020204" pitchFamily="66" charset="0"/>
                        </a:rPr>
                        <a:t>Examples – meat, eggs and nuts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Fat</a:t>
                      </a:r>
                    </a:p>
                    <a:p>
                      <a:pPr algn="l"/>
                      <a:r>
                        <a:rPr lang="en-GB" sz="1200" b="0" dirty="0">
                          <a:latin typeface="Comic Sans MS" panose="030F0702030302020204" pitchFamily="66" charset="0"/>
                        </a:rPr>
                        <a:t>Gives the body energy</a:t>
                      </a:r>
                    </a:p>
                    <a:p>
                      <a:pPr algn="l"/>
                      <a:endParaRPr lang="en-GB" sz="1200" b="0" dirty="0"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sz="1200" b="0" dirty="0">
                          <a:latin typeface="Comic Sans MS" panose="030F0702030302020204" pitchFamily="66" charset="0"/>
                        </a:rPr>
                        <a:t>Examples – butter, cakes, fast food</a:t>
                      </a:r>
                      <a:endParaRPr lang="en-GB" sz="14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529206"/>
                  </a:ext>
                </a:extLst>
              </a:tr>
              <a:tr h="1114214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Fibre</a:t>
                      </a:r>
                    </a:p>
                    <a:p>
                      <a:pPr algn="l"/>
                      <a:r>
                        <a:rPr lang="en-GB" sz="1200" b="0" dirty="0">
                          <a:latin typeface="Comic Sans MS" panose="030F0702030302020204" pitchFamily="66" charset="0"/>
                        </a:rPr>
                        <a:t>Helps the human digestive system to work </a:t>
                      </a:r>
                    </a:p>
                    <a:p>
                      <a:pPr algn="l"/>
                      <a:endParaRPr lang="en-GB" sz="1200" b="0" dirty="0"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sz="1200" b="0" dirty="0">
                          <a:latin typeface="Comic Sans MS" panose="030F0702030302020204" pitchFamily="66" charset="0"/>
                        </a:rPr>
                        <a:t>Examples – bread, cereal, potatoes</a:t>
                      </a:r>
                      <a:endParaRPr lang="en-GB" sz="14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Vitamins and minerals</a:t>
                      </a:r>
                    </a:p>
                    <a:p>
                      <a:pPr algn="l"/>
                      <a:r>
                        <a:rPr lang="en-GB" sz="1200" b="0" dirty="0">
                          <a:latin typeface="Comic Sans MS" panose="030F0702030302020204" pitchFamily="66" charset="0"/>
                        </a:rPr>
                        <a:t>Helps to generally keep the body healthy</a:t>
                      </a:r>
                    </a:p>
                    <a:p>
                      <a:pPr algn="l"/>
                      <a:endParaRPr lang="en-GB" sz="1200" b="0" dirty="0"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sz="1200" b="0" dirty="0">
                          <a:latin typeface="Comic Sans MS" panose="030F0702030302020204" pitchFamily="66" charset="0"/>
                        </a:rPr>
                        <a:t>Examples – fruits and vegetables</a:t>
                      </a:r>
                      <a:endParaRPr lang="en-GB" sz="14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394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445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in Parts of a Plant, Their Functions, Structure, Diagram">
            <a:extLst>
              <a:ext uri="{FF2B5EF4-FFF2-40B4-BE49-F238E27FC236}">
                <a16:creationId xmlns:a16="http://schemas.microsoft.com/office/drawing/2014/main" id="{9238DD48-2C98-2F1F-B66E-B9BAC52E71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3"/>
          <a:stretch/>
        </p:blipFill>
        <p:spPr bwMode="auto">
          <a:xfrm>
            <a:off x="50563" y="450376"/>
            <a:ext cx="4177029" cy="348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005C2D16-0809-402A-918E-E3D43A752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997" y="86358"/>
            <a:ext cx="8432006" cy="84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3200" b="1" kern="120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Plants – Year 3</a:t>
            </a:r>
            <a:endParaRPr lang="en-GB" sz="12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E9D1AB-C4C8-5CA4-A319-41A52EDAE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5218" y1="92654" x2="92496" y2="91943"/>
                        <a14:foregroundMark x1="75218" y1="91706" x2="92670" y2="90284"/>
                        <a14:foregroundMark x1="76440" y1="94313" x2="76440" y2="94313"/>
                        <a14:foregroundMark x1="75393" y1="94076" x2="92670" y2="93839"/>
                        <a14:foregroundMark x1="18325" y1="95024" x2="27749" y2="94550"/>
                        <a14:foregroundMark x1="18150" y1="94550" x2="28796" y2="95024"/>
                        <a14:foregroundMark x1="29668" y1="95024" x2="51134" y2="64218"/>
                        <a14:foregroundMark x1="75742" y1="93365" x2="49738" y2="78199"/>
                        <a14:foregroundMark x1="16579" y1="79384" x2="42757" y2="68009"/>
                        <a14:foregroundMark x1="7155" y1="78199" x2="16230" y2="77488"/>
                        <a14:foregroundMark x1="7853" y1="79858" x2="17627" y2="80332"/>
                        <a14:foregroundMark x1="4363" y1="53318" x2="12216" y2="52844"/>
                        <a14:foregroundMark x1="4363" y1="54739" x2="12042" y2="54739"/>
                        <a14:foregroundMark x1="4712" y1="51659" x2="12042" y2="51185"/>
                        <a14:foregroundMark x1="15707" y1="54739" x2="36475" y2="42417"/>
                        <a14:foregroundMark x1="14311" y1="52844" x2="33857" y2="43839"/>
                        <a14:foregroundMark x1="36475" y1="65640" x2="18150" y2="38626"/>
                        <a14:foregroundMark x1="33508" y1="62322" x2="24607" y2="53318"/>
                        <a14:foregroundMark x1="24607" y1="53318" x2="17103" y2="34834"/>
                        <a14:foregroundMark x1="17277" y1="33886" x2="17277" y2="29858"/>
                        <a14:foregroundMark x1="17277" y1="29858" x2="19721" y2="27251"/>
                        <a14:foregroundMark x1="19721" y1="27251" x2="23735" y2="26777"/>
                        <a14:foregroundMark x1="23735" y1="26777" x2="28098" y2="22275"/>
                        <a14:foregroundMark x1="7330" y1="17299" x2="17103" y2="17536"/>
                        <a14:foregroundMark x1="5934" y1="17536" x2="17627" y2="17536"/>
                        <a14:foregroundMark x1="6806" y1="16351" x2="16928" y2="16825"/>
                        <a14:foregroundMark x1="19372" y1="19668" x2="47295" y2="31280"/>
                        <a14:foregroundMark x1="27400" y1="22038" x2="30541" y2="18720"/>
                        <a14:foregroundMark x1="30541" y1="18720" x2="32984" y2="19668"/>
                        <a14:foregroundMark x1="32984" y1="19668" x2="36649" y2="28673"/>
                        <a14:foregroundMark x1="36824" y1="24645" x2="39965" y2="16351"/>
                        <a14:foregroundMark x1="39965" y1="16351" x2="54450" y2="14929"/>
                        <a14:foregroundMark x1="54450" y1="14929" x2="59686" y2="19194"/>
                        <a14:foregroundMark x1="57243" y1="14929" x2="61431" y2="20616"/>
                        <a14:foregroundMark x1="59686" y1="14929" x2="66318" y2="2370"/>
                        <a14:foregroundMark x1="62304" y1="3318" x2="68935" y2="4028"/>
                        <a14:foregroundMark x1="61257" y1="1659" x2="71379" y2="2133"/>
                        <a14:foregroundMark x1="70506" y1="2370" x2="70157" y2="5213"/>
                        <a14:foregroundMark x1="66143" y1="35308" x2="89878" y2="19905"/>
                        <a14:foregroundMark x1="93543" y1="22275" x2="83595" y2="22512"/>
                        <a14:foregroundMark x1="84119" y1="21801" x2="94415" y2="20616"/>
                        <a14:foregroundMark x1="62478" y1="44550" x2="98778" y2="42891"/>
                        <a14:foregroundMark x1="98255" y1="44550" x2="61082" y2="45024"/>
                        <a14:foregroundMark x1="63002" y1="65640" x2="76963" y2="38863"/>
                        <a14:foregroundMark x1="76963" y1="38863" x2="76265" y2="24408"/>
                        <a14:foregroundMark x1="78360" y1="33649" x2="77312" y2="26540"/>
                        <a14:foregroundMark x1="74695" y1="24408" x2="65271" y2="19668"/>
                        <a14:foregroundMark x1="65271" y1="19668" x2="61780" y2="25355"/>
                        <a14:foregroundMark x1="64572" y1="63981" x2="70506" y2="54265"/>
                        <a14:foregroundMark x1="16579" y1="19668" x2="6632" y2="19194"/>
                        <a14:foregroundMark x1="6108" y1="19668" x2="17801" y2="16588"/>
                        <a14:foregroundMark x1="14660" y1="21090" x2="18674" y2="17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567" y="125911"/>
            <a:ext cx="2876234" cy="25170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8E7521-9F3E-CAF6-AA57-E884960E9834}"/>
              </a:ext>
            </a:extLst>
          </p:cNvPr>
          <p:cNvSpPr txBox="1"/>
          <p:nvPr/>
        </p:nvSpPr>
        <p:spPr>
          <a:xfrm>
            <a:off x="8461355" y="2907700"/>
            <a:ext cx="3395306" cy="38111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Flowers play an important role in the reproduction of plants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Stamen (male part)</a:t>
            </a:r>
            <a:r>
              <a:rPr lang="en-US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– made up of a filament and an anther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Anther</a:t>
            </a: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– contains pollen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Carpel (female part) </a:t>
            </a:r>
            <a:r>
              <a:rPr lang="en-US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made up of a stigma, style and an ovary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When the stamen lands on the </a:t>
            </a:r>
            <a:r>
              <a:rPr lang="en-US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stigma, </a:t>
            </a:r>
            <a:r>
              <a:rPr lang="en-US" sz="14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pollination</a:t>
            </a:r>
            <a:r>
              <a:rPr lang="en-US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occurs (a seed is produced)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Insects are drawn to flowers by bright petals and transfer the pollen to other plants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889753-E403-46B5-C020-07D9F1C78C56}"/>
              </a:ext>
            </a:extLst>
          </p:cNvPr>
          <p:cNvSpPr txBox="1"/>
          <p:nvPr/>
        </p:nvSpPr>
        <p:spPr>
          <a:xfrm>
            <a:off x="4125411" y="4161485"/>
            <a:ext cx="4602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>
                <a:latin typeface="Comic Sans MS" panose="030F0702030302020204" pitchFamily="66" charset="0"/>
              </a:rPr>
              <a:t>Requirements for plants to live and grow</a:t>
            </a:r>
            <a:r>
              <a:rPr lang="en-GB" u="sng" dirty="0">
                <a:latin typeface="Comic Sans MS" panose="030F0702030302020204" pitchFamily="66" charset="0"/>
              </a:rPr>
              <a:t>: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CBCF280E-39A4-D1C4-9C48-86B2E60651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656107"/>
              </p:ext>
            </p:extLst>
          </p:nvPr>
        </p:nvGraphicFramePr>
        <p:xfrm>
          <a:off x="4342414" y="4613862"/>
          <a:ext cx="3501530" cy="175801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750765">
                  <a:extLst>
                    <a:ext uri="{9D8B030D-6E8A-4147-A177-3AD203B41FA5}">
                      <a16:colId xmlns:a16="http://schemas.microsoft.com/office/drawing/2014/main" val="2049448327"/>
                    </a:ext>
                  </a:extLst>
                </a:gridCol>
                <a:gridCol w="1750765">
                  <a:extLst>
                    <a:ext uri="{9D8B030D-6E8A-4147-A177-3AD203B41FA5}">
                      <a16:colId xmlns:a16="http://schemas.microsoft.com/office/drawing/2014/main" val="3571505554"/>
                    </a:ext>
                  </a:extLst>
                </a:gridCol>
              </a:tblGrid>
              <a:tr h="580489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Comic Sans MS" panose="030F0702030302020204" pitchFamily="66" charset="0"/>
                        </a:rPr>
                        <a:t>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Comic Sans MS" panose="030F0702030302020204" pitchFamily="66" charset="0"/>
                        </a:rPr>
                        <a:t>Light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566157"/>
                  </a:ext>
                </a:extLst>
              </a:tr>
              <a:tr h="597039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Comic Sans MS" panose="030F0702030302020204" pitchFamily="66" charset="0"/>
                        </a:rPr>
                        <a:t>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Comic Sans MS" panose="030F0702030302020204" pitchFamily="66" charset="0"/>
                        </a:rPr>
                        <a:t>Nutrients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242241"/>
                  </a:ext>
                </a:extLst>
              </a:tr>
              <a:tr h="580489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Comic Sans MS" panose="030F0702030302020204" pitchFamily="66" charset="0"/>
                        </a:rPr>
                        <a:t>Warmth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Comic Sans MS" panose="030F0702030302020204" pitchFamily="66" charset="0"/>
                        </a:rPr>
                        <a:t>Space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002237"/>
                  </a:ext>
                </a:extLst>
              </a:tr>
            </a:tbl>
          </a:graphicData>
        </a:graphic>
      </p:graphicFrame>
      <p:pic>
        <p:nvPicPr>
          <p:cNvPr id="2052" name="Picture 4" descr="Plant Life Cycle Infographic Diagram Stages Stock Vector - Illustration of  cycle, circle: 240388603">
            <a:extLst>
              <a:ext uri="{FF2B5EF4-FFF2-40B4-BE49-F238E27FC236}">
                <a16:creationId xmlns:a16="http://schemas.microsoft.com/office/drawing/2014/main" id="{4F20496F-A5F2-4C59-3CA8-5DAF61884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1"/>
          <a:stretch/>
        </p:blipFill>
        <p:spPr bwMode="auto">
          <a:xfrm>
            <a:off x="4794882" y="668323"/>
            <a:ext cx="3539612" cy="303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9151CEB-D5F4-7E68-A714-030358C5E96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896" t="16104" r="22313" b="17596"/>
          <a:stretch/>
        </p:blipFill>
        <p:spPr>
          <a:xfrm>
            <a:off x="335339" y="4126095"/>
            <a:ext cx="3429297" cy="27319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F5B615F-4246-8D4F-4135-72159EB9336D}"/>
              </a:ext>
            </a:extLst>
          </p:cNvPr>
          <p:cNvSpPr txBox="1"/>
          <p:nvPr/>
        </p:nvSpPr>
        <p:spPr>
          <a:xfrm>
            <a:off x="1431421" y="125911"/>
            <a:ext cx="3293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Parts of a plant</a:t>
            </a:r>
          </a:p>
        </p:txBody>
      </p:sp>
    </p:spTree>
    <p:extLst>
      <p:ext uri="{BB962C8B-B14F-4D97-AF65-F5344CB8AC3E}">
        <p14:creationId xmlns:p14="http://schemas.microsoft.com/office/powerpoint/2010/main" val="2981354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910B2C8-9CE0-40DB-9877-CD2679617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997" y="86358"/>
            <a:ext cx="8432006" cy="84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3200" b="1" kern="120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Rocks – Year 3</a:t>
            </a:r>
            <a:endParaRPr lang="en-GB" sz="12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E3DDD3C-D4A8-5CC5-DA53-E6EB818BD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275854"/>
              </p:ext>
            </p:extLst>
          </p:nvPr>
        </p:nvGraphicFramePr>
        <p:xfrm>
          <a:off x="255155" y="755042"/>
          <a:ext cx="3249683" cy="576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9683">
                  <a:extLst>
                    <a:ext uri="{9D8B030D-6E8A-4147-A177-3AD203B41FA5}">
                      <a16:colId xmlns:a16="http://schemas.microsoft.com/office/drawing/2014/main" val="33839211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Classification of rocks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541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Igneous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>
                          <a:latin typeface="Comic Sans MS" panose="030F0702030302020204" pitchFamily="66" charset="0"/>
                        </a:rPr>
                        <a:t>Formed from magma, a hot underground liquid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>
                          <a:latin typeface="Comic Sans MS" panose="030F0702030302020204" pitchFamily="66" charset="0"/>
                        </a:rPr>
                        <a:t>Many igneous rocks are non-porous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400" b="0" dirty="0"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4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151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Sedimentary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>
                          <a:latin typeface="Comic Sans MS" panose="030F0702030302020204" pitchFamily="66" charset="0"/>
                        </a:rPr>
                        <a:t>Formed when small particles of mineral are washed down rivers or other bodies of water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>
                          <a:latin typeface="Comic Sans MS" panose="030F0702030302020204" pitchFamily="66" charset="0"/>
                        </a:rPr>
                        <a:t>They are porous and can be easily warn down.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400" b="0" dirty="0"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4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597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Metamorphic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>
                          <a:latin typeface="Comic Sans MS" panose="030F0702030302020204" pitchFamily="66" charset="0"/>
                        </a:rPr>
                        <a:t>Formed when rock becomes warm enough to bend and mould.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>
                          <a:latin typeface="Comic Sans MS" panose="030F0702030302020204" pitchFamily="66" charset="0"/>
                        </a:rPr>
                        <a:t>Can sometimes form interesting shapes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>
                          <a:latin typeface="Comic Sans MS" panose="030F0702030302020204" pitchFamily="66" charset="0"/>
                        </a:rPr>
                        <a:t>They are normally non-porous.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400" b="0" dirty="0"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400" b="0" dirty="0">
                        <a:latin typeface="Comic Sans MS" panose="030F0702030302020204" pitchFamily="66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4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977589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4AA33A0D-26C4-4C69-9BEA-936A6E2F4B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860" y="5902764"/>
            <a:ext cx="667385" cy="50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3BE85E-B529-530C-BC4B-583DA6D5AF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973" y="2084564"/>
            <a:ext cx="660400" cy="5340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51B594-6853-8827-37D7-BDAFF0792E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250" y="3880458"/>
            <a:ext cx="537845" cy="571500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9129F7F-13ED-721E-268F-841458866A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517" y="3538098"/>
            <a:ext cx="3667872" cy="1505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98B300A-7B6D-DA7F-FE01-DA1B00E1A888}"/>
              </a:ext>
            </a:extLst>
          </p:cNvPr>
          <p:cNvSpPr txBox="1"/>
          <p:nvPr/>
        </p:nvSpPr>
        <p:spPr>
          <a:xfrm>
            <a:off x="3625517" y="755042"/>
            <a:ext cx="5678904" cy="2380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6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Fossils</a:t>
            </a:r>
            <a:endParaRPr lang="en-US" sz="1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en-US" sz="13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After an animal dies, the soft parts of their body decompose, leaving the hard things such as teeth and bones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en-US" sz="13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remains are buried by sediment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en-US" sz="13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 more layers of sediment build on top, the sediment around the remains begins to harden into rock.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en-US" sz="13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Water seeps through, dissolving the bones. Minerals then replace them, creating a rock replica of the bone – this is called a </a:t>
            </a:r>
            <a:r>
              <a:rPr lang="en-US" sz="1300" b="1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fossil</a:t>
            </a:r>
            <a:r>
              <a:rPr lang="en-US" sz="13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015FB5-5392-37B4-E3A2-7BA9CDF60179}"/>
              </a:ext>
            </a:extLst>
          </p:cNvPr>
          <p:cNvSpPr txBox="1"/>
          <p:nvPr/>
        </p:nvSpPr>
        <p:spPr>
          <a:xfrm>
            <a:off x="7439878" y="3536370"/>
            <a:ext cx="4351069" cy="30267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6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Soil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3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Soil is a combination of a range of materials, including ground up pieces of rock, particles from dead plants and animals, air and soil.</a:t>
            </a:r>
            <a:endParaRPr lang="en-GB" sz="13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14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Types of soil: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3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Sandy soil </a:t>
            </a:r>
            <a:r>
              <a:rPr lang="en-US" sz="13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is dry soil with lots of air found in it.</a:t>
            </a:r>
            <a:endParaRPr lang="en-GB" sz="13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3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Clay soil </a:t>
            </a:r>
            <a:r>
              <a:rPr lang="en-US" sz="13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is sticky and doesn’t have much air in it. Clay soil often contains a lot of water.</a:t>
            </a:r>
            <a:endParaRPr lang="en-GB" sz="13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3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Loam soil </a:t>
            </a:r>
            <a:r>
              <a:rPr lang="en-US" sz="13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is somewhere between the two – it has some water in it and has a bit of air in it</a:t>
            </a:r>
            <a:r>
              <a:rPr lang="en-US" sz="1800" dirty="0">
                <a:effectLst/>
                <a:latin typeface="Berlin Sans FB" panose="020E06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1E08D9-B1B6-3D00-697B-9F3D99C68C1D}"/>
              </a:ext>
            </a:extLst>
          </p:cNvPr>
          <p:cNvSpPr txBox="1"/>
          <p:nvPr/>
        </p:nvSpPr>
        <p:spPr>
          <a:xfrm>
            <a:off x="3740392" y="5627552"/>
            <a:ext cx="32496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Loam soil </a:t>
            </a:r>
            <a:r>
              <a:rPr lang="en-US" sz="1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is normally the best type of soil for growing plants in. If you dig through soil, you will find that there are different layers with different features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99D5906-24B6-D237-E474-5E08FAAE71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531" y1="95269" x2="51020" y2="76998"/>
                        <a14:foregroundMark x1="43027" y1="94943" x2="50000" y2="95106"/>
                        <a14:foregroundMark x1="41156" y1="94617" x2="51871" y2="94780"/>
                        <a14:foregroundMark x1="42857" y1="97227" x2="52891" y2="95269"/>
                        <a14:foregroundMark x1="41156" y1="93964" x2="53061" y2="94290"/>
                        <a14:foregroundMark x1="4592" y1="80914" x2="7993" y2="85318"/>
                        <a14:foregroundMark x1="83333" y1="67700" x2="91156" y2="67700"/>
                        <a14:foregroundMark x1="79762" y1="71126" x2="92007" y2="70310"/>
                        <a14:foregroundMark x1="90986" y1="71941" x2="91497" y2="68026"/>
                        <a14:foregroundMark x1="3571" y1="43719" x2="19728" y2="10277"/>
                        <a14:foregroundMark x1="7313" y1="15498" x2="45918" y2="4731"/>
                        <a14:foregroundMark x1="7653" y1="14845" x2="20578" y2="40294"/>
                        <a14:foregroundMark x1="10374" y1="39152" x2="26020" y2="18271"/>
                        <a14:foregroundMark x1="1020" y1="41762" x2="18878" y2="43393"/>
                        <a14:foregroundMark x1="1531" y1="45024" x2="17007" y2="40131"/>
                        <a14:foregroundMark x1="6633" y1="46003" x2="17857" y2="42414"/>
                        <a14:foregroundMark x1="10884" y1="45351" x2="19218" y2="44372"/>
                        <a14:foregroundMark x1="20238" y1="88418" x2="27551" y2="80587"/>
                        <a14:foregroundMark x1="86905" y1="28711" x2="92007" y2="32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189" y="466286"/>
            <a:ext cx="2249404" cy="2873382"/>
          </a:xfrm>
          <a:prstGeom prst="rect">
            <a:avLst/>
          </a:prstGeom>
        </p:spPr>
      </p:pic>
      <p:sp>
        <p:nvSpPr>
          <p:cNvPr id="28" name="Arrow: Down 27">
            <a:extLst>
              <a:ext uri="{FF2B5EF4-FFF2-40B4-BE49-F238E27FC236}">
                <a16:creationId xmlns:a16="http://schemas.microsoft.com/office/drawing/2014/main" id="{957458C9-7A01-9F80-E2DC-56F6E1B328B0}"/>
              </a:ext>
            </a:extLst>
          </p:cNvPr>
          <p:cNvSpPr/>
          <p:nvPr/>
        </p:nvSpPr>
        <p:spPr>
          <a:xfrm>
            <a:off x="5887453" y="3080085"/>
            <a:ext cx="208547" cy="672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Up 28">
            <a:extLst>
              <a:ext uri="{FF2B5EF4-FFF2-40B4-BE49-F238E27FC236}">
                <a16:creationId xmlns:a16="http://schemas.microsoft.com/office/drawing/2014/main" id="{0DC83089-A49F-76A2-2C4D-36340CB6E575}"/>
              </a:ext>
            </a:extLst>
          </p:cNvPr>
          <p:cNvSpPr/>
          <p:nvPr/>
        </p:nvSpPr>
        <p:spPr>
          <a:xfrm>
            <a:off x="11357810" y="3208421"/>
            <a:ext cx="208547" cy="6720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Left 29">
            <a:extLst>
              <a:ext uri="{FF2B5EF4-FFF2-40B4-BE49-F238E27FC236}">
                <a16:creationId xmlns:a16="http://schemas.microsoft.com/office/drawing/2014/main" id="{125C1F75-56A5-350B-8B99-06BE1A5672EC}"/>
              </a:ext>
            </a:extLst>
          </p:cNvPr>
          <p:cNvSpPr/>
          <p:nvPr/>
        </p:nvSpPr>
        <p:spPr>
          <a:xfrm>
            <a:off x="6833937" y="6156764"/>
            <a:ext cx="605941" cy="254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36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2ABB575B-AB82-4677-8BAC-298908EAC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997" y="86358"/>
            <a:ext cx="8432006" cy="84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3200" b="1" kern="120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Forces – Year 3</a:t>
            </a:r>
            <a:endParaRPr lang="en-GB" sz="12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92D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185A79-F898-23C6-B693-774C82178884}"/>
              </a:ext>
            </a:extLst>
          </p:cNvPr>
          <p:cNvSpPr txBox="1"/>
          <p:nvPr/>
        </p:nvSpPr>
        <p:spPr>
          <a:xfrm>
            <a:off x="451318" y="4299664"/>
            <a:ext cx="2628766" cy="73866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Forces are shown by arrows in diagrams. The bigger the arrow, the bigger the force.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Image result for forces">
            <a:extLst>
              <a:ext uri="{FF2B5EF4-FFF2-40B4-BE49-F238E27FC236}">
                <a16:creationId xmlns:a16="http://schemas.microsoft.com/office/drawing/2014/main" id="{D7A50BE1-76C9-E747-1A10-D70DA9C7132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4" y="5119305"/>
            <a:ext cx="1865478" cy="165233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20">
            <a:extLst>
              <a:ext uri="{FF2B5EF4-FFF2-40B4-BE49-F238E27FC236}">
                <a16:creationId xmlns:a16="http://schemas.microsoft.com/office/drawing/2014/main" id="{7070DB2F-727B-5501-92ED-DEC3B5DB5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704599"/>
              </p:ext>
            </p:extLst>
          </p:nvPr>
        </p:nvGraphicFramePr>
        <p:xfrm>
          <a:off x="451318" y="791554"/>
          <a:ext cx="5949482" cy="33061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75733">
                  <a:extLst>
                    <a:ext uri="{9D8B030D-6E8A-4147-A177-3AD203B41FA5}">
                      <a16:colId xmlns:a16="http://schemas.microsoft.com/office/drawing/2014/main" val="3052645583"/>
                    </a:ext>
                  </a:extLst>
                </a:gridCol>
                <a:gridCol w="4773749">
                  <a:extLst>
                    <a:ext uri="{9D8B030D-6E8A-4147-A177-3AD203B41FA5}">
                      <a16:colId xmlns:a16="http://schemas.microsoft.com/office/drawing/2014/main" val="3177500979"/>
                    </a:ext>
                  </a:extLst>
                </a:gridCol>
              </a:tblGrid>
              <a:tr h="39486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Key vocabulary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118544"/>
                  </a:ext>
                </a:extLst>
              </a:tr>
              <a:tr h="482294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Force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Pushes or pulls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25883"/>
                  </a:ext>
                </a:extLst>
              </a:tr>
              <a:tr h="482294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Friction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A force that acts between two surfaces or objects that are moving across each 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305033"/>
                  </a:ext>
                </a:extLst>
              </a:tr>
              <a:tr h="482294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Surface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The top layer of something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53717"/>
                  </a:ext>
                </a:extLst>
              </a:tr>
              <a:tr h="482294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Magnet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An object that produces a magnetic force to pull things towards one another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11788"/>
                  </a:ext>
                </a:extLst>
              </a:tr>
              <a:tr h="482294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Repel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Force that pushes objects away from one another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630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Attract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</a:rPr>
                        <a:t>Force that pulls objects towards one another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02142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0379176-AF96-8CFB-BC83-13A14B9A9F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13" t="41943" r="30043" b="41349"/>
          <a:stretch/>
        </p:blipFill>
        <p:spPr>
          <a:xfrm>
            <a:off x="3531490" y="4427486"/>
            <a:ext cx="2368205" cy="15190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E56D10-72B6-B656-9A9B-E1BBA99999F9}"/>
              </a:ext>
            </a:extLst>
          </p:cNvPr>
          <p:cNvSpPr txBox="1"/>
          <p:nvPr/>
        </p:nvSpPr>
        <p:spPr>
          <a:xfrm>
            <a:off x="2867427" y="6056776"/>
            <a:ext cx="3696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Magnetics that are the same repel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omic Sans MS" panose="030F0702030302020204" pitchFamily="66" charset="0"/>
              </a:rPr>
              <a:t>Magnetics that are opposite attract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1BD0AE-4660-F9EA-A1BC-2929A4FC1C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659" t="18603" r="17559" b="6167"/>
          <a:stretch/>
        </p:blipFill>
        <p:spPr>
          <a:xfrm>
            <a:off x="6563760" y="791554"/>
            <a:ext cx="5459918" cy="55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1904</TotalTime>
  <Words>810</Words>
  <Application>Microsoft Office PowerPoint</Application>
  <PresentationFormat>Widescreen</PresentationFormat>
  <Paragraphs>122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Berlin Sans FB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Hayley Tindale</dc:creator>
  <cp:lastModifiedBy>Caroline West</cp:lastModifiedBy>
  <cp:revision>12</cp:revision>
  <dcterms:created xsi:type="dcterms:W3CDTF">2023-03-03T15:55:32Z</dcterms:created>
  <dcterms:modified xsi:type="dcterms:W3CDTF">2023-05-02T06:46:41Z</dcterms:modified>
</cp:coreProperties>
</file>