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75" r:id="rId13"/>
    <p:sldId id="276" r:id="rId14"/>
    <p:sldId id="277" r:id="rId15"/>
    <p:sldId id="279" r:id="rId16"/>
    <p:sldId id="280" r:id="rId17"/>
    <p:sldId id="282" r:id="rId18"/>
    <p:sldId id="283" r:id="rId19"/>
    <p:sldId id="284" r:id="rId20"/>
    <p:sldId id="286" r:id="rId21"/>
    <p:sldId id="288" r:id="rId22"/>
    <p:sldId id="291" r:id="rId23"/>
    <p:sldId id="293" r:id="rId24"/>
    <p:sldId id="295" r:id="rId25"/>
    <p:sldId id="296" r:id="rId26"/>
    <p:sldId id="297" r:id="rId27"/>
    <p:sldId id="304" r:id="rId28"/>
    <p:sldId id="305" r:id="rId29"/>
    <p:sldId id="311" r:id="rId30"/>
    <p:sldId id="312" r:id="rId31"/>
    <p:sldId id="316" r:id="rId32"/>
    <p:sldId id="318" r:id="rId33"/>
    <p:sldId id="319" r:id="rId34"/>
    <p:sldId id="320" r:id="rId35"/>
    <p:sldId id="321" r:id="rId36"/>
    <p:sldId id="362" r:id="rId37"/>
    <p:sldId id="323" r:id="rId38"/>
    <p:sldId id="324" r:id="rId39"/>
    <p:sldId id="325" r:id="rId40"/>
    <p:sldId id="326" r:id="rId41"/>
    <p:sldId id="327" r:id="rId42"/>
    <p:sldId id="328" r:id="rId43"/>
    <p:sldId id="330" r:id="rId44"/>
    <p:sldId id="331" r:id="rId45"/>
    <p:sldId id="333" r:id="rId46"/>
    <p:sldId id="334" r:id="rId47"/>
    <p:sldId id="335" r:id="rId48"/>
    <p:sldId id="338" r:id="rId49"/>
    <p:sldId id="340" r:id="rId50"/>
    <p:sldId id="342" r:id="rId51"/>
    <p:sldId id="347" r:id="rId52"/>
    <p:sldId id="348" r:id="rId53"/>
    <p:sldId id="349" r:id="rId54"/>
    <p:sldId id="350" r:id="rId55"/>
    <p:sldId id="351" r:id="rId56"/>
    <p:sldId id="352" r:id="rId57"/>
    <p:sldId id="355" r:id="rId58"/>
    <p:sldId id="356" r:id="rId59"/>
    <p:sldId id="361" r:id="rId60"/>
  </p:sldIdLst>
  <p:sldSz cx="9144000" cy="5143500" type="screen16x9"/>
  <p:notesSz cx="6858000" cy="9144000"/>
  <p:embeddedFontLst>
    <p:embeddedFont>
      <p:font typeface="Chewy" panose="02000000000000000000" pitchFamily="2" charset="0"/>
      <p:regular r:id="rId6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B0002B0-9E92-4F11-9C9F-0C2D7A5A9AAF}">
  <a:tblStyle styleId="{7B0002B0-9E92-4F11-9C9F-0C2D7A5A9AAF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67"/>
    <p:restoredTop sz="94707"/>
  </p:normalViewPr>
  <p:slideViewPr>
    <p:cSldViewPr snapToGrid="0">
      <p:cViewPr varScale="1">
        <p:scale>
          <a:sx n="98" d="100"/>
          <a:sy n="98" d="100"/>
        </p:scale>
        <p:origin x="184" y="4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9" name="Google Shape;209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" name="Google Shape;215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3" name="Google Shape;23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Google Shape;24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137307b7284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g137307b7284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37307b728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g137307b728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37307b728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7" name="Google Shape;287;g137307b7284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37307b728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g137307b728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37307b7284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g137307b7284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137307b7284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Google Shape;341;g137307b7284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137307b7284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7" name="Google Shape;347;g137307b7284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155bff2f43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3" name="Google Shape;383;g155bff2f43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155bff2f439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9" name="Google Shape;389;g155bff2f439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155bff2f439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3" name="Google Shape;413;g155bff2f439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155bff2f439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Google Shape;425;g155bff2f439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155bff2f439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2" name="Google Shape;432;g155bff2f439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155bff2f439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8" name="Google Shape;438;g155bff2f439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155bff2f439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4" name="Google Shape;444;g155bff2f439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155bff2f439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0" name="Google Shape;450;g155bff2f439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155bff2f439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6" name="Google Shape;456;g155bff2f439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155bff2f439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2" name="Google Shape;462;g155bff2f439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155bff2f439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8" name="Google Shape;468;g155bff2f439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155bff2f439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4" name="Google Shape;474;g155bff2f439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155bff2f439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0" name="Google Shape;480;g155bff2f439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155bff2f439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6" name="Google Shape;486;g155bff2f439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155bff2f439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8" name="Google Shape;498;g155bff2f439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155bff2f439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4" name="Google Shape;504;g155bff2f439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155bff2f439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6" name="Google Shape;516;g155bff2f439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fedd842c79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2" name="Google Shape;522;gfedd842c79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fedd842c7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8" name="Google Shape;528;gfedd842c7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fedd842c79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6" name="Google Shape;546;gfedd842c79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fedd842c79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8" name="Google Shape;558;gfedd842c79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fedd842c79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0" name="Google Shape;570;gfedd842c79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fedd842c79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0" name="Google Shape;600;gfedd842c79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fedd842c79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6" name="Google Shape;606;gfedd842c79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fedd842c79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2" name="Google Shape;612;gfedd842c79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fedd842c79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8" name="Google Shape;618;gfedd842c79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fedd842c79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4" name="Google Shape;624;gfedd842c79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fedd842c79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0" name="Google Shape;630;gfedd842c79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fedd842c79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8" name="Google Shape;648;gfedd842c79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fedd842c79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4" name="Google Shape;654;gfedd842c79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fedd842c79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4" name="Google Shape;684;gfedd842c79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1264339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GB" sz="6900" dirty="0">
                <a:latin typeface="Chewy"/>
                <a:ea typeface="Chewy"/>
                <a:cs typeface="Chewy"/>
                <a:sym typeface="Chewy"/>
              </a:rPr>
              <a:t>Year 6 Word List</a:t>
            </a:r>
            <a:endParaRPr sz="6900" dirty="0"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692" y="3353889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45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rPr>
              <a:t>Vocabulary Exploration</a:t>
            </a:r>
            <a:endParaRPr sz="4500">
              <a:solidFill>
                <a:schemeClr val="dk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pic>
        <p:nvPicPr>
          <p:cNvPr id="1026" name="Picture 2" descr="Portobello Primary School | Chester-le-Street">
            <a:extLst>
              <a:ext uri="{FF2B5EF4-FFF2-40B4-BE49-F238E27FC236}">
                <a16:creationId xmlns:a16="http://schemas.microsoft.com/office/drawing/2014/main" id="{D64BD753-2532-AB4F-9412-57602C8B6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993" y="387209"/>
            <a:ext cx="1450014" cy="145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172430-AE03-7F4F-8E3C-C0126CC686DE}"/>
              </a:ext>
            </a:extLst>
          </p:cNvPr>
          <p:cNvSpPr txBox="1"/>
          <p:nvPr/>
        </p:nvSpPr>
        <p:spPr>
          <a:xfrm>
            <a:off x="1545336" y="-329184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" name="Google Shape;115;p23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appreciate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To be grateful or thankful for something. 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 </a:t>
                      </a:r>
                      <a:r>
                        <a:rPr lang="en-GB" sz="2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appreciate </a:t>
                      </a: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how kind you have been to me. 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16" name="Google Shape;116;p23"/>
          <p:cNvPicPr preferRelativeResize="0"/>
          <p:nvPr/>
        </p:nvPicPr>
        <p:blipFill rotWithShape="1">
          <a:blip r:embed="rId3">
            <a:alphaModFix/>
          </a:blip>
          <a:srcRect b="16769"/>
          <a:stretch/>
        </p:blipFill>
        <p:spPr>
          <a:xfrm>
            <a:off x="5547500" y="3227425"/>
            <a:ext cx="1837225" cy="1529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1" name="Google Shape;121;p24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attached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Joined, connected or bound to something. 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The handle is </a:t>
                      </a:r>
                      <a:r>
                        <a:rPr lang="en-GB" sz="2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attached </a:t>
                      </a: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to the door. 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2" name="Google Shape;122;p24"/>
          <p:cNvPicPr preferRelativeResize="0"/>
          <p:nvPr/>
        </p:nvPicPr>
        <p:blipFill rotWithShape="1">
          <a:blip r:embed="rId3">
            <a:alphaModFix/>
          </a:blip>
          <a:srcRect b="21942"/>
          <a:stretch/>
        </p:blipFill>
        <p:spPr>
          <a:xfrm>
            <a:off x="5434625" y="3154100"/>
            <a:ext cx="2135501" cy="166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9" name="Google Shape;169;p32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committee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 person or group of persons elected or appointed to perform a service.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We should discuss this proposal with the </a:t>
                      </a:r>
                      <a:r>
                        <a:rPr lang="en-GB" sz="2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committee</a:t>
                      </a: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. 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70" name="Google Shape;170;p32"/>
          <p:cNvPicPr preferRelativeResize="0"/>
          <p:nvPr/>
        </p:nvPicPr>
        <p:blipFill rotWithShape="1">
          <a:blip r:embed="rId3">
            <a:alphaModFix/>
          </a:blip>
          <a:srcRect t="3741" b="22732"/>
          <a:stretch/>
        </p:blipFill>
        <p:spPr>
          <a:xfrm>
            <a:off x="5515600" y="3293325"/>
            <a:ext cx="1992975" cy="146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5" name="Google Shape;175;p33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communicate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To give or interchange thoughts, feelings, information, or the like, by writing, speaking, etc.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 am </a:t>
                      </a:r>
                      <a:r>
                        <a:rPr lang="en-GB" sz="2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communicating </a:t>
                      </a: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my ideas, but you are not listening. 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76" name="Google Shape;176;p33"/>
          <p:cNvPicPr preferRelativeResize="0"/>
          <p:nvPr/>
        </p:nvPicPr>
        <p:blipFill rotWithShape="1">
          <a:blip r:embed="rId3">
            <a:alphaModFix/>
          </a:blip>
          <a:srcRect t="8778" b="24314"/>
          <a:stretch/>
        </p:blipFill>
        <p:spPr>
          <a:xfrm>
            <a:off x="5456375" y="3315500"/>
            <a:ext cx="2179100" cy="145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1" name="Google Shape;181;p34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community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 social group of any size whose members reside in a specific locality, share government, and often have a common cultural and historical heritage.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 belong to a diverse </a:t>
                      </a:r>
                      <a:r>
                        <a:rPr lang="en-GB" sz="2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community</a:t>
                      </a: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. 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82" name="Google Shape;182;p34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500800" y="3195300"/>
            <a:ext cx="1988751" cy="1678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3" name="Google Shape;193;p36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conscience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The inner sense of what is right or wrong in one's conduct or motives, impelling one toward right action.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He told the truth for his </a:t>
                      </a:r>
                      <a:r>
                        <a:rPr lang="en-GB" sz="2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conscience's </a:t>
                      </a: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sake.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94" name="Google Shape;194;p36"/>
          <p:cNvPicPr preferRelativeResize="0"/>
          <p:nvPr/>
        </p:nvPicPr>
        <p:blipFill rotWithShape="1">
          <a:blip r:embed="rId3">
            <a:alphaModFix/>
          </a:blip>
          <a:srcRect b="17985"/>
          <a:stretch/>
        </p:blipFill>
        <p:spPr>
          <a:xfrm>
            <a:off x="5360175" y="3115375"/>
            <a:ext cx="2173750" cy="1782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37"/>
          <p:cNvGraphicFramePr/>
          <p:nvPr/>
        </p:nvGraphicFramePr>
        <p:xfrm>
          <a:off x="621750" y="627276"/>
          <a:ext cx="7900500" cy="43713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conscious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Aware of one's own existence, sensations, thoughts, surroundings, etc.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 wasn't even </a:t>
                      </a:r>
                      <a:r>
                        <a:rPr lang="en-GB" sz="2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conscious </a:t>
                      </a: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of what was happening.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00" name="Google Shape;200;p37"/>
          <p:cNvPicPr preferRelativeResize="0"/>
          <p:nvPr/>
        </p:nvPicPr>
        <p:blipFill rotWithShape="1">
          <a:blip r:embed="rId3">
            <a:alphaModFix/>
          </a:blip>
          <a:srcRect b="19709"/>
          <a:stretch/>
        </p:blipFill>
        <p:spPr>
          <a:xfrm>
            <a:off x="5500801" y="3198951"/>
            <a:ext cx="1988751" cy="1596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" name="Google Shape;211;p39"/>
          <p:cNvGraphicFramePr/>
          <p:nvPr/>
        </p:nvGraphicFramePr>
        <p:xfrm>
          <a:off x="621750" y="627276"/>
          <a:ext cx="7900500" cy="43713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convenience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Anything that saves or simplifies work, adds to one's ease or comfort, etc., as an appliance, utensil, or the like.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 will honor my end of the bargain at my </a:t>
                      </a:r>
                      <a:r>
                        <a:rPr lang="en-GB" sz="2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convenience</a:t>
                      </a: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, not yours!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12" name="Google Shape;212;p39"/>
          <p:cNvPicPr preferRelativeResize="0"/>
          <p:nvPr/>
        </p:nvPicPr>
        <p:blipFill rotWithShape="1">
          <a:blip r:embed="rId3">
            <a:alphaModFix/>
          </a:blip>
          <a:srcRect b="21003"/>
          <a:stretch/>
        </p:blipFill>
        <p:spPr>
          <a:xfrm>
            <a:off x="5589600" y="3257225"/>
            <a:ext cx="1844502" cy="145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7" name="Google Shape;217;p40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correspond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To be similar or equivalent in function, position, amount, etc. 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His actions do not </a:t>
                      </a:r>
                      <a:r>
                        <a:rPr lang="en-GB" sz="2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correspond </a:t>
                      </a: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with his words.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18" name="Google Shape;218;p40"/>
          <p:cNvPicPr preferRelativeResize="0"/>
          <p:nvPr/>
        </p:nvPicPr>
        <p:blipFill rotWithShape="1">
          <a:blip r:embed="rId3">
            <a:alphaModFix/>
          </a:blip>
          <a:srcRect t="8919" b="22298"/>
          <a:stretch/>
        </p:blipFill>
        <p:spPr>
          <a:xfrm>
            <a:off x="5300950" y="3180300"/>
            <a:ext cx="2380975" cy="163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3" name="Google Shape;223;p41"/>
          <p:cNvGraphicFramePr/>
          <p:nvPr/>
        </p:nvGraphicFramePr>
        <p:xfrm>
          <a:off x="621750" y="627276"/>
          <a:ext cx="7900500" cy="43713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criticise (ing)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To make judgments as to merits and faults.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 am </a:t>
                      </a:r>
                      <a:r>
                        <a:rPr lang="en-GB" sz="2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criticising </a:t>
                      </a: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your decision as it is not the right choice.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24" name="Google Shape;224;p41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493401" y="3202026"/>
            <a:ext cx="1936924" cy="163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364050" y="550750"/>
            <a:ext cx="8504100" cy="3379200"/>
          </a:xfrm>
          <a:prstGeom prst="rect">
            <a:avLst/>
          </a:prstGeom>
          <a:solidFill>
            <a:srgbClr val="F3F3F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GB" sz="3600" b="0" i="0" u="none" strike="noStrike" cap="none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Please note;</a:t>
            </a:r>
            <a:endParaRPr sz="3600" b="0" i="0" u="none" strike="noStrike" cap="none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GB" sz="3600" b="0" i="0" u="none" strike="noStrike" cap="none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Some of these words have multiple meanings and forms. Included in this presentation are the most commonly used word forms for Years 5/6.</a:t>
            </a:r>
            <a:endParaRPr sz="3600" b="0" i="0" u="none" strike="noStrike" cap="none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" name="Google Shape;235;p43"/>
          <p:cNvGraphicFramePr/>
          <p:nvPr/>
        </p:nvGraphicFramePr>
        <p:xfrm>
          <a:off x="621750" y="627276"/>
          <a:ext cx="7900500" cy="43713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definite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Firm, clear and unlikely to change. 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know for a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definite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that it will rain today.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36" name="Google Shape;236;p43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407476" y="3078376"/>
            <a:ext cx="2157074" cy="182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7" name="Google Shape;247;p45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determined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The firm decision to do something.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am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determined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to get better at swimming.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48" name="Google Shape;248;p45"/>
          <p:cNvPicPr preferRelativeResize="0"/>
          <p:nvPr/>
        </p:nvPicPr>
        <p:blipFill rotWithShape="1">
          <a:blip r:embed="rId3">
            <a:alphaModFix/>
          </a:blip>
          <a:srcRect b="17783"/>
          <a:stretch/>
        </p:blipFill>
        <p:spPr>
          <a:xfrm>
            <a:off x="5416800" y="3151375"/>
            <a:ext cx="2209776" cy="181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5" name="Google Shape;265;p48"/>
          <p:cNvGraphicFramePr/>
          <p:nvPr/>
        </p:nvGraphicFramePr>
        <p:xfrm>
          <a:off x="621750" y="627276"/>
          <a:ext cx="7900500" cy="43713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disastrous 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Extremely bad circumstances or events.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recent earthquake was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disastrous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66" name="Google Shape;266;p48"/>
          <p:cNvPicPr preferRelativeResize="0"/>
          <p:nvPr/>
        </p:nvPicPr>
        <p:blipFill rotWithShape="1">
          <a:blip r:embed="rId3">
            <a:alphaModFix/>
          </a:blip>
          <a:srcRect b="16513"/>
          <a:stretch/>
        </p:blipFill>
        <p:spPr>
          <a:xfrm>
            <a:off x="5388801" y="3145851"/>
            <a:ext cx="2113300" cy="176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7" name="Google Shape;277;p50"/>
          <p:cNvGraphicFramePr/>
          <p:nvPr/>
        </p:nvGraphicFramePr>
        <p:xfrm>
          <a:off x="621750" y="627276"/>
          <a:ext cx="7900500" cy="44170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environment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All the circumstances, people, things, and events around them that influence their life.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659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Due to global warming, we need to pay more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attention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 to the environment.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78" name="Google Shape;278;p50"/>
          <p:cNvPicPr preferRelativeResize="0"/>
          <p:nvPr/>
        </p:nvPicPr>
        <p:blipFill rotWithShape="1">
          <a:blip r:embed="rId3">
            <a:alphaModFix/>
          </a:blip>
          <a:srcRect b="17607"/>
          <a:stretch/>
        </p:blipFill>
        <p:spPr>
          <a:xfrm>
            <a:off x="5407451" y="3117851"/>
            <a:ext cx="2231875" cy="183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9" name="Google Shape;289;p52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equipped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Provided with equipment.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am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equipped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to climb the mountain this week.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90" name="Google Shape;290;p52"/>
          <p:cNvPicPr preferRelativeResize="0"/>
          <p:nvPr/>
        </p:nvPicPr>
        <p:blipFill rotWithShape="1">
          <a:blip r:embed="rId3">
            <a:alphaModFix/>
          </a:blip>
          <a:srcRect b="25228"/>
          <a:stretch/>
        </p:blipFill>
        <p:spPr>
          <a:xfrm>
            <a:off x="5295450" y="3120550"/>
            <a:ext cx="2405800" cy="179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5" name="Google Shape;295;p53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equipment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Things which are used for a particular purpose, for example a hobby or job.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Have you got your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equipment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ready for school?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96" name="Google Shape;296;p53"/>
          <p:cNvPicPr preferRelativeResize="0"/>
          <p:nvPr/>
        </p:nvPicPr>
        <p:blipFill rotWithShape="1">
          <a:blip r:embed="rId3">
            <a:alphaModFix/>
          </a:blip>
          <a:srcRect b="12884"/>
          <a:stretch/>
        </p:blipFill>
        <p:spPr>
          <a:xfrm>
            <a:off x="5491500" y="3123350"/>
            <a:ext cx="2051075" cy="178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1" name="Google Shape;301;p54"/>
          <p:cNvGraphicFramePr/>
          <p:nvPr/>
        </p:nvGraphicFramePr>
        <p:xfrm>
          <a:off x="621750" y="505925"/>
          <a:ext cx="7900500" cy="44170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especially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(adverb)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Emphasise that what you are saying applies more to one person, thing, or area than to any others. 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It can also emphasise a characteristic. 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weather is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especially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hot today!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02" name="Google Shape;302;p54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519475" y="3192525"/>
            <a:ext cx="1924750" cy="1624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3" name="Google Shape;343;p61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forty (40)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(number)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Forty represents the number 40. 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have travelled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forty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miles today.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44" name="Google Shape;344;p61"/>
          <p:cNvPicPr preferRelativeResize="0"/>
          <p:nvPr/>
        </p:nvPicPr>
        <p:blipFill rotWithShape="1">
          <a:blip r:embed="rId3">
            <a:alphaModFix/>
          </a:blip>
          <a:srcRect b="25771"/>
          <a:stretch/>
        </p:blipFill>
        <p:spPr>
          <a:xfrm>
            <a:off x="5276775" y="3138500"/>
            <a:ext cx="2464851" cy="182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9" name="Google Shape;349;p62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frequently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(adverb)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At frequent or brief intervals; often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frequently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go running to improve my health.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50" name="Google Shape;350;p62"/>
          <p:cNvPicPr preferRelativeResize="0"/>
          <p:nvPr/>
        </p:nvPicPr>
        <p:blipFill rotWithShape="1">
          <a:blip r:embed="rId3">
            <a:alphaModFix/>
          </a:blip>
          <a:srcRect b="29403"/>
          <a:stretch/>
        </p:blipFill>
        <p:spPr>
          <a:xfrm>
            <a:off x="5202100" y="3078375"/>
            <a:ext cx="2631249" cy="185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5" name="Google Shape;385;p68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immediate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An immediate result, action, or reaction happens or is done without any delay.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My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immediate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reaction was just disgust.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86" name="Google Shape;386;p68"/>
          <p:cNvPicPr preferRelativeResize="0"/>
          <p:nvPr/>
        </p:nvPicPr>
        <p:blipFill rotWithShape="1">
          <a:blip r:embed="rId3">
            <a:alphaModFix/>
          </a:blip>
          <a:srcRect b="27766"/>
          <a:stretch/>
        </p:blipFill>
        <p:spPr>
          <a:xfrm>
            <a:off x="5230100" y="3110487"/>
            <a:ext cx="2571749" cy="1857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" name="Google Shape;65;p15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accommodate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To do a kindness or a favor to oblige.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 </a:t>
                      </a:r>
                      <a:r>
                        <a:rPr lang="en-GB" sz="2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accommodate </a:t>
                      </a: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 friend by helping them move into a new house.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6" name="Google Shape;66;p15"/>
          <p:cNvPicPr preferRelativeResize="0"/>
          <p:nvPr/>
        </p:nvPicPr>
        <p:blipFill rotWithShape="1">
          <a:blip r:embed="rId3">
            <a:alphaModFix/>
          </a:blip>
          <a:srcRect l="10014" t="8599" r="10047" b="24839"/>
          <a:stretch/>
        </p:blipFill>
        <p:spPr>
          <a:xfrm>
            <a:off x="5401500" y="3151485"/>
            <a:ext cx="2056675" cy="1685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1" name="Google Shape;391;p69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immediately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(adverb)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If something happens immediately, it happens without any delay.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immediately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answered the phone.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92" name="Google Shape;392;p69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575500" y="3195325"/>
            <a:ext cx="1855051" cy="156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5" name="Google Shape;415;p73"/>
          <p:cNvGraphicFramePr/>
          <p:nvPr/>
        </p:nvGraphicFramePr>
        <p:xfrm>
          <a:off x="621750" y="627275"/>
          <a:ext cx="7900500" cy="44170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language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 language is a system of communication which consists of a set of sounds and written symbols which are used by the people of a particular country or region for talking or writing.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am learning a new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language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at school.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16" name="Google Shape;416;p73"/>
          <p:cNvPicPr preferRelativeResize="0"/>
          <p:nvPr/>
        </p:nvPicPr>
        <p:blipFill rotWithShape="1">
          <a:blip r:embed="rId3">
            <a:alphaModFix/>
          </a:blip>
          <a:srcRect b="21235"/>
          <a:stretch/>
        </p:blipFill>
        <p:spPr>
          <a:xfrm>
            <a:off x="5575500" y="3368100"/>
            <a:ext cx="1957725" cy="1542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7" name="Google Shape;427;p75"/>
          <p:cNvGraphicFramePr/>
          <p:nvPr/>
        </p:nvGraphicFramePr>
        <p:xfrm>
          <a:off x="621750" y="281900"/>
          <a:ext cx="7900500" cy="469136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lightning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Lightning is the very bright flashes of light in the sky that happen during thunderstorms.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something that happens very quickly.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2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2200">
                          <a:latin typeface="Chewy"/>
                          <a:ea typeface="Chewy"/>
                          <a:cs typeface="Chewy"/>
                          <a:sym typeface="Chewy"/>
                        </a:rPr>
                        <a:t>- Did you see the </a:t>
                      </a:r>
                      <a:r>
                        <a:rPr lang="en-GB" sz="22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lightning </a:t>
                      </a:r>
                      <a:r>
                        <a:rPr lang="en-GB" sz="2200">
                          <a:latin typeface="Chewy"/>
                          <a:ea typeface="Chewy"/>
                          <a:cs typeface="Chewy"/>
                          <a:sym typeface="Chewy"/>
                        </a:rPr>
                        <a:t>last night?</a:t>
                      </a:r>
                      <a:endParaRPr sz="22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endParaRPr sz="22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2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200">
                          <a:latin typeface="Chewy"/>
                          <a:ea typeface="Chewy"/>
                          <a:cs typeface="Chewy"/>
                          <a:sym typeface="Chewy"/>
                        </a:rPr>
                        <a:t>- the fox moved at </a:t>
                      </a:r>
                      <a:r>
                        <a:rPr lang="en-GB" sz="22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lightning </a:t>
                      </a:r>
                      <a:r>
                        <a:rPr lang="en-GB" sz="2200">
                          <a:latin typeface="Chewy"/>
                          <a:ea typeface="Chewy"/>
                          <a:cs typeface="Chewy"/>
                          <a:sym typeface="Chewy"/>
                        </a:rPr>
                        <a:t>speed.</a:t>
                      </a:r>
                      <a:endParaRPr sz="22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28" name="Google Shape;428;p75"/>
          <p:cNvPicPr preferRelativeResize="0"/>
          <p:nvPr/>
        </p:nvPicPr>
        <p:blipFill rotWithShape="1">
          <a:blip r:embed="rId3">
            <a:alphaModFix/>
          </a:blip>
          <a:srcRect b="20873"/>
          <a:stretch/>
        </p:blipFill>
        <p:spPr>
          <a:xfrm>
            <a:off x="5304825" y="3253250"/>
            <a:ext cx="2023075" cy="160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75"/>
          <p:cNvPicPr preferRelativeResize="0"/>
          <p:nvPr/>
        </p:nvPicPr>
        <p:blipFill rotWithShape="1">
          <a:blip r:embed="rId3">
            <a:alphaModFix/>
          </a:blip>
          <a:srcRect b="20388"/>
          <a:stretch/>
        </p:blipFill>
        <p:spPr>
          <a:xfrm>
            <a:off x="6400000" y="3789974"/>
            <a:ext cx="1266296" cy="100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4" name="Google Shape;434;p76"/>
          <p:cNvGraphicFramePr/>
          <p:nvPr/>
        </p:nvGraphicFramePr>
        <p:xfrm>
          <a:off x="621750" y="627276"/>
          <a:ext cx="7900500" cy="43713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marvellous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If you describe someone or something as marvellous, you are emphasizing that they are very good.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She looked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marvellous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in her dress.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35" name="Google Shape;435;p76"/>
          <p:cNvPicPr preferRelativeResize="0"/>
          <p:nvPr/>
        </p:nvPicPr>
        <p:blipFill rotWithShape="1">
          <a:blip r:embed="rId3">
            <a:alphaModFix/>
          </a:blip>
          <a:srcRect b="34301"/>
          <a:stretch/>
        </p:blipFill>
        <p:spPr>
          <a:xfrm>
            <a:off x="5174101" y="3148225"/>
            <a:ext cx="2639175" cy="173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" name="Google Shape;440;p77"/>
          <p:cNvGraphicFramePr/>
          <p:nvPr/>
        </p:nvGraphicFramePr>
        <p:xfrm>
          <a:off x="621750" y="627276"/>
          <a:ext cx="7900500" cy="43713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mischievous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 mischievous person/animal likes to have fun by playing harmless tricks on people or doing things they are not supposed to do.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My dog was being very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mischievous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at the park.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41" name="Google Shape;441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4200" y="3327776"/>
            <a:ext cx="1640350" cy="164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6" name="Google Shape;446;p78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muscle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 muscle is a piece of tissue inside your body which connects two bones and which you use when you make a movement.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Keeping your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muscle(s)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strong helps you to avoid back problems.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47" name="Google Shape;447;p78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398150" y="3150500"/>
            <a:ext cx="2096218" cy="176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2" name="Google Shape;452;p79"/>
          <p:cNvGraphicFramePr/>
          <p:nvPr/>
        </p:nvGraphicFramePr>
        <p:xfrm>
          <a:off x="621750" y="627276"/>
          <a:ext cx="7900500" cy="43713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necessary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Something that is necessary is needed in order for something else to happen.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It is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necessary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to use all of these ingredients to make the cake.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53" name="Google Shape;453;p79"/>
          <p:cNvPicPr preferRelativeResize="0"/>
          <p:nvPr/>
        </p:nvPicPr>
        <p:blipFill rotWithShape="1">
          <a:blip r:embed="rId3">
            <a:alphaModFix/>
          </a:blip>
          <a:srcRect b="19781"/>
          <a:stretch/>
        </p:blipFill>
        <p:spPr>
          <a:xfrm>
            <a:off x="5612826" y="3250076"/>
            <a:ext cx="1894874" cy="1520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8" name="Google Shape;458;p80"/>
          <p:cNvGraphicFramePr/>
          <p:nvPr/>
        </p:nvGraphicFramePr>
        <p:xfrm>
          <a:off x="621750" y="627276"/>
          <a:ext cx="7900500" cy="43713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neighbour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Your neighbour is someone who lives near you/next to you.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really get on with my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neighbour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and her family.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59" name="Google Shape;459;p80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556826" y="3201876"/>
            <a:ext cx="1883051" cy="158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4" name="Google Shape;464;p81"/>
          <p:cNvGraphicFramePr/>
          <p:nvPr/>
        </p:nvGraphicFramePr>
        <p:xfrm>
          <a:off x="621750" y="627276"/>
          <a:ext cx="7900500" cy="43713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nuisance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If you say that someone or something is a nuisance, you mean that they annoy you or cause you a lot of problems.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You have been a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nuisance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today, and I am very disappointed. 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65" name="Google Shape;465;p81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584826" y="3204101"/>
            <a:ext cx="1911051" cy="161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0" name="Google Shape;470;p82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occupy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The people who occupy a building or a place are the people who live or work there.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Over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forty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people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occupy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these apartments. 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71" name="Google Shape;471;p82"/>
          <p:cNvPicPr preferRelativeResize="0"/>
          <p:nvPr/>
        </p:nvPicPr>
        <p:blipFill rotWithShape="1">
          <a:blip r:embed="rId3">
            <a:alphaModFix/>
          </a:blip>
          <a:srcRect b="16881"/>
          <a:stretch/>
        </p:blipFill>
        <p:spPr>
          <a:xfrm>
            <a:off x="5510125" y="3214850"/>
            <a:ext cx="1985725" cy="1650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" name="Google Shape;71;p16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accompany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To go along or in company with/join in action.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Can I </a:t>
                      </a:r>
                      <a:r>
                        <a:rPr lang="en-GB" sz="2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accompany </a:t>
                      </a: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you to the cinema?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2" name="Google Shape;72;p16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515250" y="3223100"/>
            <a:ext cx="1933976" cy="1632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6" name="Google Shape;476;p83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occur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When something occurs, it happens.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My headaches only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occur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at night.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77" name="Google Shape;477;p83"/>
          <p:cNvPicPr preferRelativeResize="0"/>
          <p:nvPr/>
        </p:nvPicPr>
        <p:blipFill rotWithShape="1">
          <a:blip r:embed="rId3">
            <a:alphaModFix/>
          </a:blip>
          <a:srcRect b="19419"/>
          <a:stretch/>
        </p:blipFill>
        <p:spPr>
          <a:xfrm>
            <a:off x="5444825" y="3133375"/>
            <a:ext cx="2181749" cy="175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2" name="Google Shape;482;p84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opportunity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An opportunity is a situation in which it is possible for you to do something that you want to do.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There is an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opportunity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for you to attend the best university. 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83" name="Google Shape;483;p84"/>
          <p:cNvPicPr preferRelativeResize="0"/>
          <p:nvPr/>
        </p:nvPicPr>
        <p:blipFill rotWithShape="1">
          <a:blip r:embed="rId3">
            <a:alphaModFix/>
          </a:blip>
          <a:srcRect b="22142"/>
          <a:stretch/>
        </p:blipFill>
        <p:spPr>
          <a:xfrm>
            <a:off x="5407475" y="3153150"/>
            <a:ext cx="2331124" cy="1814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8" name="Google Shape;488;p85"/>
          <p:cNvGraphicFramePr/>
          <p:nvPr/>
        </p:nvGraphicFramePr>
        <p:xfrm>
          <a:off x="621750" y="627276"/>
          <a:ext cx="7900500" cy="44932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parliament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(proper 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The parliament of some countries, for example Britain, is the group of people who make or change its laws, and decide what policies the country should follow.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659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Parliament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today approved the policy, but it has not yet become law.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89" name="Google Shape;489;p85"/>
          <p:cNvPicPr preferRelativeResize="0"/>
          <p:nvPr/>
        </p:nvPicPr>
        <p:blipFill rotWithShape="1">
          <a:blip r:embed="rId3">
            <a:alphaModFix/>
          </a:blip>
          <a:srcRect b="16513"/>
          <a:stretch/>
        </p:blipFill>
        <p:spPr>
          <a:xfrm>
            <a:off x="5463501" y="3194051"/>
            <a:ext cx="2021992" cy="1688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0" name="Google Shape;500;p87"/>
          <p:cNvGraphicFramePr/>
          <p:nvPr/>
        </p:nvGraphicFramePr>
        <p:xfrm>
          <a:off x="621750" y="627276"/>
          <a:ext cx="7900500" cy="43713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physical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Physical qualities, actions, or things are connected with a person's body, rather than with their mind.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Physical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activity promotes good health.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01" name="Google Shape;501;p87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482151" y="3148425"/>
            <a:ext cx="2069749" cy="174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6" name="Google Shape;506;p88"/>
          <p:cNvGraphicFramePr/>
          <p:nvPr/>
        </p:nvGraphicFramePr>
        <p:xfrm>
          <a:off x="621750" y="627276"/>
          <a:ext cx="7900500" cy="44170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prejudice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Prejudice is an unreasonable dislike of a particular group of people or things, or a preference for one group of people or things over another.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659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There is widespread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prejudice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in this country, and we need to overcome it.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07" name="Google Shape;507;p88"/>
          <p:cNvPicPr preferRelativeResize="0"/>
          <p:nvPr/>
        </p:nvPicPr>
        <p:blipFill rotWithShape="1">
          <a:blip r:embed="rId3">
            <a:alphaModFix/>
          </a:blip>
          <a:srcRect b="18146"/>
          <a:stretch/>
        </p:blipFill>
        <p:spPr>
          <a:xfrm>
            <a:off x="5454150" y="3173851"/>
            <a:ext cx="2166874" cy="177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8" name="Google Shape;518;p90"/>
          <p:cNvGraphicFramePr/>
          <p:nvPr/>
        </p:nvGraphicFramePr>
        <p:xfrm>
          <a:off x="621750" y="627276"/>
          <a:ext cx="7900500" cy="43713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profession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 profession is a type of job that requires advanced education or training.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Mr Alfred was a teacher by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profession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19" name="Google Shape;519;p90"/>
          <p:cNvPicPr preferRelativeResize="0"/>
          <p:nvPr/>
        </p:nvPicPr>
        <p:blipFill rotWithShape="1">
          <a:blip r:embed="rId3">
            <a:alphaModFix/>
          </a:blip>
          <a:srcRect b="18877"/>
          <a:stretch/>
        </p:blipFill>
        <p:spPr>
          <a:xfrm>
            <a:off x="5454151" y="3186651"/>
            <a:ext cx="2032399" cy="1648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4" name="Google Shape;524;p91"/>
          <p:cNvGraphicFramePr/>
          <p:nvPr/>
        </p:nvGraphicFramePr>
        <p:xfrm>
          <a:off x="621750" y="291200"/>
          <a:ext cx="7900500" cy="463040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programme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verb)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A programme of actions or events is a series of actions or events that are planned to be done.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When you programme a machine or system, you set its controls so that it will work in a particular way.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This activity </a:t>
                      </a:r>
                      <a:r>
                        <a:rPr lang="en-GB" sz="18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programme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looks very exciting!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18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Verb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- I need to (</a:t>
                      </a:r>
                      <a:r>
                        <a:rPr lang="en-GB" sz="18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re)programme </a:t>
                      </a: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the computer as it does not work.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25" name="Google Shape;525;p91"/>
          <p:cNvPicPr preferRelativeResize="0"/>
          <p:nvPr/>
        </p:nvPicPr>
        <p:blipFill rotWithShape="1">
          <a:blip r:embed="rId3">
            <a:alphaModFix/>
          </a:blip>
          <a:srcRect b="18692"/>
          <a:stretch/>
        </p:blipFill>
        <p:spPr>
          <a:xfrm>
            <a:off x="5780850" y="3482850"/>
            <a:ext cx="1583207" cy="1287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0" name="Google Shape;530;p92"/>
          <p:cNvGraphicFramePr/>
          <p:nvPr/>
        </p:nvGraphicFramePr>
        <p:xfrm>
          <a:off x="621750" y="-35540"/>
          <a:ext cx="7900500" cy="51790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597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000" dirty="0">
                          <a:latin typeface="Chewy"/>
                          <a:ea typeface="Chewy"/>
                          <a:cs typeface="Chewy"/>
                          <a:sym typeface="Chewy"/>
                        </a:rPr>
                        <a:t>pronunciation</a:t>
                      </a:r>
                      <a:endParaRPr sz="50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dirty="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 dirty="0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The pronunciation of a word or language is the way in which it is pronounced.</a:t>
                      </a: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She gave the word its Spanish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pronunciation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 dirty="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31" name="Google Shape;531;p92"/>
          <p:cNvPicPr preferRelativeResize="0"/>
          <p:nvPr/>
        </p:nvPicPr>
        <p:blipFill rotWithShape="1">
          <a:blip r:embed="rId3">
            <a:alphaModFix/>
          </a:blip>
          <a:srcRect b="17607"/>
          <a:stretch/>
        </p:blipFill>
        <p:spPr>
          <a:xfrm>
            <a:off x="5584826" y="3239176"/>
            <a:ext cx="1824025" cy="150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8" name="Google Shape;548;p95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recommend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If someone recommends a person or thing to you, they suggest that you would find that person or thing good or useful.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would highly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recommend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this new restaurant. 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49" name="Google Shape;549;p95"/>
          <p:cNvPicPr preferRelativeResize="0"/>
          <p:nvPr/>
        </p:nvPicPr>
        <p:blipFill rotWithShape="1">
          <a:blip r:embed="rId3">
            <a:alphaModFix/>
          </a:blip>
          <a:srcRect b="25043"/>
          <a:stretch/>
        </p:blipFill>
        <p:spPr>
          <a:xfrm>
            <a:off x="5510150" y="3248525"/>
            <a:ext cx="2017551" cy="151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0" name="Google Shape;560;p97"/>
          <p:cNvGraphicFramePr/>
          <p:nvPr/>
        </p:nvGraphicFramePr>
        <p:xfrm>
          <a:off x="621750" y="627276"/>
          <a:ext cx="7900500" cy="43713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restaurant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 restaurant is a place where you can eat a meal and pay for it. In restaurants your food is usually served to you at your table by a waiter or waitress.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adore the food at this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restaurant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61" name="Google Shape;561;p97"/>
          <p:cNvPicPr preferRelativeResize="0"/>
          <p:nvPr/>
        </p:nvPicPr>
        <p:blipFill rotWithShape="1">
          <a:blip r:embed="rId3">
            <a:alphaModFix/>
          </a:blip>
          <a:srcRect t="9800" b="28129"/>
          <a:stretch/>
        </p:blipFill>
        <p:spPr>
          <a:xfrm>
            <a:off x="5118101" y="3159351"/>
            <a:ext cx="2760525" cy="171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" name="Google Shape;77;p17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according to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(preposition)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agreement or accord with another. 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According </a:t>
                      </a: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to the police, they have not found the criminal.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8" name="Google Shape;78;p17"/>
          <p:cNvPicPr preferRelativeResize="0"/>
          <p:nvPr/>
        </p:nvPicPr>
        <p:blipFill rotWithShape="1">
          <a:blip r:embed="rId3">
            <a:alphaModFix/>
          </a:blip>
          <a:srcRect b="17080"/>
          <a:stretch/>
        </p:blipFill>
        <p:spPr>
          <a:xfrm>
            <a:off x="5370125" y="3168350"/>
            <a:ext cx="2041842" cy="1693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2" name="Google Shape;572;p99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rhythm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 rhythm is a regular series of sounds or movements.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rhythm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of this song is upbeat and exciting!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73" name="Google Shape;573;p99"/>
          <p:cNvPicPr preferRelativeResize="0"/>
          <p:nvPr/>
        </p:nvPicPr>
        <p:blipFill rotWithShape="1">
          <a:blip r:embed="rId3">
            <a:alphaModFix/>
          </a:blip>
          <a:srcRect b="17783"/>
          <a:stretch/>
        </p:blipFill>
        <p:spPr>
          <a:xfrm>
            <a:off x="5407450" y="3164500"/>
            <a:ext cx="2145950" cy="176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2" name="Google Shape;602;p104"/>
          <p:cNvGraphicFramePr/>
          <p:nvPr/>
        </p:nvGraphicFramePr>
        <p:xfrm>
          <a:off x="621750" y="627275"/>
          <a:ext cx="7900500" cy="44170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sincere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If you say that someone is sincere, you approve of them because they really mean the things they say. You can also describe someone's behaviour and beliefs as sincere.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There was a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sincere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expression of hope on both their faces.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03" name="Google Shape;603;p104"/>
          <p:cNvPicPr preferRelativeResize="0"/>
          <p:nvPr/>
        </p:nvPicPr>
        <p:blipFill rotWithShape="1">
          <a:blip r:embed="rId3">
            <a:alphaModFix/>
          </a:blip>
          <a:srcRect b="15789"/>
          <a:stretch/>
        </p:blipFill>
        <p:spPr>
          <a:xfrm>
            <a:off x="5500800" y="3260950"/>
            <a:ext cx="1958421" cy="164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8" name="Google Shape;608;p105"/>
          <p:cNvGraphicFramePr/>
          <p:nvPr/>
        </p:nvGraphicFramePr>
        <p:xfrm>
          <a:off x="621750" y="141850"/>
          <a:ext cx="7900500" cy="476756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sincerely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(adverb, convention)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5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1500">
                          <a:latin typeface="Chewy"/>
                          <a:ea typeface="Chewy"/>
                          <a:cs typeface="Chewy"/>
                          <a:sym typeface="Chewy"/>
                        </a:rPr>
                        <a:t>- If you say or feel something sincerely, you really mean or feel it, and are not pretending.</a:t>
                      </a:r>
                      <a:endParaRPr sz="15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5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5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Convention </a:t>
                      </a:r>
                      <a:r>
                        <a:rPr lang="en-GB" sz="1500">
                          <a:latin typeface="Chewy"/>
                          <a:ea typeface="Chewy"/>
                          <a:cs typeface="Chewy"/>
                          <a:sym typeface="Chewy"/>
                        </a:rPr>
                        <a:t>- In Britain, people write 'Yours sincerely' before their signature at the end of a formal letter or email when they have addressed it to someone by name.</a:t>
                      </a:r>
                      <a:endParaRPr sz="15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1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2100">
                          <a:latin typeface="Chewy"/>
                          <a:ea typeface="Chewy"/>
                          <a:cs typeface="Chewy"/>
                          <a:sym typeface="Chewy"/>
                        </a:rPr>
                        <a:t>- I </a:t>
                      </a:r>
                      <a:r>
                        <a:rPr lang="en-GB" sz="21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sincerely </a:t>
                      </a:r>
                      <a:r>
                        <a:rPr lang="en-GB" sz="2100">
                          <a:latin typeface="Chewy"/>
                          <a:ea typeface="Chewy"/>
                          <a:cs typeface="Chewy"/>
                          <a:sym typeface="Chewy"/>
                        </a:rPr>
                        <a:t>hope you mean the apology.</a:t>
                      </a:r>
                      <a:endParaRPr sz="21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endParaRPr sz="21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100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Convention </a:t>
                      </a:r>
                      <a:r>
                        <a:rPr lang="en-GB" sz="2100">
                          <a:latin typeface="Chewy"/>
                          <a:ea typeface="Chewy"/>
                          <a:cs typeface="Chewy"/>
                          <a:sym typeface="Chewy"/>
                        </a:rPr>
                        <a:t>- ‘Yours </a:t>
                      </a:r>
                      <a:r>
                        <a:rPr lang="en-GB" sz="21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Sincerely </a:t>
                      </a:r>
                      <a:r>
                        <a:rPr lang="en-GB" sz="2100">
                          <a:latin typeface="Chewy"/>
                          <a:ea typeface="Chewy"/>
                          <a:cs typeface="Chewy"/>
                          <a:sym typeface="Chewy"/>
                        </a:rPr>
                        <a:t>- Mr Bache’</a:t>
                      </a:r>
                      <a:endParaRPr sz="21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09" name="Google Shape;609;p105"/>
          <p:cNvPicPr preferRelativeResize="0"/>
          <p:nvPr/>
        </p:nvPicPr>
        <p:blipFill rotWithShape="1">
          <a:blip r:embed="rId3">
            <a:alphaModFix/>
          </a:blip>
          <a:srcRect b="18513"/>
          <a:stretch/>
        </p:blipFill>
        <p:spPr>
          <a:xfrm>
            <a:off x="5575475" y="3323200"/>
            <a:ext cx="1752676" cy="1428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" name="Google Shape;614;p106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soldier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 soldier is a person who works in an army, especially a person who is not an officer.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served as a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soldier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in the war. 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15" name="Google Shape;615;p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7525" y="3269800"/>
            <a:ext cx="1537650" cy="153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0" name="Google Shape;620;p107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stomach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Your stomach is the organ inside your body where food is digested before it moves into the intestines.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My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stomach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is completely full.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21" name="Google Shape;621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2825" y="3167100"/>
            <a:ext cx="1724349" cy="1724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6" name="Google Shape;626;p108"/>
          <p:cNvGraphicFramePr/>
          <p:nvPr/>
        </p:nvGraphicFramePr>
        <p:xfrm>
          <a:off x="621750" y="627276"/>
          <a:ext cx="7900500" cy="43713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sufficient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If something is sufficient for a particular purpose, there is enough of it for the purpose.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There was not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sufficient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evidence to secure a conviction.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27" name="Google Shape;627;p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62201" y="3269776"/>
            <a:ext cx="1509651" cy="1509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2" name="Google Shape;632;p109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suggest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If you suggest something, you put forward a plan or idea for someone to think about.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suggest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you ask him some specific questions about the lesson.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33" name="Google Shape;633;p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0175" y="3157775"/>
            <a:ext cx="1677675" cy="167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0" name="Google Shape;650;p112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temperature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The temperature of something is a measure of how hot or cold it is.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temperature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of the water was about 40 degrees.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51" name="Google Shape;651;p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8850" y="3173825"/>
            <a:ext cx="1698951" cy="169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6" name="Google Shape;656;p113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thorough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 thorough action or activity is one that is done very carefully and in a detailed way so that nothing is forgotten.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We are making a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thorough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investigation.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57" name="Google Shape;657;p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0175" y="3167100"/>
            <a:ext cx="1724349" cy="1724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6" name="Google Shape;686;p118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>
                          <a:latin typeface="Chewy"/>
                          <a:ea typeface="Chewy"/>
                          <a:cs typeface="Chewy"/>
                          <a:sym typeface="Chewy"/>
                        </a:rPr>
                        <a:t>yacht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>
                          <a:latin typeface="Chewy"/>
                          <a:ea typeface="Chewy"/>
                          <a:cs typeface="Chewy"/>
                          <a:sym typeface="Chewy"/>
                        </a:rPr>
                        <a:t>A yacht is a large boat with sails or a motor, used for racing or pleasure trips.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The </a:t>
                      </a:r>
                      <a:r>
                        <a:rPr lang="en-GB" sz="2900" u="sng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yacht </a:t>
                      </a:r>
                      <a:r>
                        <a:rPr lang="en-GB" sz="2900">
                          <a:latin typeface="Chewy"/>
                          <a:ea typeface="Chewy"/>
                          <a:cs typeface="Chewy"/>
                          <a:sym typeface="Chewy"/>
                        </a:rPr>
                        <a:t>was up against a huge storm.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87" name="Google Shape;687;p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0175" y="3176450"/>
            <a:ext cx="1677675" cy="167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" name="Google Shape;83;p18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achieve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(verb)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To bring to a successful end or to achieve.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You could </a:t>
                      </a:r>
                      <a:r>
                        <a:rPr lang="en-GB" sz="2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achieve </a:t>
                      </a: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 good score for this test, if you revise.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4" name="Google Shape;8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2000" y="3193425"/>
            <a:ext cx="1651776" cy="1651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" name="Google Shape;89;p19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aggressive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Vigorously energetic, especially in the use of initiative and forcefulness.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You are being </a:t>
                      </a:r>
                      <a:r>
                        <a:rPr lang="en-GB" sz="2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aggressive </a:t>
                      </a: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towards me right now!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0" name="Google Shape;90;p19"/>
          <p:cNvPicPr preferRelativeResize="0"/>
          <p:nvPr/>
        </p:nvPicPr>
        <p:blipFill rotWithShape="1">
          <a:blip r:embed="rId3">
            <a:alphaModFix/>
          </a:blip>
          <a:srcRect b="15604"/>
          <a:stretch/>
        </p:blipFill>
        <p:spPr>
          <a:xfrm>
            <a:off x="5434625" y="3188625"/>
            <a:ext cx="1909775" cy="161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" name="Google Shape;95;p20"/>
          <p:cNvGraphicFramePr/>
          <p:nvPr/>
        </p:nvGraphicFramePr>
        <p:xfrm>
          <a:off x="621750" y="191926"/>
          <a:ext cx="7900500" cy="432906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97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amateur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(noun, 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6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A person who engages in a study, sport, or other activity for pleasure rather than for financial benefit.</a:t>
                      </a:r>
                      <a:endParaRPr sz="16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6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6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16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a person who engages in a study, sport, or other activity for pleasure rather than for financial benefit</a:t>
                      </a:r>
                      <a:endParaRPr sz="16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18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Noun </a:t>
                      </a: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I am only an </a:t>
                      </a:r>
                      <a:r>
                        <a:rPr lang="en-GB" sz="18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amateur </a:t>
                      </a: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performer.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1800" u="none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Adjective </a:t>
                      </a: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- These are </a:t>
                      </a:r>
                      <a:r>
                        <a:rPr lang="en-GB" sz="18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amateur </a:t>
                      </a: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performers - not professional. 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6" name="Google Shape;96;p20"/>
          <p:cNvPicPr preferRelativeResize="0"/>
          <p:nvPr/>
        </p:nvPicPr>
        <p:blipFill rotWithShape="1">
          <a:blip r:embed="rId3">
            <a:alphaModFix/>
          </a:blip>
          <a:srcRect b="25389"/>
          <a:stretch/>
        </p:blipFill>
        <p:spPr>
          <a:xfrm>
            <a:off x="4676800" y="3136100"/>
            <a:ext cx="1696496" cy="1265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0"/>
          <p:cNvPicPr preferRelativeResize="0"/>
          <p:nvPr/>
        </p:nvPicPr>
        <p:blipFill rotWithShape="1">
          <a:blip r:embed="rId4">
            <a:alphaModFix/>
          </a:blip>
          <a:srcRect b="15832"/>
          <a:stretch/>
        </p:blipFill>
        <p:spPr>
          <a:xfrm>
            <a:off x="6473826" y="3180912"/>
            <a:ext cx="1397351" cy="117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" name="Google Shape;109;p22"/>
          <p:cNvGraphicFramePr/>
          <p:nvPr/>
        </p:nvGraphicFramePr>
        <p:xfrm>
          <a:off x="621750" y="627275"/>
          <a:ext cx="7900500" cy="4340840"/>
        </p:xfrm>
        <a:graphic>
          <a:graphicData uri="http://schemas.openxmlformats.org/drawingml/2006/table">
            <a:tbl>
              <a:tblPr>
                <a:noFill/>
                <a:tableStyleId>{7B0002B0-9E92-4F11-9C9F-0C2D7A5A9AAF}</a:tableStyleId>
              </a:tblPr>
              <a:tblGrid>
                <a:gridCol w="395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Word 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Meaning</a:t>
                      </a:r>
                      <a:endParaRPr sz="1900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500"/>
                        <a:buFont typeface="Arial"/>
                        <a:buNone/>
                      </a:pPr>
                      <a:r>
                        <a:rPr lang="en-GB" sz="55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apparent</a:t>
                      </a:r>
                      <a:endParaRPr sz="55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GB" sz="3000" u="none" strike="noStrike" cap="none">
                          <a:solidFill>
                            <a:srgbClr val="FF0000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(adjective)</a:t>
                      </a:r>
                      <a:endParaRPr sz="3000" u="none" strike="noStrike" cap="none">
                        <a:solidFill>
                          <a:srgbClr val="FF0000"/>
                        </a:solidFill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Something that is readily seen and exposed to sight.</a:t>
                      </a:r>
                      <a:endParaRPr sz="18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In a Sentence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GB" sz="1900" b="1" u="sng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Drawing</a:t>
                      </a:r>
                      <a:endParaRPr sz="1900" b="1" u="sng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64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The crack in the wall is easily </a:t>
                      </a:r>
                      <a:r>
                        <a:rPr lang="en-GB" sz="2900" u="sng" strike="noStrike" cap="none">
                          <a:solidFill>
                            <a:srgbClr val="0000FF"/>
                          </a:solidFill>
                          <a:latin typeface="Chewy"/>
                          <a:ea typeface="Chewy"/>
                          <a:cs typeface="Chewy"/>
                          <a:sym typeface="Chewy"/>
                        </a:rPr>
                        <a:t>apparent</a:t>
                      </a:r>
                      <a:r>
                        <a:rPr lang="en-GB" sz="2900" u="none" strike="noStrike" cap="none">
                          <a:latin typeface="Chewy"/>
                          <a:ea typeface="Chewy"/>
                          <a:cs typeface="Chewy"/>
                          <a:sym typeface="Chewy"/>
                        </a:rPr>
                        <a:t>. </a:t>
                      </a:r>
                      <a:endParaRPr sz="29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10" name="Google Shape;110;p22"/>
          <p:cNvPicPr preferRelativeResize="0"/>
          <p:nvPr/>
        </p:nvPicPr>
        <p:blipFill rotWithShape="1">
          <a:blip r:embed="rId3">
            <a:alphaModFix/>
          </a:blip>
          <a:srcRect b="29307"/>
          <a:stretch/>
        </p:blipFill>
        <p:spPr>
          <a:xfrm>
            <a:off x="5491050" y="3184450"/>
            <a:ext cx="2212501" cy="1564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2281</Words>
  <Application>Microsoft Macintosh PowerPoint</Application>
  <PresentationFormat>On-screen Show (16:9)</PresentationFormat>
  <Paragraphs>811</Paragraphs>
  <Slides>59</Slides>
  <Notes>59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2" baseType="lpstr">
      <vt:lpstr>Arial</vt:lpstr>
      <vt:lpstr>Chewy</vt:lpstr>
      <vt:lpstr>Simple Light</vt:lpstr>
      <vt:lpstr>Year 6 Word List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5/6 Word List</dc:title>
  <cp:lastModifiedBy>Callum Bone</cp:lastModifiedBy>
  <cp:revision>5</cp:revision>
  <dcterms:modified xsi:type="dcterms:W3CDTF">2023-03-06T20:18:57Z</dcterms:modified>
</cp:coreProperties>
</file>