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>
      <p:cViewPr varScale="1">
        <p:scale>
          <a:sx n="109" d="100"/>
          <a:sy n="109" d="100"/>
        </p:scale>
        <p:origin x="119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0AF73-6B13-5042-BE3C-9D22C8E92B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78"/>
            <a:ext cx="8020050" cy="2630781"/>
          </a:xfrm>
        </p:spPr>
        <p:txBody>
          <a:bodyPr anchor="b"/>
          <a:lstStyle>
            <a:lvl1pPr algn="ctr">
              <a:defRPr sz="526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7884C5-F2ED-CF4D-823A-78DB0B05F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68912"/>
            <a:ext cx="8020050" cy="1824404"/>
          </a:xfrm>
        </p:spPr>
        <p:txBody>
          <a:bodyPr/>
          <a:lstStyle>
            <a:lvl1pPr marL="0" indent="0" algn="ctr">
              <a:buNone/>
              <a:defRPr sz="2105"/>
            </a:lvl1pPr>
            <a:lvl2pPr marL="401010" indent="0" algn="ctr">
              <a:buNone/>
              <a:defRPr sz="1754"/>
            </a:lvl2pPr>
            <a:lvl3pPr marL="802020" indent="0" algn="ctr">
              <a:buNone/>
              <a:defRPr sz="1579"/>
            </a:lvl3pPr>
            <a:lvl4pPr marL="1203030" indent="0" algn="ctr">
              <a:buNone/>
              <a:defRPr sz="1403"/>
            </a:lvl4pPr>
            <a:lvl5pPr marL="1604040" indent="0" algn="ctr">
              <a:buNone/>
              <a:defRPr sz="1403"/>
            </a:lvl5pPr>
            <a:lvl6pPr marL="2005051" indent="0" algn="ctr">
              <a:buNone/>
              <a:defRPr sz="1403"/>
            </a:lvl6pPr>
            <a:lvl7pPr marL="2406061" indent="0" algn="ctr">
              <a:buNone/>
              <a:defRPr sz="1403"/>
            </a:lvl7pPr>
            <a:lvl8pPr marL="2807071" indent="0" algn="ctr">
              <a:buNone/>
              <a:defRPr sz="1403"/>
            </a:lvl8pPr>
            <a:lvl9pPr marL="3208081" indent="0" algn="ctr">
              <a:buNone/>
              <a:defRPr sz="1403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B6140-52B3-564B-8A80-881530F91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C595C-3DD3-384E-8780-50F052BAC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7E274-1BEE-DC49-B9BB-B815B922B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509A4-26DA-A94E-889F-DBA7C6A44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67E060-573E-C841-9621-DE3FDEABCF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5EBF7-0D46-E749-AB71-DC17B1D8A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FC94F-D591-DA4C-AE21-68B018E24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AEA6B-A7D2-F149-863F-95B3D3B39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575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4C61FB-56BF-1F45-A67C-21FFCA2D7E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2465" y="402314"/>
            <a:ext cx="2305764" cy="640378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BDAA2-B9EB-B245-81B6-C04D6F224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171" y="402314"/>
            <a:ext cx="6783626" cy="640378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5E99EE-4CB2-5546-8E1B-F2A941734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257B76-4D63-1A46-919E-9180F2E79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4D09F-E5C7-D74F-9B38-4393336D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00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12310" y="2658189"/>
            <a:ext cx="4468779" cy="1255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35433" y="4145900"/>
            <a:ext cx="6222532" cy="827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3089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9EEF2-2FFB-D340-AD8E-6963CA14A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CC125-C983-7D4F-81E1-E74B98428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34452-4BE6-FB4E-BA83-7C593F37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BA2C8-E404-DA47-B4D9-2EF24D991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58406-6C3E-D443-9966-3CDEBCD03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47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98531-A1BD-804A-BF02-5BC9DD1DA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2" y="1883878"/>
            <a:ext cx="9223058" cy="3143294"/>
          </a:xfrm>
        </p:spPr>
        <p:txBody>
          <a:bodyPr anchor="b"/>
          <a:lstStyle>
            <a:lvl1pPr>
              <a:defRPr sz="5263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18758-545E-2549-90A8-144BCAFC44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9602" y="5056909"/>
            <a:ext cx="9223058" cy="1652984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1010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751C1-B126-8247-945F-9A283B8AF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D06280-AEA1-D343-BBCC-E26572BF1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B349E-1169-A141-B402-A0FC3825B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411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9779-99B5-124A-BD35-BA1720A8A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DF19B-CB60-5248-9263-9A5146A0D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171" y="2011568"/>
            <a:ext cx="4544695" cy="47945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D3CEA-DD61-AD47-B4AF-3714B0DBF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3534" y="2011568"/>
            <a:ext cx="4544695" cy="479453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3AE3A-7F22-0C4E-ABC4-DB7060A9A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B33E7-1F72-6443-BE63-DC500B373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06249-FC51-8048-B1AF-8D8F8D4E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229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CCA3E-6089-4A40-96BE-E439A20D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402314"/>
            <a:ext cx="9223058" cy="146057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08C9C7-F52D-0C4A-A13A-250AAF7DE3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565" y="1852393"/>
            <a:ext cx="4523809" cy="907829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433A03-EB4B-DC47-A70F-DBAEEF8F3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565" y="2760222"/>
            <a:ext cx="4523809" cy="40598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CD35B7-1C77-4A45-B8F6-DA458F2453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534" y="1852393"/>
            <a:ext cx="4546088" cy="907829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44D33F-D229-8443-BADF-AAFB654BA9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534" y="2760222"/>
            <a:ext cx="4546088" cy="40598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2D4944-EE98-6846-A92F-A7E8F812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2B15BA-65EC-E241-9E00-CADE25FBA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4FC4C6-6018-704B-9A7B-5F3942018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922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94A1F-8F2E-0648-8EF1-CF10FEA07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AEF9E3-BBBE-D14D-9E8F-87BBA444B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672B7D-CA1C-4C4A-B7C5-1A3E44F50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BBDEF5-6284-D143-8F9F-A15B3BBCC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531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AEED2-BB50-5F45-8868-C1DB38F79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FBAFB5-BB3C-0D4A-959E-9A9B0E7C7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3537B-0389-1B4F-85A0-F81A1409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039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8C3DA-3CFE-CB4C-8A5F-593B1B51D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3767"/>
            <a:ext cx="3448900" cy="1763183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59B9D-E9F5-6B4E-9F15-61984F5E9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088" y="1087996"/>
            <a:ext cx="5413534" cy="5370013"/>
          </a:xfrm>
        </p:spPr>
        <p:txBody>
          <a:bodyPr/>
          <a:lstStyle>
            <a:lvl1pPr>
              <a:defRPr sz="2807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45C479-AC2A-E14D-A5EB-43DE3E062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6950"/>
            <a:ext cx="3448900" cy="419980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1EDB2-580C-954B-8C48-680E5CC4B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6DBF59-7460-DC43-B5C1-C0232623B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1AB54-52D7-B04C-89C3-6774342A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7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3CB98-BA36-E748-B254-2C63EF37A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564" y="503767"/>
            <a:ext cx="3448900" cy="1763183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7F57F4-00AA-244E-BF1D-6221204FE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088" y="1087996"/>
            <a:ext cx="5413534" cy="5370013"/>
          </a:xfrm>
        </p:spPr>
        <p:txBody>
          <a:bodyPr/>
          <a:lstStyle>
            <a:lvl1pPr marL="0" indent="0">
              <a:buNone/>
              <a:defRPr sz="2807"/>
            </a:lvl1pPr>
            <a:lvl2pPr marL="401010" indent="0">
              <a:buNone/>
              <a:defRPr sz="2456"/>
            </a:lvl2pPr>
            <a:lvl3pPr marL="802020" indent="0">
              <a:buNone/>
              <a:defRPr sz="2105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3CA1C4-0239-2A44-B5E0-C17637F5B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564" y="2266950"/>
            <a:ext cx="3448900" cy="4199805"/>
          </a:xfrm>
        </p:spPr>
        <p:txBody>
          <a:bodyPr/>
          <a:lstStyle>
            <a:lvl1pPr marL="0" indent="0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69604-22DA-C844-B482-6030DBC06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E99D5-434F-1E48-B454-5C8441E25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42F4B-0C8D-0A49-BDCC-3B2EDA04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26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623B9A-F2B3-4343-B795-C033C0959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71" y="402314"/>
            <a:ext cx="9223058" cy="146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F3871-F728-0740-BDCD-3E548E14E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171" y="2011568"/>
            <a:ext cx="9223058" cy="4794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AD94A-9F5E-4741-9AEE-D3F816B342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171" y="7003756"/>
            <a:ext cx="2406015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C4CF1-B1A2-2C4E-B5A3-88A35434A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2189" y="7003756"/>
            <a:ext cx="3609023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9193E-3010-054F-A41C-0EC2678F5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2214" y="7003756"/>
            <a:ext cx="2406015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96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802020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505" indent="-200505" algn="l" defTabSz="80202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51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52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535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54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55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56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57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586" indent="-200505" algn="l" defTabSz="802020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80202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112310" y="2658189"/>
            <a:ext cx="5587190" cy="125418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8050" dirty="0">
                <a:latin typeface="Calibri"/>
                <a:cs typeface="Calibri"/>
              </a:rPr>
              <a:t>Year</a:t>
            </a:r>
            <a:r>
              <a:rPr sz="8050" spc="-90" dirty="0">
                <a:latin typeface="Calibri"/>
                <a:cs typeface="Calibri"/>
              </a:rPr>
              <a:t> </a:t>
            </a:r>
            <a:r>
              <a:rPr sz="8050" dirty="0">
                <a:latin typeface="Calibri"/>
                <a:cs typeface="Calibri"/>
              </a:rPr>
              <a:t>2</a:t>
            </a:r>
            <a:r>
              <a:rPr sz="8050" spc="-85" dirty="0">
                <a:latin typeface="Calibri"/>
                <a:cs typeface="Calibri"/>
              </a:rPr>
              <a:t> </a:t>
            </a:r>
            <a:r>
              <a:rPr sz="8050" spc="-925" dirty="0">
                <a:latin typeface="Calibri"/>
                <a:cs typeface="Calibri"/>
              </a:rPr>
              <a:t>C</a:t>
            </a:r>
            <a:r>
              <a:rPr lang="en-GB" sz="8050" spc="-925" dirty="0">
                <a:latin typeface="Calibri"/>
                <a:cs typeface="Calibri"/>
              </a:rPr>
              <a:t> </a:t>
            </a:r>
            <a:r>
              <a:rPr sz="8050" spc="-925" dirty="0">
                <a:latin typeface="Calibri"/>
                <a:cs typeface="Calibri"/>
              </a:rPr>
              <a:t>E</a:t>
            </a:r>
            <a:r>
              <a:rPr lang="en-GB" sz="8050" spc="-925" dirty="0">
                <a:latin typeface="Calibri"/>
                <a:cs typeface="Calibri"/>
              </a:rPr>
              <a:t> </a:t>
            </a:r>
            <a:r>
              <a:rPr sz="8050" spc="-925" dirty="0">
                <a:latin typeface="Calibri"/>
                <a:cs typeface="Calibri"/>
              </a:rPr>
              <a:t>W</a:t>
            </a:r>
            <a:endParaRPr sz="805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10"/>
              </a:spcBef>
              <a:buNone/>
            </a:pPr>
            <a:r>
              <a:rPr sz="5250" spc="-10" dirty="0">
                <a:latin typeface="Calibri"/>
                <a:cs typeface="Calibri"/>
              </a:rPr>
              <a:t>Vocabulary</a:t>
            </a:r>
            <a:r>
              <a:rPr sz="5250" spc="-270" dirty="0">
                <a:latin typeface="Calibri"/>
                <a:cs typeface="Calibri"/>
              </a:rPr>
              <a:t> </a:t>
            </a:r>
            <a:r>
              <a:rPr sz="5250" spc="-40" dirty="0">
                <a:latin typeface="Calibri"/>
                <a:cs typeface="Calibri"/>
              </a:rPr>
              <a:t>Exploration</a:t>
            </a:r>
            <a:endParaRPr sz="5250" dirty="0">
              <a:latin typeface="Calibri"/>
              <a:cs typeface="Calibri"/>
            </a:endParaRPr>
          </a:p>
        </p:txBody>
      </p:sp>
      <p:pic>
        <p:nvPicPr>
          <p:cNvPr id="4" name="Picture 2" descr="Portobello Primary School | Chester-le-Street">
            <a:extLst>
              <a:ext uri="{FF2B5EF4-FFF2-40B4-BE49-F238E27FC236}">
                <a16:creationId xmlns:a16="http://schemas.microsoft.com/office/drawing/2014/main" id="{3A32B5B4-0A9A-624F-B29F-1E56E1785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692" y="974653"/>
            <a:ext cx="1450014" cy="145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child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yet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adult.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209740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child</a:t>
                      </a:r>
                      <a:r>
                        <a:rPr sz="3400" spc="-1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loves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aeroplanes!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6660" y="4449628"/>
            <a:ext cx="2030476" cy="20304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children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85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1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child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(plural)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1811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22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children</a:t>
                      </a:r>
                      <a:r>
                        <a:rPr sz="3400" spc="-18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were</a:t>
                      </a:r>
                      <a:r>
                        <a:rPr sz="34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20" dirty="0">
                          <a:latin typeface="Calibri"/>
                          <a:cs typeface="Calibri"/>
                        </a:rPr>
                        <a:t>keen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go</a:t>
                      </a:r>
                      <a:r>
                        <a:rPr sz="3400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4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3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34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adventure.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23319" y="4627296"/>
            <a:ext cx="1678123" cy="167812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7291" y="4531211"/>
            <a:ext cx="1870292" cy="18702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60" dirty="0">
                          <a:latin typeface="Calibri"/>
                          <a:cs typeface="Calibri"/>
                        </a:rPr>
                        <a:t>Christmas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524510" algn="just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Christian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festival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birth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Jesus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Christ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celebrated.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Christmas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celebrated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5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25th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December.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06172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wish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7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could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3400" u="heavy" spc="-9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Christmas</a:t>
                      </a:r>
                      <a:r>
                        <a:rPr sz="3400" spc="-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everyday.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2405" y="4590779"/>
            <a:ext cx="1740072" cy="17400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93675" y="4590779"/>
            <a:ext cx="1681923" cy="168192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class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10553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70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taught together.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58610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15" dirty="0">
                          <a:latin typeface="Calibri"/>
                          <a:cs typeface="Calibri"/>
                        </a:rPr>
                        <a:t>made</a:t>
                      </a:r>
                      <a:r>
                        <a:rPr sz="34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three</a:t>
                      </a:r>
                      <a:r>
                        <a:rPr sz="34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new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friends</a:t>
                      </a:r>
                      <a:r>
                        <a:rPr sz="3400" spc="-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3400" spc="-1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class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8500" y="4518157"/>
            <a:ext cx="1787291" cy="17872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climb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50" dirty="0">
                          <a:latin typeface="Calibri"/>
                          <a:cs typeface="Calibri"/>
                        </a:rPr>
                        <a:t>Moving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down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towards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something.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31623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37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save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cat,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need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3400" u="heavy" spc="-7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climb</a:t>
                      </a:r>
                      <a:r>
                        <a:rPr sz="3400" spc="-1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ladder.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2892" y="4613394"/>
            <a:ext cx="1713907" cy="17139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1544" y="4676734"/>
            <a:ext cx="1587228" cy="158722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clothes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422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65" dirty="0">
                          <a:latin typeface="Calibri"/>
                          <a:cs typeface="Calibri"/>
                        </a:rPr>
                        <a:t>Clothes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things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wear,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such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shirts,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coats,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trousers,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dresses.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38671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bought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05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new </a:t>
                      </a:r>
                      <a:r>
                        <a:rPr sz="3400" u="heavy" spc="-7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clothes</a:t>
                      </a:r>
                      <a:r>
                        <a:rPr sz="3400" spc="-7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today.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745129" y="4507223"/>
            <a:ext cx="3632835" cy="1896745"/>
            <a:chOff x="5745129" y="4507223"/>
            <a:chExt cx="3632835" cy="189674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45129" y="4507223"/>
              <a:ext cx="1896457" cy="189645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3642" y="4563591"/>
              <a:ext cx="1783722" cy="17837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could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(modal</a:t>
                      </a:r>
                      <a:r>
                        <a:rPr sz="35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0" dirty="0">
                          <a:latin typeface="Calibri"/>
                          <a:cs typeface="Calibri"/>
                        </a:rPr>
                        <a:t>Saying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possibility.</a:t>
                      </a:r>
                      <a:endParaRPr sz="2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2100" spc="-190" dirty="0">
                          <a:latin typeface="Calibri"/>
                          <a:cs typeface="Calibri"/>
                        </a:rPr>
                        <a:t>Someone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had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ability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something.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28892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22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8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could</a:t>
                      </a:r>
                      <a:r>
                        <a:rPr sz="34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rain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today,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but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280" dirty="0">
                          <a:latin typeface="Calibri"/>
                          <a:cs typeface="Calibri"/>
                        </a:rPr>
                        <a:t>I </a:t>
                      </a:r>
                      <a:r>
                        <a:rPr sz="3400" spc="-26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certain.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818541" y="4557026"/>
            <a:ext cx="3646170" cy="1842135"/>
            <a:chOff x="5818541" y="4557026"/>
            <a:chExt cx="3646170" cy="184213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18541" y="4667963"/>
              <a:ext cx="1735720" cy="162000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97968" y="4557026"/>
              <a:ext cx="1866724" cy="18418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85" dirty="0">
                          <a:latin typeface="Calibri"/>
                          <a:cs typeface="Calibri"/>
                        </a:rPr>
                        <a:t>every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(determiner)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37160" algn="just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25" dirty="0">
                          <a:latin typeface="Calibri"/>
                          <a:cs typeface="Calibri"/>
                        </a:rPr>
                        <a:t>Talking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20" dirty="0">
                          <a:latin typeface="Calibri"/>
                          <a:cs typeface="Calibri"/>
                        </a:rPr>
                        <a:t>members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group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parts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only </a:t>
                      </a:r>
                      <a:r>
                        <a:rPr sz="2100" spc="-195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them.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39573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u="heavy" spc="5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Every</a:t>
                      </a:r>
                      <a:r>
                        <a:rPr sz="3400" spc="-4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30" dirty="0">
                          <a:latin typeface="Calibri"/>
                          <a:cs typeface="Calibri"/>
                        </a:rPr>
                        <a:t>school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playground.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7505" y="4933017"/>
            <a:ext cx="1339684" cy="133968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37820" y="4554468"/>
            <a:ext cx="1827402" cy="182740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everybody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(pronoun)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people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within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group.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35609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asked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everybody</a:t>
                      </a:r>
                      <a:r>
                        <a:rPr sz="34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line</a:t>
                      </a:r>
                      <a:r>
                        <a:rPr sz="3400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up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silently.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8543" y="4591540"/>
            <a:ext cx="1724812" cy="172481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eye(s)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60833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35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eyes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parts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body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which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see.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spc="-254" dirty="0">
                          <a:latin typeface="Calibri"/>
                          <a:cs typeface="Calibri"/>
                        </a:rPr>
                        <a:t>He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3400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lovely,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blue</a:t>
                      </a:r>
                      <a:r>
                        <a:rPr sz="3400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eyes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9888" y="4711612"/>
            <a:ext cx="3108383" cy="14498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03458" y="1392524"/>
            <a:ext cx="9989820" cy="3996690"/>
            <a:chOff x="403458" y="1392524"/>
            <a:chExt cx="9989820" cy="3996690"/>
          </a:xfrm>
        </p:grpSpPr>
        <p:sp>
          <p:nvSpPr>
            <p:cNvPr id="3" name="object 3"/>
            <p:cNvSpPr/>
            <p:nvPr/>
          </p:nvSpPr>
          <p:spPr>
            <a:xfrm>
              <a:off x="425735" y="1414802"/>
              <a:ext cx="9945370" cy="3952240"/>
            </a:xfrm>
            <a:custGeom>
              <a:avLst/>
              <a:gdLst/>
              <a:ahLst/>
              <a:cxnLst/>
              <a:rect l="l" t="t" r="r" b="b"/>
              <a:pathLst>
                <a:path w="9945370" h="3952240">
                  <a:moveTo>
                    <a:pt x="0" y="0"/>
                  </a:moveTo>
                  <a:lnTo>
                    <a:pt x="0" y="3951786"/>
                  </a:lnTo>
                  <a:lnTo>
                    <a:pt x="9945073" y="3951786"/>
                  </a:lnTo>
                  <a:lnTo>
                    <a:pt x="99450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25736" y="1414802"/>
              <a:ext cx="9945370" cy="3952240"/>
            </a:xfrm>
            <a:custGeom>
              <a:avLst/>
              <a:gdLst/>
              <a:ahLst/>
              <a:cxnLst/>
              <a:rect l="l" t="t" r="r" b="b"/>
              <a:pathLst>
                <a:path w="9945370" h="3952240">
                  <a:moveTo>
                    <a:pt x="0" y="0"/>
                  </a:moveTo>
                  <a:lnTo>
                    <a:pt x="9945072" y="0"/>
                  </a:lnTo>
                  <a:lnTo>
                    <a:pt x="9945072" y="3951786"/>
                  </a:lnTo>
                  <a:lnTo>
                    <a:pt x="0" y="3951786"/>
                  </a:lnTo>
                  <a:lnTo>
                    <a:pt x="0" y="0"/>
                  </a:lnTo>
                  <a:close/>
                </a:path>
              </a:pathLst>
            </a:custGeom>
            <a:ln w="445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13286" y="1480966"/>
            <a:ext cx="9488805" cy="38754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200" spc="-110" dirty="0">
                <a:latin typeface="Calibri"/>
                <a:cs typeface="Calibri"/>
              </a:rPr>
              <a:t>Please</a:t>
            </a:r>
            <a:r>
              <a:rPr sz="4200" spc="-105" dirty="0">
                <a:latin typeface="Calibri"/>
                <a:cs typeface="Calibri"/>
              </a:rPr>
              <a:t> </a:t>
            </a:r>
            <a:r>
              <a:rPr sz="4200" spc="-10" dirty="0">
                <a:latin typeface="Calibri"/>
                <a:cs typeface="Calibri"/>
              </a:rPr>
              <a:t>note;</a:t>
            </a:r>
            <a:endParaRPr sz="4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100" dirty="0">
              <a:latin typeface="Calibri"/>
              <a:cs typeface="Calibri"/>
            </a:endParaRPr>
          </a:p>
          <a:p>
            <a:pPr marL="12700" marR="5080">
              <a:lnSpc>
                <a:spcPct val="100200"/>
              </a:lnSpc>
              <a:spcBef>
                <a:spcPts val="5"/>
              </a:spcBef>
            </a:pPr>
            <a:r>
              <a:rPr sz="4200" spc="-405" dirty="0">
                <a:latin typeface="Calibri"/>
                <a:cs typeface="Calibri"/>
              </a:rPr>
              <a:t>Some</a:t>
            </a:r>
            <a:r>
              <a:rPr sz="4200" spc="3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of</a:t>
            </a:r>
            <a:r>
              <a:rPr sz="4200" spc="-215" dirty="0">
                <a:latin typeface="Calibri"/>
                <a:cs typeface="Calibri"/>
              </a:rPr>
              <a:t> </a:t>
            </a:r>
            <a:r>
              <a:rPr sz="4200" spc="-90" dirty="0">
                <a:latin typeface="Calibri"/>
                <a:cs typeface="Calibri"/>
              </a:rPr>
              <a:t>these</a:t>
            </a:r>
            <a:r>
              <a:rPr sz="4200" spc="-85" dirty="0">
                <a:latin typeface="Calibri"/>
                <a:cs typeface="Calibri"/>
              </a:rPr>
              <a:t> </a:t>
            </a:r>
            <a:r>
              <a:rPr sz="4200" spc="-65" dirty="0">
                <a:latin typeface="Calibri"/>
                <a:cs typeface="Calibri"/>
              </a:rPr>
              <a:t>words</a:t>
            </a:r>
            <a:r>
              <a:rPr sz="4200" spc="-9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have</a:t>
            </a:r>
            <a:r>
              <a:rPr sz="4200" spc="-90" dirty="0">
                <a:latin typeface="Calibri"/>
                <a:cs typeface="Calibri"/>
              </a:rPr>
              <a:t> </a:t>
            </a:r>
            <a:r>
              <a:rPr sz="4200" spc="-65" dirty="0">
                <a:latin typeface="Calibri"/>
                <a:cs typeface="Calibri"/>
              </a:rPr>
              <a:t>multiple</a:t>
            </a:r>
            <a:r>
              <a:rPr sz="4200" spc="-85" dirty="0">
                <a:latin typeface="Calibri"/>
                <a:cs typeface="Calibri"/>
              </a:rPr>
              <a:t> </a:t>
            </a:r>
            <a:r>
              <a:rPr sz="4200" spc="-30" dirty="0">
                <a:latin typeface="Calibri"/>
                <a:cs typeface="Calibri"/>
              </a:rPr>
              <a:t>meanings </a:t>
            </a:r>
            <a:r>
              <a:rPr sz="4200" spc="-95" dirty="0">
                <a:latin typeface="Calibri"/>
                <a:cs typeface="Calibri"/>
              </a:rPr>
              <a:t>and</a:t>
            </a:r>
            <a:r>
              <a:rPr sz="4200" spc="-145" dirty="0">
                <a:latin typeface="Calibri"/>
                <a:cs typeface="Calibri"/>
              </a:rPr>
              <a:t> forms.</a:t>
            </a:r>
            <a:r>
              <a:rPr sz="4200" spc="-90" dirty="0">
                <a:latin typeface="Calibri"/>
                <a:cs typeface="Calibri"/>
              </a:rPr>
              <a:t> </a:t>
            </a:r>
            <a:r>
              <a:rPr sz="4200" spc="-35" dirty="0">
                <a:latin typeface="Calibri"/>
                <a:cs typeface="Calibri"/>
              </a:rPr>
              <a:t>Included</a:t>
            </a:r>
            <a:r>
              <a:rPr sz="4200" spc="-165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in</a:t>
            </a:r>
            <a:r>
              <a:rPr sz="4200" spc="-13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this</a:t>
            </a:r>
            <a:r>
              <a:rPr sz="4200" spc="-130" dirty="0">
                <a:latin typeface="Calibri"/>
                <a:cs typeface="Calibri"/>
              </a:rPr>
              <a:t> </a:t>
            </a:r>
            <a:r>
              <a:rPr sz="4200" spc="-70" dirty="0">
                <a:latin typeface="Calibri"/>
                <a:cs typeface="Calibri"/>
              </a:rPr>
              <a:t>presentation</a:t>
            </a:r>
            <a:r>
              <a:rPr sz="4200" spc="-135" dirty="0">
                <a:latin typeface="Calibri"/>
                <a:cs typeface="Calibri"/>
              </a:rPr>
              <a:t> </a:t>
            </a:r>
            <a:r>
              <a:rPr sz="4200" spc="-25" dirty="0">
                <a:latin typeface="Calibri"/>
                <a:cs typeface="Calibri"/>
              </a:rPr>
              <a:t>are </a:t>
            </a:r>
            <a:r>
              <a:rPr sz="4200" dirty="0">
                <a:latin typeface="Calibri"/>
                <a:cs typeface="Calibri"/>
              </a:rPr>
              <a:t>the</a:t>
            </a:r>
            <a:r>
              <a:rPr sz="4200" spc="-160" dirty="0">
                <a:latin typeface="Calibri"/>
                <a:cs typeface="Calibri"/>
              </a:rPr>
              <a:t> </a:t>
            </a:r>
            <a:r>
              <a:rPr sz="4200" spc="-265" dirty="0">
                <a:latin typeface="Calibri"/>
                <a:cs typeface="Calibri"/>
              </a:rPr>
              <a:t>most</a:t>
            </a:r>
            <a:r>
              <a:rPr sz="4200" spc="25" dirty="0">
                <a:latin typeface="Calibri"/>
                <a:cs typeface="Calibri"/>
              </a:rPr>
              <a:t> </a:t>
            </a:r>
            <a:r>
              <a:rPr sz="4200" spc="-225" dirty="0">
                <a:latin typeface="Calibri"/>
                <a:cs typeface="Calibri"/>
              </a:rPr>
              <a:t>commonly</a:t>
            </a:r>
            <a:r>
              <a:rPr sz="4200" spc="-10" dirty="0">
                <a:latin typeface="Calibri"/>
                <a:cs typeface="Calibri"/>
              </a:rPr>
              <a:t> </a:t>
            </a:r>
            <a:r>
              <a:rPr sz="4200" spc="-190" dirty="0">
                <a:latin typeface="Calibri"/>
                <a:cs typeface="Calibri"/>
              </a:rPr>
              <a:t>used</a:t>
            </a:r>
            <a:r>
              <a:rPr sz="4200" spc="-50" dirty="0">
                <a:latin typeface="Calibri"/>
                <a:cs typeface="Calibri"/>
              </a:rPr>
              <a:t> </a:t>
            </a:r>
            <a:r>
              <a:rPr sz="4200" dirty="0">
                <a:latin typeface="Calibri"/>
                <a:cs typeface="Calibri"/>
              </a:rPr>
              <a:t>word</a:t>
            </a:r>
            <a:r>
              <a:rPr sz="4200" spc="-45" dirty="0">
                <a:latin typeface="Calibri"/>
                <a:cs typeface="Calibri"/>
              </a:rPr>
              <a:t> </a:t>
            </a:r>
            <a:r>
              <a:rPr sz="4200" spc="-100" dirty="0">
                <a:latin typeface="Calibri"/>
                <a:cs typeface="Calibri"/>
              </a:rPr>
              <a:t>forms</a:t>
            </a:r>
            <a:r>
              <a:rPr sz="4200" spc="-50" dirty="0">
                <a:latin typeface="Calibri"/>
                <a:cs typeface="Calibri"/>
              </a:rPr>
              <a:t> </a:t>
            </a:r>
            <a:r>
              <a:rPr sz="4200" spc="75" dirty="0">
                <a:latin typeface="Calibri"/>
                <a:cs typeface="Calibri"/>
              </a:rPr>
              <a:t>for</a:t>
            </a:r>
            <a:r>
              <a:rPr sz="4200" spc="-50" dirty="0">
                <a:latin typeface="Calibri"/>
                <a:cs typeface="Calibri"/>
              </a:rPr>
              <a:t> </a:t>
            </a:r>
            <a:r>
              <a:rPr sz="4200" spc="-20" dirty="0">
                <a:latin typeface="Calibri"/>
                <a:cs typeface="Calibri"/>
              </a:rPr>
              <a:t>Year </a:t>
            </a:r>
            <a:r>
              <a:rPr sz="4200" spc="-25" dirty="0">
                <a:latin typeface="Calibri"/>
                <a:cs typeface="Calibri"/>
              </a:rPr>
              <a:t>2.</a:t>
            </a:r>
            <a:endParaRPr sz="4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30" dirty="0">
                          <a:latin typeface="Calibri"/>
                          <a:cs typeface="Calibri"/>
                        </a:rPr>
                        <a:t>fast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8925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30" dirty="0">
                          <a:latin typeface="Calibri"/>
                          <a:cs typeface="Calibri"/>
                        </a:rPr>
                        <a:t>Fast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means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happening,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moving,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doing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2100" spc="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great</a:t>
                      </a:r>
                      <a:r>
                        <a:rPr sz="21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speed.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17348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6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driving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30" dirty="0">
                          <a:latin typeface="Calibri"/>
                          <a:cs typeface="Calibri"/>
                        </a:rPr>
                        <a:t>car </a:t>
                      </a:r>
                      <a:r>
                        <a:rPr sz="3400" spc="60" dirty="0">
                          <a:latin typeface="Calibri"/>
                          <a:cs typeface="Calibri"/>
                        </a:rPr>
                        <a:t>really</a:t>
                      </a:r>
                      <a:r>
                        <a:rPr sz="3400" spc="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fast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45158" y="4695650"/>
            <a:ext cx="3926937" cy="165344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105" dirty="0">
                          <a:latin typeface="Calibri"/>
                          <a:cs typeface="Calibri"/>
                        </a:rPr>
                        <a:t>father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35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father is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 </a:t>
                      </a:r>
                      <a:r>
                        <a:rPr sz="2100" spc="-85" dirty="0">
                          <a:latin typeface="Calibri"/>
                          <a:cs typeface="Calibri"/>
                        </a:rPr>
                        <a:t>male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parent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(dad).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22909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father</a:t>
                      </a:r>
                      <a:r>
                        <a:rPr sz="3400" spc="-1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was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proud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3400" spc="-335" dirty="0">
                          <a:latin typeface="Calibri"/>
                          <a:cs typeface="Calibri"/>
                        </a:rPr>
                        <a:t>me.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5756" y="4465912"/>
            <a:ext cx="1972851" cy="197285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find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4986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75" dirty="0">
                          <a:latin typeface="Calibri"/>
                          <a:cs typeface="Calibri"/>
                        </a:rPr>
                        <a:t>someone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something,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see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learn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where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are.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62560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need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find</a:t>
                      </a:r>
                      <a:r>
                        <a:rPr sz="3400" spc="-4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10" dirty="0">
                          <a:latin typeface="Calibri"/>
                          <a:cs typeface="Calibri"/>
                        </a:rPr>
                        <a:t>my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football.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3421" y="4649135"/>
            <a:ext cx="1721802" cy="17218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13684" y="4649135"/>
            <a:ext cx="1721801" cy="172180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floor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073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3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floor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0" dirty="0">
                          <a:latin typeface="Calibri"/>
                          <a:cs typeface="Calibri"/>
                        </a:rPr>
                        <a:t>room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that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walk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on.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9149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270" dirty="0">
                          <a:latin typeface="Calibri"/>
                          <a:cs typeface="Calibri"/>
                        </a:rPr>
                        <a:t>Oh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70" dirty="0">
                          <a:latin typeface="Calibri"/>
                          <a:cs typeface="Calibri"/>
                        </a:rPr>
                        <a:t>no!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dropped</a:t>
                      </a:r>
                      <a:r>
                        <a:rPr sz="34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my 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lunch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over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floor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709344" y="4463544"/>
            <a:ext cx="3646170" cy="2005964"/>
            <a:chOff x="5709344" y="4463544"/>
            <a:chExt cx="3646170" cy="200596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9140" y="4463544"/>
              <a:ext cx="1776356" cy="17763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09344" y="5079841"/>
              <a:ext cx="2128740" cy="13893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100" dirty="0">
                          <a:latin typeface="Calibri"/>
                          <a:cs typeface="Calibri"/>
                        </a:rPr>
                        <a:t>half</a:t>
                      </a:r>
                      <a:endParaRPr sz="64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(fraction)</a:t>
                      </a:r>
                      <a:endParaRPr sz="35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27329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Half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10" dirty="0">
                          <a:latin typeface="Calibri"/>
                          <a:cs typeface="Calibri"/>
                        </a:rPr>
                        <a:t>amount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object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two equal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parts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together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5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up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whole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number,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14" dirty="0">
                          <a:latin typeface="Calibri"/>
                          <a:cs typeface="Calibri"/>
                        </a:rPr>
                        <a:t>amount,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object.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10744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will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eat</a:t>
                      </a:r>
                      <a:r>
                        <a:rPr sz="3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5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half</a:t>
                      </a:r>
                      <a:r>
                        <a:rPr sz="3400" spc="4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my </a:t>
                      </a:r>
                      <a:r>
                        <a:rPr sz="3400" spc="55" dirty="0">
                          <a:latin typeface="Calibri"/>
                          <a:cs typeface="Calibri"/>
                        </a:rPr>
                        <a:t>pizza</a:t>
                      </a:r>
                      <a:r>
                        <a:rPr sz="3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now.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4893" y="4539997"/>
            <a:ext cx="1787292" cy="178729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hold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1176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21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hold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something,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75" dirty="0">
                          <a:latin typeface="Calibri"/>
                          <a:cs typeface="Calibri"/>
                        </a:rPr>
                        <a:t>carry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support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it,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using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hands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arms.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61912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105" dirty="0">
                          <a:latin typeface="Calibri"/>
                          <a:cs typeface="Calibri"/>
                        </a:rPr>
                        <a:t>Please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6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hold</a:t>
                      </a:r>
                      <a:r>
                        <a:rPr sz="3400" spc="-4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pencil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properly.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4326" y="4594551"/>
            <a:ext cx="1754545" cy="175454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91874" y="4558124"/>
            <a:ext cx="1827402" cy="182740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hour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hour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period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sixty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minutes.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7307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25" dirty="0">
                          <a:latin typeface="Calibri"/>
                          <a:cs typeface="Calibri"/>
                        </a:rPr>
                        <a:t>been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reading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3400" spc="-23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34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hour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90046" y="4660098"/>
            <a:ext cx="1525276" cy="15252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5797" y="4580914"/>
            <a:ext cx="1578110" cy="16836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improve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959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improves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75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improve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it,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gets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better.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91821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need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8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improve</a:t>
                      </a:r>
                      <a:r>
                        <a:rPr sz="34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my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handwriting.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08911" y="4579846"/>
            <a:ext cx="1702972" cy="17029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33786" y="4579846"/>
            <a:ext cx="1652715" cy="165271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kind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6606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90" dirty="0">
                          <a:latin typeface="Calibri"/>
                          <a:cs typeface="Calibri"/>
                        </a:rPr>
                        <a:t>Someone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kind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behaves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gentle,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caring,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helpful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way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towards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other people.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53594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friend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60" dirty="0">
                          <a:latin typeface="Calibri"/>
                          <a:cs typeface="Calibri"/>
                        </a:rPr>
                        <a:t>really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4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kind</a:t>
                      </a:r>
                      <a:r>
                        <a:rPr sz="3400" spc="-4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35" dirty="0">
                          <a:latin typeface="Calibri"/>
                          <a:cs typeface="Calibri"/>
                        </a:rPr>
                        <a:t>me.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6660" y="4471468"/>
            <a:ext cx="1964989" cy="196498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967154"/>
          <a:ext cx="9239250" cy="55378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8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last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9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(adjective,</a:t>
                      </a:r>
                      <a:r>
                        <a:rPr sz="2900" spc="-1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ordinal</a:t>
                      </a:r>
                      <a:r>
                        <a:rPr sz="2900" spc="-10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number)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8448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Adjective</a:t>
                      </a:r>
                      <a:r>
                        <a:rPr sz="21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3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last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event,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5" dirty="0">
                          <a:latin typeface="Calibri"/>
                          <a:cs typeface="Calibri"/>
                        </a:rPr>
                        <a:t>person,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thing,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period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most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recent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one.</a:t>
                      </a:r>
                      <a:endParaRPr sz="2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9695" marR="225425">
                        <a:lnSpc>
                          <a:spcPct val="100000"/>
                        </a:lnSpc>
                      </a:pPr>
                      <a:r>
                        <a:rPr sz="21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Ordinal</a:t>
                      </a:r>
                      <a:r>
                        <a:rPr sz="2100" spc="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Number</a:t>
                      </a:r>
                      <a:r>
                        <a:rPr sz="2100" spc="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3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5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happens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60" dirty="0">
                          <a:latin typeface="Calibri"/>
                          <a:cs typeface="Calibri"/>
                        </a:rPr>
                        <a:t>comes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0" dirty="0">
                          <a:latin typeface="Calibri"/>
                          <a:cs typeface="Calibri"/>
                        </a:rPr>
                        <a:t>after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all 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others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2100" spc="-95" dirty="0">
                          <a:latin typeface="Calibri"/>
                          <a:cs typeface="Calibri"/>
                        </a:rPr>
                        <a:t>same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kind.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3140">
                <a:tc>
                  <a:txBody>
                    <a:bodyPr/>
                    <a:lstStyle/>
                    <a:p>
                      <a:pPr marL="99695" marR="393700">
                        <a:lnSpc>
                          <a:spcPct val="101499"/>
                        </a:lnSpc>
                        <a:spcBef>
                          <a:spcPts val="670"/>
                        </a:spcBef>
                      </a:pPr>
                      <a:r>
                        <a:rPr sz="265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Adjective</a:t>
                      </a:r>
                      <a:r>
                        <a:rPr sz="2650" spc="2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3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65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13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65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last</a:t>
                      </a:r>
                      <a:r>
                        <a:rPr sz="2650" spc="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650" dirty="0">
                          <a:latin typeface="Calibri"/>
                          <a:cs typeface="Calibri"/>
                        </a:rPr>
                        <a:t>few</a:t>
                      </a:r>
                      <a:r>
                        <a:rPr sz="265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40" dirty="0">
                          <a:latin typeface="Calibri"/>
                          <a:cs typeface="Calibri"/>
                        </a:rPr>
                        <a:t>weeks </a:t>
                      </a:r>
                      <a:r>
                        <a:rPr sz="265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26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75" dirty="0">
                          <a:latin typeface="Calibri"/>
                          <a:cs typeface="Calibri"/>
                        </a:rPr>
                        <a:t>been</a:t>
                      </a:r>
                      <a:r>
                        <a:rPr sz="26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10" dirty="0">
                          <a:latin typeface="Calibri"/>
                          <a:cs typeface="Calibri"/>
                        </a:rPr>
                        <a:t>great.</a:t>
                      </a:r>
                      <a:endParaRPr sz="265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99695" marR="283210">
                        <a:lnSpc>
                          <a:spcPct val="101499"/>
                        </a:lnSpc>
                      </a:pPr>
                      <a:r>
                        <a:rPr sz="2650" spc="-2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Ordinal</a:t>
                      </a:r>
                      <a:r>
                        <a:rPr sz="265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5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Number</a:t>
                      </a:r>
                      <a:r>
                        <a:rPr sz="2650" spc="-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38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6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27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26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105" dirty="0">
                          <a:latin typeface="Calibri"/>
                          <a:cs typeface="Calibri"/>
                        </a:rPr>
                        <a:t>came</a:t>
                      </a:r>
                      <a:r>
                        <a:rPr sz="26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last</a:t>
                      </a:r>
                      <a:r>
                        <a:rPr sz="2650" spc="-1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265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6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10" dirty="0">
                          <a:latin typeface="Calibri"/>
                          <a:cs typeface="Calibri"/>
                        </a:rPr>
                        <a:t>running</a:t>
                      </a:r>
                      <a:r>
                        <a:rPr sz="26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50" spc="-20" dirty="0">
                          <a:latin typeface="Calibri"/>
                          <a:cs typeface="Calibri"/>
                        </a:rPr>
                        <a:t>race.</a:t>
                      </a:r>
                      <a:endParaRPr sz="2650">
                        <a:latin typeface="Calibri"/>
                        <a:cs typeface="Calibri"/>
                      </a:endParaRPr>
                    </a:p>
                  </a:txBody>
                  <a:tcPr marL="0" marR="0" marT="85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5756" y="4318651"/>
            <a:ext cx="2085061" cy="20850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145" dirty="0">
                          <a:latin typeface="Calibri"/>
                          <a:cs typeface="Calibri"/>
                        </a:rPr>
                        <a:t>after</a:t>
                      </a:r>
                      <a:endParaRPr sz="64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(preposition)</a:t>
                      </a:r>
                      <a:endParaRPr sz="3500" dirty="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60" dirty="0">
                          <a:latin typeface="Calibri"/>
                          <a:cs typeface="Calibri"/>
                        </a:rPr>
                        <a:t>Doing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0" dirty="0">
                          <a:latin typeface="Calibri"/>
                          <a:cs typeface="Calibri"/>
                        </a:rPr>
                        <a:t>after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event.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27749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u="heavy" spc="5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After</a:t>
                      </a:r>
                      <a:r>
                        <a:rPr sz="3400" spc="-6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brush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teeth,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280" dirty="0">
                          <a:latin typeface="Calibri"/>
                          <a:cs typeface="Calibri"/>
                        </a:rPr>
                        <a:t>I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go</a:t>
                      </a:r>
                      <a:r>
                        <a:rPr sz="3400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34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bed.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4254" y="4624284"/>
            <a:ext cx="1732677" cy="173267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71772" y="4737749"/>
            <a:ext cx="1619211" cy="1619211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many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(determiner)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651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4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many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indicate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are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talking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people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things.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7879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read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many</a:t>
                      </a:r>
                      <a:r>
                        <a:rPr sz="3400" spc="-7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books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34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summer.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0310" y="4463574"/>
            <a:ext cx="2049277" cy="204927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390" dirty="0">
                          <a:latin typeface="Calibri"/>
                          <a:cs typeface="Calibri"/>
                        </a:rPr>
                        <a:t>move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428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21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move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it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moves,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its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position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changes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it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25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not 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remain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still.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69088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105" dirty="0">
                          <a:latin typeface="Calibri"/>
                          <a:cs typeface="Calibri"/>
                        </a:rPr>
                        <a:t>Please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move</a:t>
                      </a:r>
                      <a:r>
                        <a:rPr sz="3400" spc="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way.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3916" y="4452668"/>
            <a:ext cx="1994691" cy="199469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Mr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(title</a:t>
                      </a:r>
                      <a:r>
                        <a:rPr sz="3500" spc="1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809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Mr</a:t>
                      </a:r>
                      <a:r>
                        <a:rPr sz="21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before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55" dirty="0">
                          <a:latin typeface="Calibri"/>
                          <a:cs typeface="Calibri"/>
                        </a:rPr>
                        <a:t>man's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you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speaking</a:t>
                      </a:r>
                      <a:r>
                        <a:rPr sz="2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referring</a:t>
                      </a:r>
                      <a:r>
                        <a:rPr sz="2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him.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476884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teacher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called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Mr</a:t>
                      </a:r>
                      <a:r>
                        <a:rPr sz="3400" spc="-2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Plant.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7638" y="4526022"/>
            <a:ext cx="1844916" cy="184491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Mrs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(title</a:t>
                      </a:r>
                      <a:r>
                        <a:rPr sz="3500" spc="1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9494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50" dirty="0">
                          <a:latin typeface="Calibri"/>
                          <a:cs typeface="Calibri"/>
                        </a:rPr>
                        <a:t>Mrs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before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married woman.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33718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teacher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called</a:t>
                      </a:r>
                      <a:r>
                        <a:rPr sz="3400" spc="-1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8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Mrs</a:t>
                      </a:r>
                      <a:r>
                        <a:rPr sz="3400" spc="-8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Plant.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8500" y="4474508"/>
            <a:ext cx="1940107" cy="194010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old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5232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9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old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existed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for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long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time.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grandma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90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old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20236" y="4419895"/>
            <a:ext cx="2082048" cy="208204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only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00660" algn="just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talk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about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thing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involved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 a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particular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situation,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mean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there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55" dirty="0">
                          <a:latin typeface="Calibri"/>
                          <a:cs typeface="Calibri"/>
                        </a:rPr>
                        <a:t>no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others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involved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29019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100" dirty="0">
                          <a:latin typeface="Calibri"/>
                          <a:cs typeface="Calibri"/>
                        </a:rPr>
                        <a:t>There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only</a:t>
                      </a:r>
                      <a:r>
                        <a:rPr sz="3400" spc="-1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one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chocolate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55" dirty="0">
                          <a:latin typeface="Calibri"/>
                          <a:cs typeface="Calibri"/>
                        </a:rPr>
                        <a:t>left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box.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6631" y="4536957"/>
            <a:ext cx="1844916" cy="184491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parents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50038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35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parents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legal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guardians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look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0" dirty="0">
                          <a:latin typeface="Calibri"/>
                          <a:cs typeface="Calibri"/>
                        </a:rPr>
                        <a:t>after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you.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3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parents</a:t>
                      </a:r>
                      <a:r>
                        <a:rPr sz="3400" spc="-8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best!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3916" y="4414399"/>
            <a:ext cx="2049277" cy="204927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85" dirty="0">
                          <a:latin typeface="Calibri"/>
                          <a:cs typeface="Calibri"/>
                        </a:rPr>
                        <a:t>pass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5240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23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pass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75" dirty="0">
                          <a:latin typeface="Calibri"/>
                          <a:cs typeface="Calibri"/>
                        </a:rPr>
                        <a:t>someone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means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go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past</a:t>
                      </a:r>
                      <a:r>
                        <a:rPr sz="2100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them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without</a:t>
                      </a:r>
                      <a:r>
                        <a:rPr sz="21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stopping.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u="heavy" spc="-15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Pass</a:t>
                      </a:r>
                      <a:r>
                        <a:rPr sz="3400" spc="-4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35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ball!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7566" y="4547861"/>
            <a:ext cx="1790330" cy="179033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029310"/>
          <a:ext cx="9239250" cy="5591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93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plant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2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(noun,</a:t>
                      </a:r>
                      <a:r>
                        <a:rPr sz="3500" spc="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3335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9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Noun</a:t>
                      </a:r>
                      <a:r>
                        <a:rPr sz="2100" spc="-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3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plant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living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that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grows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earth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30" dirty="0">
                          <a:latin typeface="Calibri"/>
                          <a:cs typeface="Calibri"/>
                        </a:rPr>
                        <a:t>stem,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leaves,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roots.</a:t>
                      </a:r>
                      <a:endParaRPr sz="21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99695" marR="219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1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</a:t>
                      </a:r>
                      <a:r>
                        <a:rPr sz="2100" spc="-9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3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1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plant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20" dirty="0">
                          <a:latin typeface="Calibri"/>
                          <a:cs typeface="Calibri"/>
                        </a:rPr>
                        <a:t>seed,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plant,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or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young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tree,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put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into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ground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so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will</a:t>
                      </a:r>
                      <a:r>
                        <a:rPr sz="2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grow</a:t>
                      </a:r>
                      <a:r>
                        <a:rPr sz="2100" spc="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there.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95805">
                <a:tc>
                  <a:txBody>
                    <a:bodyPr/>
                    <a:lstStyle/>
                    <a:p>
                      <a:pPr marL="99695" marR="469900">
                        <a:lnSpc>
                          <a:spcPct val="100800"/>
                        </a:lnSpc>
                        <a:spcBef>
                          <a:spcPts val="665"/>
                        </a:spcBef>
                      </a:pPr>
                      <a:r>
                        <a:rPr sz="2900" spc="-1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Noun</a:t>
                      </a:r>
                      <a:r>
                        <a:rPr sz="2900" spc="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41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-12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2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dirty="0">
                          <a:latin typeface="Calibri"/>
                          <a:cs typeface="Calibri"/>
                        </a:rPr>
                        <a:t>tropical</a:t>
                      </a:r>
                      <a:r>
                        <a:rPr sz="29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plant</a:t>
                      </a:r>
                      <a:r>
                        <a:rPr sz="2900" spc="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-25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2900" spc="-10" dirty="0">
                          <a:latin typeface="Calibri"/>
                          <a:cs typeface="Calibri"/>
                        </a:rPr>
                        <a:t>lovely.</a:t>
                      </a:r>
                      <a:endParaRPr sz="290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290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</a:t>
                      </a:r>
                      <a:r>
                        <a:rPr sz="2900" spc="-5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415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29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dirty="0">
                          <a:latin typeface="Calibri"/>
                          <a:cs typeface="Calibri"/>
                        </a:rPr>
                        <a:t>Let’s</a:t>
                      </a:r>
                      <a:r>
                        <a:rPr sz="2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plant</a:t>
                      </a:r>
                      <a:r>
                        <a:rPr sz="2900" spc="-4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9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9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900" spc="-20" dirty="0">
                          <a:latin typeface="Calibri"/>
                          <a:cs typeface="Calibri"/>
                        </a:rPr>
                        <a:t>tree!</a:t>
                      </a:r>
                      <a:endParaRPr sz="2900">
                        <a:latin typeface="Calibri"/>
                        <a:cs typeface="Calibri"/>
                      </a:endParaRPr>
                    </a:p>
                  </a:txBody>
                  <a:tcPr marL="0" marR="0" marT="844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0412" y="4755291"/>
            <a:ext cx="1670230" cy="167023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poor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14" dirty="0">
                          <a:latin typeface="Calibri"/>
                          <a:cs typeface="Calibri"/>
                        </a:rPr>
                        <a:t>Has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little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14" dirty="0">
                          <a:latin typeface="Calibri"/>
                          <a:cs typeface="Calibri"/>
                        </a:rPr>
                        <a:t>money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few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possessions.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63563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Oliver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Twist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came</a:t>
                      </a:r>
                      <a:r>
                        <a:rPr sz="34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5" dirty="0">
                          <a:latin typeface="Calibri"/>
                          <a:cs typeface="Calibri"/>
                        </a:rPr>
                        <a:t>from </a:t>
                      </a:r>
                      <a:r>
                        <a:rPr sz="3400" u="heavy" spc="-7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poor</a:t>
                      </a:r>
                      <a:r>
                        <a:rPr sz="3400" spc="-114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family.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8398" y="4370720"/>
            <a:ext cx="2136603" cy="21366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again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5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action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event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being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repeated.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spc="22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raining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again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773576" y="4496318"/>
            <a:ext cx="3658870" cy="1940560"/>
            <a:chOff x="5773576" y="4496318"/>
            <a:chExt cx="3658870" cy="19405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1812" y="4496318"/>
              <a:ext cx="1940107" cy="19401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3576" y="4607255"/>
              <a:ext cx="1718233" cy="17182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140" dirty="0">
                          <a:latin typeface="Calibri"/>
                          <a:cs typeface="Calibri"/>
                        </a:rPr>
                        <a:t>pretty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4502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describe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75" dirty="0">
                          <a:latin typeface="Calibri"/>
                          <a:cs typeface="Calibri"/>
                        </a:rPr>
                        <a:t>someone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pretty,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you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mean</a:t>
                      </a:r>
                      <a:r>
                        <a:rPr sz="21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2100" spc="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attractive.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doll</a:t>
                      </a:r>
                      <a:r>
                        <a:rPr sz="3400" spc="-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70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34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pretty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85756" y="4529062"/>
            <a:ext cx="1896457" cy="189645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prove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978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prove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true,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you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show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evidence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definitely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true.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13093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u="heavy" spc="-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Prove</a:t>
                      </a:r>
                      <a:r>
                        <a:rPr sz="3400" spc="-1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this</a:t>
                      </a:r>
                      <a:r>
                        <a:rPr sz="3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0" dirty="0">
                          <a:latin typeface="Calibri"/>
                          <a:cs typeface="Calibri"/>
                        </a:rPr>
                        <a:t>answer</a:t>
                      </a:r>
                      <a:r>
                        <a:rPr sz="3400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correct.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6660" y="4460532"/>
            <a:ext cx="2041411" cy="2041411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65" dirty="0">
                          <a:latin typeface="Calibri"/>
                          <a:cs typeface="Calibri"/>
                        </a:rPr>
                        <a:t>should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(modal</a:t>
                      </a:r>
                      <a:r>
                        <a:rPr sz="35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473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4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should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saying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what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would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thing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do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the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right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state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in.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87058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2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should</a:t>
                      </a:r>
                      <a:r>
                        <a:rPr sz="34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read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90" dirty="0">
                          <a:latin typeface="Calibri"/>
                          <a:cs typeface="Calibri"/>
                        </a:rPr>
                        <a:t>more</a:t>
                      </a:r>
                      <a:r>
                        <a:rPr sz="3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at </a:t>
                      </a:r>
                      <a:r>
                        <a:rPr sz="3400" spc="-275" dirty="0">
                          <a:latin typeface="Calibri"/>
                          <a:cs typeface="Calibri"/>
                        </a:rPr>
                        <a:t>home.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4628" y="4627324"/>
            <a:ext cx="1699963" cy="169996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05047" y="4627324"/>
            <a:ext cx="1699963" cy="169996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steak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4607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steak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large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65" dirty="0">
                          <a:latin typeface="Calibri"/>
                          <a:cs typeface="Calibri"/>
                        </a:rPr>
                        <a:t>flat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piece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beef.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You cook</a:t>
                      </a:r>
                      <a:r>
                        <a:rPr sz="2100" spc="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grilling</a:t>
                      </a:r>
                      <a:r>
                        <a:rPr sz="2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60" dirty="0">
                          <a:latin typeface="Calibri"/>
                          <a:cs typeface="Calibri"/>
                        </a:rPr>
                        <a:t>frying</a:t>
                      </a:r>
                      <a:r>
                        <a:rPr sz="21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2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steak</a:t>
                      </a:r>
                      <a:r>
                        <a:rPr sz="3400" spc="-17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delicious.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40310" y="4485383"/>
            <a:ext cx="1918296" cy="1918296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sugar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885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Sugar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sweet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substance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2100" spc="-95" dirty="0">
                          <a:latin typeface="Calibri"/>
                          <a:cs typeface="Calibri"/>
                        </a:rPr>
                        <a:t>make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food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drinks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sweet.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14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usually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form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small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white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brown crystals.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55308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20" dirty="0">
                          <a:latin typeface="Calibri"/>
                          <a:cs typeface="Calibri"/>
                        </a:rPr>
                        <a:t>Milk</a:t>
                      </a:r>
                      <a:r>
                        <a:rPr sz="34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chocolate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60" dirty="0">
                          <a:latin typeface="Calibri"/>
                          <a:cs typeface="Calibri"/>
                        </a:rPr>
                        <a:t>full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sugar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650463" y="4460533"/>
            <a:ext cx="3850004" cy="2052320"/>
            <a:chOff x="5650463" y="4460533"/>
            <a:chExt cx="3850004" cy="20523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48133" y="4460533"/>
              <a:ext cx="2052314" cy="20523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50463" y="4551165"/>
              <a:ext cx="1871054" cy="18710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whole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(quantifier)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8163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170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you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refer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whole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something,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5" dirty="0">
                          <a:latin typeface="Calibri"/>
                          <a:cs typeface="Calibri"/>
                        </a:rPr>
                        <a:t>mean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all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73533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ate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6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whole</a:t>
                      </a:r>
                      <a:r>
                        <a:rPr sz="3400" spc="-6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box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sweets…oops!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4749" y="4370719"/>
            <a:ext cx="2158441" cy="2158442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who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(pronoun)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14224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4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who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5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ask about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40" dirty="0">
                          <a:latin typeface="Calibri"/>
                          <a:cs typeface="Calibri"/>
                        </a:rPr>
                        <a:t>name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identity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person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group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people.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u="heavy" spc="-409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Who</a:t>
                      </a:r>
                      <a:r>
                        <a:rPr sz="3400" spc="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1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45" dirty="0">
                          <a:latin typeface="Calibri"/>
                          <a:cs typeface="Calibri"/>
                        </a:rPr>
                        <a:t>best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friend?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4720" y="4370720"/>
            <a:ext cx="2147537" cy="214753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wild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8702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45" dirty="0">
                          <a:latin typeface="Calibri"/>
                          <a:cs typeface="Calibri"/>
                        </a:rPr>
                        <a:t>Wild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animals</a:t>
                      </a:r>
                      <a:r>
                        <a:rPr sz="21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plants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live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grow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natural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surroundings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looked </a:t>
                      </a:r>
                      <a:r>
                        <a:rPr sz="2100" spc="50" dirty="0">
                          <a:latin typeface="Calibri"/>
                          <a:cs typeface="Calibri"/>
                        </a:rPr>
                        <a:t>after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21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people.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243204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535" dirty="0">
                          <a:latin typeface="Calibri"/>
                          <a:cs typeface="Calibri"/>
                        </a:rPr>
                        <a:t>We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40" dirty="0">
                          <a:latin typeface="Calibri"/>
                          <a:cs typeface="Calibri"/>
                        </a:rPr>
                        <a:t>saw</a:t>
                      </a:r>
                      <a:r>
                        <a:rPr sz="3400" spc="-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two</a:t>
                      </a:r>
                      <a:r>
                        <a:rPr sz="3400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wild</a:t>
                      </a:r>
                      <a:r>
                        <a:rPr sz="3400" spc="-8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bears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forest.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92312" y="4657058"/>
            <a:ext cx="1702972" cy="17029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4445" y="4657059"/>
            <a:ext cx="1702972" cy="170297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 dirty="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would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5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(modal</a:t>
                      </a:r>
                      <a:r>
                        <a:rPr sz="3500" spc="-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5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verb)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2089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4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5" dirty="0">
                          <a:latin typeface="Calibri"/>
                          <a:cs typeface="Calibri"/>
                        </a:rPr>
                        <a:t>use</a:t>
                      </a:r>
                      <a:r>
                        <a:rPr sz="21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0" dirty="0">
                          <a:latin typeface="Calibri"/>
                          <a:cs typeface="Calibri"/>
                        </a:rPr>
                        <a:t>would,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usually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5" dirty="0">
                          <a:latin typeface="Calibri"/>
                          <a:cs typeface="Calibri"/>
                        </a:rPr>
                        <a:t>questions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with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'like',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when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making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polite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offer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invitation.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10236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u="heavy" spc="-28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Would</a:t>
                      </a:r>
                      <a:r>
                        <a:rPr sz="3400" spc="3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3400" spc="-1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35" dirty="0">
                          <a:latin typeface="Calibri"/>
                          <a:cs typeface="Calibri"/>
                        </a:rPr>
                        <a:t>pass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35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drink?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3694" y="4583646"/>
            <a:ext cx="1809131" cy="180913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7124" y="4678225"/>
            <a:ext cx="1619972" cy="16199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5" dirty="0">
                          <a:latin typeface="Calibri"/>
                          <a:cs typeface="Calibri"/>
                        </a:rPr>
                        <a:t>any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(determiner)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39941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210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21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thing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75" dirty="0">
                          <a:latin typeface="Calibri"/>
                          <a:cs typeface="Calibri"/>
                        </a:rPr>
                        <a:t>number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things,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50" dirty="0">
                          <a:latin typeface="Calibri"/>
                          <a:cs typeface="Calibri"/>
                        </a:rPr>
                        <a:t>no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matter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how</a:t>
                      </a:r>
                      <a:r>
                        <a:rPr sz="21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14" dirty="0">
                          <a:latin typeface="Calibri"/>
                          <a:cs typeface="Calibri"/>
                        </a:rPr>
                        <a:t>much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100" spc="-40" dirty="0">
                          <a:latin typeface="Calibri"/>
                          <a:cs typeface="Calibri"/>
                        </a:rPr>
                        <a:t> how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many.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spc="-75" dirty="0">
                          <a:latin typeface="Calibri"/>
                          <a:cs typeface="Calibri"/>
                        </a:rPr>
                        <a:t>Have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got</a:t>
                      </a:r>
                      <a:r>
                        <a:rPr sz="3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any</a:t>
                      </a:r>
                      <a:r>
                        <a:rPr sz="3400" spc="-7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sweets?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7801" y="4681909"/>
            <a:ext cx="1645380" cy="16453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0035" y="4634561"/>
            <a:ext cx="1740073" cy="174007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20" dirty="0">
                          <a:latin typeface="Calibri"/>
                          <a:cs typeface="Calibri"/>
                        </a:rPr>
                        <a:t>bath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3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(noun)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40513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container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you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60" dirty="0">
                          <a:latin typeface="Calibri"/>
                          <a:cs typeface="Calibri"/>
                        </a:rPr>
                        <a:t>fill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21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water</a:t>
                      </a:r>
                      <a:r>
                        <a:rPr sz="21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wash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your</a:t>
                      </a:r>
                      <a:r>
                        <a:rPr sz="2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body.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3400" spc="22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5" dirty="0">
                          <a:latin typeface="Calibri"/>
                          <a:cs typeface="Calibri"/>
                        </a:rPr>
                        <a:t>time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5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3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65" dirty="0">
                          <a:latin typeface="Calibri"/>
                          <a:cs typeface="Calibri"/>
                        </a:rPr>
                        <a:t>my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hot</a:t>
                      </a:r>
                      <a:r>
                        <a:rPr sz="3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bath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5717" y="4523566"/>
            <a:ext cx="1903797" cy="19037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beautiful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(adjective)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98171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9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55" dirty="0">
                          <a:latin typeface="Calibri"/>
                          <a:cs typeface="Calibri"/>
                        </a:rPr>
                        <a:t>very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80" dirty="0">
                          <a:latin typeface="Calibri"/>
                          <a:cs typeface="Calibri"/>
                        </a:rPr>
                        <a:t>good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35" dirty="0">
                          <a:latin typeface="Calibri"/>
                          <a:cs typeface="Calibri"/>
                        </a:rPr>
                        <a:t>looking</a:t>
                      </a:r>
                      <a:r>
                        <a:rPr sz="2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2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attractive.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72072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50" dirty="0">
                          <a:latin typeface="Calibri"/>
                          <a:cs typeface="Calibri"/>
                        </a:rPr>
                        <a:t>Look</a:t>
                      </a:r>
                      <a:r>
                        <a:rPr sz="34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3400" spc="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34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1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beautiful</a:t>
                      </a:r>
                      <a:r>
                        <a:rPr sz="3400" spc="-1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butterfly.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21553" y="4520468"/>
            <a:ext cx="1765452" cy="176545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0035" y="4520468"/>
            <a:ext cx="1765451" cy="176545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60" dirty="0">
                          <a:latin typeface="Calibri"/>
                          <a:cs typeface="Calibri"/>
                        </a:rPr>
                        <a:t>because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4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(conjunction)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10" dirty="0">
                          <a:latin typeface="Calibri"/>
                          <a:cs typeface="Calibri"/>
                        </a:rPr>
                        <a:t>Explaining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65" dirty="0">
                          <a:latin typeface="Calibri"/>
                          <a:cs typeface="Calibri"/>
                        </a:rPr>
                        <a:t>reason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 for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something.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93345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dirty="0">
                          <a:latin typeface="Calibri"/>
                          <a:cs typeface="Calibri"/>
                        </a:rPr>
                        <a:t>want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05" dirty="0">
                          <a:latin typeface="Calibri"/>
                          <a:cs typeface="Calibri"/>
                        </a:rPr>
                        <a:t>some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40" dirty="0">
                          <a:latin typeface="Calibri"/>
                          <a:cs typeface="Calibri"/>
                        </a:rPr>
                        <a:t>food,</a:t>
                      </a:r>
                      <a:r>
                        <a:rPr sz="3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95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because</a:t>
                      </a:r>
                      <a:r>
                        <a:rPr sz="3400" spc="-95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33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65" dirty="0">
                          <a:latin typeface="Calibri"/>
                          <a:cs typeface="Calibri"/>
                        </a:rPr>
                        <a:t>am</a:t>
                      </a:r>
                      <a:r>
                        <a:rPr sz="3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10" dirty="0">
                          <a:latin typeface="Calibri"/>
                          <a:cs typeface="Calibri"/>
                        </a:rPr>
                        <a:t>hungry.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34225" y="4602445"/>
            <a:ext cx="1746651" cy="174665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31958" y="4696745"/>
            <a:ext cx="1558049" cy="155805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21532" y="1498724"/>
          <a:ext cx="9239250" cy="5074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19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9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83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Word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5CD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Meaning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470">
                <a:tc>
                  <a:txBody>
                    <a:bodyPr/>
                    <a:lstStyle/>
                    <a:p>
                      <a:pPr marL="12179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6400" spc="-10" dirty="0">
                          <a:latin typeface="Calibri"/>
                          <a:cs typeface="Calibri"/>
                        </a:rPr>
                        <a:t>behind</a:t>
                      </a:r>
                      <a:endParaRPr sz="6400">
                        <a:latin typeface="Calibri"/>
                        <a:cs typeface="Calibri"/>
                      </a:endParaRPr>
                    </a:p>
                    <a:p>
                      <a:pPr marL="120523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500" spc="-20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(preposition)</a:t>
                      </a:r>
                      <a:endParaRPr sz="3500">
                        <a:latin typeface="Calibri"/>
                        <a:cs typeface="Calibri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marL="99695" marR="51752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2100" spc="-90" dirty="0">
                          <a:latin typeface="Calibri"/>
                          <a:cs typeface="Calibri"/>
                        </a:rPr>
                        <a:t>Something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nearer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their</a:t>
                      </a:r>
                      <a:r>
                        <a:rPr sz="21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back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rather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21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1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100" spc="-10" dirty="0">
                          <a:latin typeface="Calibri"/>
                          <a:cs typeface="Calibri"/>
                        </a:rPr>
                        <a:t>front.</a:t>
                      </a:r>
                      <a:endParaRPr sz="21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815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a</a:t>
                      </a:r>
                      <a:r>
                        <a:rPr sz="2200" b="1" u="heavy" spc="1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Sentence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2200" b="1" u="heavy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Drawing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914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09800">
                <a:tc>
                  <a:txBody>
                    <a:bodyPr/>
                    <a:lstStyle/>
                    <a:p>
                      <a:pPr marL="99695" marR="1286510">
                        <a:lnSpc>
                          <a:spcPts val="4070"/>
                        </a:lnSpc>
                        <a:spcBef>
                          <a:spcPts val="790"/>
                        </a:spcBef>
                      </a:pPr>
                      <a:r>
                        <a:rPr sz="3400" spc="-22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3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80" dirty="0">
                          <a:latin typeface="Calibri"/>
                          <a:cs typeface="Calibri"/>
                        </a:rPr>
                        <a:t>noisy</a:t>
                      </a:r>
                      <a:r>
                        <a:rPr sz="3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50" dirty="0">
                          <a:latin typeface="Calibri"/>
                          <a:cs typeface="Calibri"/>
                        </a:rPr>
                        <a:t>dog</a:t>
                      </a:r>
                      <a:r>
                        <a:rPr sz="34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25" dirty="0">
                          <a:latin typeface="Calibri"/>
                          <a:cs typeface="Calibri"/>
                        </a:rPr>
                        <a:t>was </a:t>
                      </a:r>
                      <a:r>
                        <a:rPr sz="3400" spc="-35" dirty="0">
                          <a:latin typeface="Calibri"/>
                          <a:cs typeface="Calibri"/>
                        </a:rPr>
                        <a:t>running</a:t>
                      </a:r>
                      <a:r>
                        <a:rPr sz="3400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400" u="heavy" spc="-80" dirty="0">
                          <a:solidFill>
                            <a:srgbClr val="9900FF"/>
                          </a:solidFill>
                          <a:uFill>
                            <a:solidFill>
                              <a:srgbClr val="9900FF"/>
                            </a:solidFill>
                          </a:uFill>
                          <a:latin typeface="Calibri"/>
                          <a:cs typeface="Calibri"/>
                        </a:rPr>
                        <a:t>behind</a:t>
                      </a:r>
                      <a:r>
                        <a:rPr sz="3400" spc="-114" dirty="0">
                          <a:solidFill>
                            <a:srgbClr val="9900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400" spc="-335" dirty="0">
                          <a:latin typeface="Calibri"/>
                          <a:cs typeface="Calibri"/>
                        </a:rPr>
                        <a:t>me.</a:t>
                      </a:r>
                      <a:endParaRPr sz="3400">
                        <a:latin typeface="Calibri"/>
                        <a:cs typeface="Calibri"/>
                      </a:endParaRPr>
                    </a:p>
                  </a:txBody>
                  <a:tcPr marL="0" marR="0" marT="100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3F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2790" y="4638230"/>
            <a:ext cx="1612633" cy="161263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0463" y="4638230"/>
            <a:ext cx="1612633" cy="16126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1603</Words>
  <Application>Microsoft Macintosh PowerPoint</Application>
  <PresentationFormat>Custom</PresentationFormat>
  <Paragraphs>383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Calibri Light</vt:lpstr>
      <vt:lpstr>Times New Roman</vt:lpstr>
      <vt:lpstr>Office Theme</vt:lpstr>
      <vt:lpstr>Year 2 C E 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Year-2-CEW.pdf</dc:title>
  <cp:lastModifiedBy>Callum Bone</cp:lastModifiedBy>
  <cp:revision>2</cp:revision>
  <dcterms:created xsi:type="dcterms:W3CDTF">2023-02-27T20:52:15Z</dcterms:created>
  <dcterms:modified xsi:type="dcterms:W3CDTF">2023-03-04T20:07:15Z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2023-02-27T00:00:00Z</vt:filetime>
  </property>
  <property fmtid="{D5CDD505-2E9C-101B-9397-08002B2CF9AE}" pid="3" name="Creator">
    <vt:lpwstr>Preview</vt:lpwstr>
  </property>
  <property fmtid="{D5CDD505-2E9C-101B-9397-08002B2CF9AE}" pid="4" name="LastSaved">
    <vt:filetime>2023-02-27T00:00:00Z</vt:filetime>
  </property>
  <property fmtid="{D5CDD505-2E9C-101B-9397-08002B2CF9AE}" pid="5" name="Producer">
    <vt:lpwstr>macOS Version 11.6 (Build 20G165) Quartz PDFContext, AppendMode 1.1</vt:lpwstr>
  </property>
</Properties>
</file>