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</p:sldIdLst>
  <p:sldSz cx="10693400" cy="7556500"/>
  <p:notesSz cx="10693400" cy="75565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50"/>
  </p:normalViewPr>
  <p:slideViewPr>
    <p:cSldViewPr>
      <p:cViewPr varScale="1">
        <p:scale>
          <a:sx n="109" d="100"/>
          <a:sy n="109" d="100"/>
        </p:scale>
        <p:origin x="1192" y="1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0AF73-6B13-5042-BE3C-9D22C8E92B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6675" y="1236678"/>
            <a:ext cx="8020050" cy="2630781"/>
          </a:xfrm>
        </p:spPr>
        <p:txBody>
          <a:bodyPr anchor="b"/>
          <a:lstStyle>
            <a:lvl1pPr algn="ctr">
              <a:defRPr sz="5263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7884C5-F2ED-CF4D-823A-78DB0B05FF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6675" y="3968912"/>
            <a:ext cx="8020050" cy="1824404"/>
          </a:xfrm>
        </p:spPr>
        <p:txBody>
          <a:bodyPr/>
          <a:lstStyle>
            <a:lvl1pPr marL="0" indent="0" algn="ctr">
              <a:buNone/>
              <a:defRPr sz="2105"/>
            </a:lvl1pPr>
            <a:lvl2pPr marL="401010" indent="0" algn="ctr">
              <a:buNone/>
              <a:defRPr sz="1754"/>
            </a:lvl2pPr>
            <a:lvl3pPr marL="802020" indent="0" algn="ctr">
              <a:buNone/>
              <a:defRPr sz="1579"/>
            </a:lvl3pPr>
            <a:lvl4pPr marL="1203030" indent="0" algn="ctr">
              <a:buNone/>
              <a:defRPr sz="1403"/>
            </a:lvl4pPr>
            <a:lvl5pPr marL="1604040" indent="0" algn="ctr">
              <a:buNone/>
              <a:defRPr sz="1403"/>
            </a:lvl5pPr>
            <a:lvl6pPr marL="2005051" indent="0" algn="ctr">
              <a:buNone/>
              <a:defRPr sz="1403"/>
            </a:lvl6pPr>
            <a:lvl7pPr marL="2406061" indent="0" algn="ctr">
              <a:buNone/>
              <a:defRPr sz="1403"/>
            </a:lvl7pPr>
            <a:lvl8pPr marL="2807071" indent="0" algn="ctr">
              <a:buNone/>
              <a:defRPr sz="1403"/>
            </a:lvl8pPr>
            <a:lvl9pPr marL="3208081" indent="0" algn="ctr">
              <a:buNone/>
              <a:defRPr sz="1403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EB6140-52B3-564B-8A80-881530F91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9C595C-3DD3-384E-8780-50F052BAC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17E274-1BEE-DC49-B9BB-B815B922B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929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509A4-26DA-A94E-889F-DBA7C6A44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67E060-573E-C841-9621-DE3FDEABCF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35EBF7-0D46-E749-AB71-DC17B1D8A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EFC94F-D591-DA4C-AE21-68B018E24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4AEA6B-A7D2-F149-863F-95B3D3B39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7575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4C61FB-56BF-1F45-A67C-21FFCA2D7E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652465" y="402314"/>
            <a:ext cx="2305764" cy="6403784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0BDAA2-B9EB-B245-81B6-C04D6F224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35171" y="402314"/>
            <a:ext cx="6783626" cy="6403784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5E99EE-4CB2-5546-8E1B-F2A941734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257B76-4D63-1A46-919E-9180F2E79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54D09F-E5C7-D74F-9B38-4393336D6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40007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112310" y="2658189"/>
            <a:ext cx="4468779" cy="12553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235433" y="4145900"/>
            <a:ext cx="6222532" cy="8274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3/4/23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3089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9EEF2-2FFB-D340-AD8E-6963CA14A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7CC125-C983-7D4F-81E1-E74B98428E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634452-4BE6-FB4E-BA83-7C593F376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DBA2C8-E404-DA47-B4D9-2EF24D991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058406-6C3E-D443-9966-3CDEBCD03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5471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98531-A1BD-804A-BF02-5BC9DD1DA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602" y="1883878"/>
            <a:ext cx="9223058" cy="3143294"/>
          </a:xfrm>
        </p:spPr>
        <p:txBody>
          <a:bodyPr anchor="b"/>
          <a:lstStyle>
            <a:lvl1pPr>
              <a:defRPr sz="5263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B18758-545E-2549-90A8-144BCAFC44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9602" y="5056909"/>
            <a:ext cx="9223058" cy="1652984"/>
          </a:xfrm>
        </p:spPr>
        <p:txBody>
          <a:bodyPr/>
          <a:lstStyle>
            <a:lvl1pPr marL="0" indent="0">
              <a:buNone/>
              <a:defRPr sz="2105">
                <a:solidFill>
                  <a:schemeClr val="tx1">
                    <a:tint val="75000"/>
                  </a:schemeClr>
                </a:solidFill>
              </a:defRPr>
            </a:lvl1pPr>
            <a:lvl2pPr marL="401010" indent="0">
              <a:buNone/>
              <a:defRPr sz="1754">
                <a:solidFill>
                  <a:schemeClr val="tx1">
                    <a:tint val="75000"/>
                  </a:schemeClr>
                </a:solidFill>
              </a:defRPr>
            </a:lvl2pPr>
            <a:lvl3pPr marL="802020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203030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4pPr>
            <a:lvl5pPr marL="1604040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5pPr>
            <a:lvl6pPr marL="2005051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6pPr>
            <a:lvl7pPr marL="2406061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7pPr>
            <a:lvl8pPr marL="2807071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8pPr>
            <a:lvl9pPr marL="3208081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A751C1-B126-8247-945F-9A283B8AF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D06280-AEA1-D343-BBCC-E26572BF1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4B349E-1169-A141-B402-A0FC3825B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8411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29779-99B5-124A-BD35-BA1720A8A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DF19B-CB60-5248-9263-9A5146A0DE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5171" y="2011568"/>
            <a:ext cx="4544695" cy="479453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DD3CEA-DD61-AD47-B4AF-3714B0DBFE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13534" y="2011568"/>
            <a:ext cx="4544695" cy="479453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43AE3A-7F22-0C4E-ABC4-DB7060A9A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BB33E7-1F72-6443-BE63-DC500B373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B06249-FC51-8048-B1AF-8D8F8D4EF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6229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CCA3E-6089-4A40-96BE-E439A20D1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564" y="402314"/>
            <a:ext cx="9223058" cy="146057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08C9C7-F52D-0C4A-A13A-250AAF7DE3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6565" y="1852393"/>
            <a:ext cx="4523809" cy="907829"/>
          </a:xfrm>
        </p:spPr>
        <p:txBody>
          <a:bodyPr anchor="b"/>
          <a:lstStyle>
            <a:lvl1pPr marL="0" indent="0">
              <a:buNone/>
              <a:defRPr sz="2105" b="1"/>
            </a:lvl1pPr>
            <a:lvl2pPr marL="401010" indent="0">
              <a:buNone/>
              <a:defRPr sz="1754" b="1"/>
            </a:lvl2pPr>
            <a:lvl3pPr marL="802020" indent="0">
              <a:buNone/>
              <a:defRPr sz="1579" b="1"/>
            </a:lvl3pPr>
            <a:lvl4pPr marL="1203030" indent="0">
              <a:buNone/>
              <a:defRPr sz="1403" b="1"/>
            </a:lvl4pPr>
            <a:lvl5pPr marL="1604040" indent="0">
              <a:buNone/>
              <a:defRPr sz="1403" b="1"/>
            </a:lvl5pPr>
            <a:lvl6pPr marL="2005051" indent="0">
              <a:buNone/>
              <a:defRPr sz="1403" b="1"/>
            </a:lvl6pPr>
            <a:lvl7pPr marL="2406061" indent="0">
              <a:buNone/>
              <a:defRPr sz="1403" b="1"/>
            </a:lvl7pPr>
            <a:lvl8pPr marL="2807071" indent="0">
              <a:buNone/>
              <a:defRPr sz="1403" b="1"/>
            </a:lvl8pPr>
            <a:lvl9pPr marL="3208081" indent="0">
              <a:buNone/>
              <a:defRPr sz="1403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433A03-EB4B-DC47-A70F-DBAEEF8F3D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6565" y="2760222"/>
            <a:ext cx="4523809" cy="405987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CD35B7-1C77-4A45-B8F6-DA458F2453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413534" y="1852393"/>
            <a:ext cx="4546088" cy="907829"/>
          </a:xfrm>
        </p:spPr>
        <p:txBody>
          <a:bodyPr anchor="b"/>
          <a:lstStyle>
            <a:lvl1pPr marL="0" indent="0">
              <a:buNone/>
              <a:defRPr sz="2105" b="1"/>
            </a:lvl1pPr>
            <a:lvl2pPr marL="401010" indent="0">
              <a:buNone/>
              <a:defRPr sz="1754" b="1"/>
            </a:lvl2pPr>
            <a:lvl3pPr marL="802020" indent="0">
              <a:buNone/>
              <a:defRPr sz="1579" b="1"/>
            </a:lvl3pPr>
            <a:lvl4pPr marL="1203030" indent="0">
              <a:buNone/>
              <a:defRPr sz="1403" b="1"/>
            </a:lvl4pPr>
            <a:lvl5pPr marL="1604040" indent="0">
              <a:buNone/>
              <a:defRPr sz="1403" b="1"/>
            </a:lvl5pPr>
            <a:lvl6pPr marL="2005051" indent="0">
              <a:buNone/>
              <a:defRPr sz="1403" b="1"/>
            </a:lvl6pPr>
            <a:lvl7pPr marL="2406061" indent="0">
              <a:buNone/>
              <a:defRPr sz="1403" b="1"/>
            </a:lvl7pPr>
            <a:lvl8pPr marL="2807071" indent="0">
              <a:buNone/>
              <a:defRPr sz="1403" b="1"/>
            </a:lvl8pPr>
            <a:lvl9pPr marL="3208081" indent="0">
              <a:buNone/>
              <a:defRPr sz="1403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44D33F-D229-8443-BADF-AAFB654BA9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413534" y="2760222"/>
            <a:ext cx="4546088" cy="405987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2D4944-EE98-6846-A92F-A7E8F8129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3/4/23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2B15BA-65EC-E241-9E00-CADE25FBA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4FC4C6-6018-704B-9A7B-5F3942018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4922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E94A1F-8F2E-0648-8EF1-CF10FEA07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AEF9E3-BBBE-D14D-9E8F-87BBA444B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3/4/23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672B7D-CA1C-4C4A-B7C5-1A3E44F50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BBDEF5-6284-D143-8F9F-A15B3BBCC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7531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BAEED2-BB50-5F45-8868-C1DB38F79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3/4/23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FBAFB5-BB3C-0D4A-959E-9A9B0E7C7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13537B-0389-1B4F-85A0-F81A1409B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0395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8C3DA-3CFE-CB4C-8A5F-593B1B51D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564" y="503767"/>
            <a:ext cx="3448900" cy="1763183"/>
          </a:xfrm>
        </p:spPr>
        <p:txBody>
          <a:bodyPr anchor="b"/>
          <a:lstStyle>
            <a:lvl1pPr>
              <a:defRPr sz="2807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859B9D-E9F5-6B4E-9F15-61984F5E9E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6088" y="1087996"/>
            <a:ext cx="5413534" cy="5370013"/>
          </a:xfrm>
        </p:spPr>
        <p:txBody>
          <a:bodyPr/>
          <a:lstStyle>
            <a:lvl1pPr>
              <a:defRPr sz="2807"/>
            </a:lvl1pPr>
            <a:lvl2pPr>
              <a:defRPr sz="2456"/>
            </a:lvl2pPr>
            <a:lvl3pPr>
              <a:defRPr sz="2105"/>
            </a:lvl3pPr>
            <a:lvl4pPr>
              <a:defRPr sz="1754"/>
            </a:lvl4pPr>
            <a:lvl5pPr>
              <a:defRPr sz="1754"/>
            </a:lvl5pPr>
            <a:lvl6pPr>
              <a:defRPr sz="1754"/>
            </a:lvl6pPr>
            <a:lvl7pPr>
              <a:defRPr sz="1754"/>
            </a:lvl7pPr>
            <a:lvl8pPr>
              <a:defRPr sz="1754"/>
            </a:lvl8pPr>
            <a:lvl9pPr>
              <a:defRPr sz="1754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45C479-AC2A-E14D-A5EB-43DE3E062E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36564" y="2266950"/>
            <a:ext cx="3448900" cy="4199805"/>
          </a:xfrm>
        </p:spPr>
        <p:txBody>
          <a:bodyPr/>
          <a:lstStyle>
            <a:lvl1pPr marL="0" indent="0">
              <a:buNone/>
              <a:defRPr sz="1403"/>
            </a:lvl1pPr>
            <a:lvl2pPr marL="401010" indent="0">
              <a:buNone/>
              <a:defRPr sz="1228"/>
            </a:lvl2pPr>
            <a:lvl3pPr marL="802020" indent="0">
              <a:buNone/>
              <a:defRPr sz="1053"/>
            </a:lvl3pPr>
            <a:lvl4pPr marL="1203030" indent="0">
              <a:buNone/>
              <a:defRPr sz="877"/>
            </a:lvl4pPr>
            <a:lvl5pPr marL="1604040" indent="0">
              <a:buNone/>
              <a:defRPr sz="877"/>
            </a:lvl5pPr>
            <a:lvl6pPr marL="2005051" indent="0">
              <a:buNone/>
              <a:defRPr sz="877"/>
            </a:lvl6pPr>
            <a:lvl7pPr marL="2406061" indent="0">
              <a:buNone/>
              <a:defRPr sz="877"/>
            </a:lvl7pPr>
            <a:lvl8pPr marL="2807071" indent="0">
              <a:buNone/>
              <a:defRPr sz="877"/>
            </a:lvl8pPr>
            <a:lvl9pPr marL="3208081" indent="0">
              <a:buNone/>
              <a:defRPr sz="877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41EDB2-580C-954B-8C48-680E5CC4B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6DBF59-7460-DC43-B5C1-C0232623B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91AB54-52D7-B04C-89C3-6774342A9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879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3CB98-BA36-E748-B254-2C63EF37A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564" y="503767"/>
            <a:ext cx="3448900" cy="1763183"/>
          </a:xfrm>
        </p:spPr>
        <p:txBody>
          <a:bodyPr anchor="b"/>
          <a:lstStyle>
            <a:lvl1pPr>
              <a:defRPr sz="2807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7F57F4-00AA-244E-BF1D-6221204FE8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546088" y="1087996"/>
            <a:ext cx="5413534" cy="5370013"/>
          </a:xfrm>
        </p:spPr>
        <p:txBody>
          <a:bodyPr/>
          <a:lstStyle>
            <a:lvl1pPr marL="0" indent="0">
              <a:buNone/>
              <a:defRPr sz="2807"/>
            </a:lvl1pPr>
            <a:lvl2pPr marL="401010" indent="0">
              <a:buNone/>
              <a:defRPr sz="2456"/>
            </a:lvl2pPr>
            <a:lvl3pPr marL="802020" indent="0">
              <a:buNone/>
              <a:defRPr sz="2105"/>
            </a:lvl3pPr>
            <a:lvl4pPr marL="1203030" indent="0">
              <a:buNone/>
              <a:defRPr sz="1754"/>
            </a:lvl4pPr>
            <a:lvl5pPr marL="1604040" indent="0">
              <a:buNone/>
              <a:defRPr sz="1754"/>
            </a:lvl5pPr>
            <a:lvl6pPr marL="2005051" indent="0">
              <a:buNone/>
              <a:defRPr sz="1754"/>
            </a:lvl6pPr>
            <a:lvl7pPr marL="2406061" indent="0">
              <a:buNone/>
              <a:defRPr sz="1754"/>
            </a:lvl7pPr>
            <a:lvl8pPr marL="2807071" indent="0">
              <a:buNone/>
              <a:defRPr sz="1754"/>
            </a:lvl8pPr>
            <a:lvl9pPr marL="3208081" indent="0">
              <a:buNone/>
              <a:defRPr sz="1754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3CA1C4-0239-2A44-B5E0-C17637F5B2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36564" y="2266950"/>
            <a:ext cx="3448900" cy="4199805"/>
          </a:xfrm>
        </p:spPr>
        <p:txBody>
          <a:bodyPr/>
          <a:lstStyle>
            <a:lvl1pPr marL="0" indent="0">
              <a:buNone/>
              <a:defRPr sz="1403"/>
            </a:lvl1pPr>
            <a:lvl2pPr marL="401010" indent="0">
              <a:buNone/>
              <a:defRPr sz="1228"/>
            </a:lvl2pPr>
            <a:lvl3pPr marL="802020" indent="0">
              <a:buNone/>
              <a:defRPr sz="1053"/>
            </a:lvl3pPr>
            <a:lvl4pPr marL="1203030" indent="0">
              <a:buNone/>
              <a:defRPr sz="877"/>
            </a:lvl4pPr>
            <a:lvl5pPr marL="1604040" indent="0">
              <a:buNone/>
              <a:defRPr sz="877"/>
            </a:lvl5pPr>
            <a:lvl6pPr marL="2005051" indent="0">
              <a:buNone/>
              <a:defRPr sz="877"/>
            </a:lvl6pPr>
            <a:lvl7pPr marL="2406061" indent="0">
              <a:buNone/>
              <a:defRPr sz="877"/>
            </a:lvl7pPr>
            <a:lvl8pPr marL="2807071" indent="0">
              <a:buNone/>
              <a:defRPr sz="877"/>
            </a:lvl8pPr>
            <a:lvl9pPr marL="3208081" indent="0">
              <a:buNone/>
              <a:defRPr sz="877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369604-22DA-C844-B482-6030DBC063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0E99D5-434F-1E48-B454-5C8441E25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D42F4B-0C8D-0A49-BDCC-3B2EDA049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3264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623B9A-F2B3-4343-B795-C033C0959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171" y="402314"/>
            <a:ext cx="9223058" cy="14605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EF3871-F728-0740-BDCD-3E548E14E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5171" y="2011568"/>
            <a:ext cx="9223058" cy="47945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BAD94A-9F5E-4741-9AEE-D3F816B342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5171" y="7003756"/>
            <a:ext cx="2406015" cy="4023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3/4/23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1C4CF1-B1A2-2C4E-B5A3-88A35434A3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42189" y="7003756"/>
            <a:ext cx="3609023" cy="4023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B9193E-3010-054F-A41C-0EC2678F5F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52214" y="7003756"/>
            <a:ext cx="2406015" cy="4023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796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p:txStyles>
    <p:titleStyle>
      <a:lvl1pPr algn="l" defTabSz="802020" rtl="0" eaLnBrk="1" latinLnBrk="0" hangingPunct="1">
        <a:lnSpc>
          <a:spcPct val="90000"/>
        </a:lnSpc>
        <a:spcBef>
          <a:spcPct val="0"/>
        </a:spcBef>
        <a:buNone/>
        <a:defRPr sz="385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0505" indent="-200505" algn="l" defTabSz="802020" rtl="0" eaLnBrk="1" latinLnBrk="0" hangingPunct="1">
        <a:lnSpc>
          <a:spcPct val="90000"/>
        </a:lnSpc>
        <a:spcBef>
          <a:spcPts val="877"/>
        </a:spcBef>
        <a:buFont typeface="Arial" panose="020B0604020202020204" pitchFamily="34" charset="0"/>
        <a:buChar char="•"/>
        <a:defRPr sz="2456" kern="1200">
          <a:solidFill>
            <a:schemeClr val="tx1"/>
          </a:solidFill>
          <a:latin typeface="+mn-lt"/>
          <a:ea typeface="+mn-ea"/>
          <a:cs typeface="+mn-cs"/>
        </a:defRPr>
      </a:lvl1pPr>
      <a:lvl2pPr marL="601515" indent="-200505" algn="l" defTabSz="802020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2pPr>
      <a:lvl3pPr marL="1002525" indent="-200505" algn="l" defTabSz="802020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754" kern="1200">
          <a:solidFill>
            <a:schemeClr val="tx1"/>
          </a:solidFill>
          <a:latin typeface="+mn-lt"/>
          <a:ea typeface="+mn-ea"/>
          <a:cs typeface="+mn-cs"/>
        </a:defRPr>
      </a:lvl3pPr>
      <a:lvl4pPr marL="1403535" indent="-200505" algn="l" defTabSz="802020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4pPr>
      <a:lvl5pPr marL="1804546" indent="-200505" algn="l" defTabSz="802020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5pPr>
      <a:lvl6pPr marL="2205556" indent="-200505" algn="l" defTabSz="802020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6pPr>
      <a:lvl7pPr marL="2606566" indent="-200505" algn="l" defTabSz="802020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7pPr>
      <a:lvl8pPr marL="3007576" indent="-200505" algn="l" defTabSz="802020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8pPr>
      <a:lvl9pPr marL="3408586" indent="-200505" algn="l" defTabSz="802020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1pPr>
      <a:lvl2pPr marL="401010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2pPr>
      <a:lvl3pPr marL="802020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3pPr>
      <a:lvl4pPr marL="1203030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4pPr>
      <a:lvl5pPr marL="1604040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5pPr>
      <a:lvl6pPr marL="2005051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6pPr>
      <a:lvl7pPr marL="2406061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7pPr>
      <a:lvl8pPr marL="2807071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8pPr>
      <a:lvl9pPr marL="3208081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3112310" y="2658189"/>
            <a:ext cx="5587190" cy="125418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50" dirty="0">
                <a:latin typeface="Calibri"/>
                <a:cs typeface="Calibri"/>
              </a:rPr>
              <a:t>Year</a:t>
            </a:r>
            <a:r>
              <a:rPr sz="8050" spc="-90" dirty="0">
                <a:latin typeface="Calibri"/>
                <a:cs typeface="Calibri"/>
              </a:rPr>
              <a:t> </a:t>
            </a:r>
            <a:r>
              <a:rPr sz="8050" dirty="0">
                <a:latin typeface="Calibri"/>
                <a:cs typeface="Calibri"/>
              </a:rPr>
              <a:t>2</a:t>
            </a:r>
            <a:r>
              <a:rPr sz="8050" spc="-85" dirty="0">
                <a:latin typeface="Calibri"/>
                <a:cs typeface="Calibri"/>
              </a:rPr>
              <a:t> </a:t>
            </a:r>
            <a:r>
              <a:rPr sz="8050" spc="-925" dirty="0">
                <a:latin typeface="Calibri"/>
                <a:cs typeface="Calibri"/>
              </a:rPr>
              <a:t>C</a:t>
            </a:r>
            <a:r>
              <a:rPr lang="en-GB" sz="8050" spc="-925" dirty="0">
                <a:latin typeface="Calibri"/>
                <a:cs typeface="Calibri"/>
              </a:rPr>
              <a:t> </a:t>
            </a:r>
            <a:r>
              <a:rPr sz="8050" spc="-925" dirty="0">
                <a:latin typeface="Calibri"/>
                <a:cs typeface="Calibri"/>
              </a:rPr>
              <a:t>E</a:t>
            </a:r>
            <a:r>
              <a:rPr lang="en-GB" sz="8050" spc="-925" dirty="0">
                <a:latin typeface="Calibri"/>
                <a:cs typeface="Calibri"/>
              </a:rPr>
              <a:t> </a:t>
            </a:r>
            <a:r>
              <a:rPr sz="8050" spc="-925" dirty="0">
                <a:latin typeface="Calibri"/>
                <a:cs typeface="Calibri"/>
              </a:rPr>
              <a:t>W</a:t>
            </a:r>
            <a:endParaRPr sz="805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subTitle" idx="4"/>
          </p:nvPr>
        </p:nvSpPr>
        <p:spPr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0" indent="0">
              <a:lnSpc>
                <a:spcPct val="100000"/>
              </a:lnSpc>
              <a:spcBef>
                <a:spcPts val="110"/>
              </a:spcBef>
              <a:buNone/>
            </a:pPr>
            <a:r>
              <a:rPr sz="5250" spc="-10" dirty="0">
                <a:latin typeface="Calibri"/>
                <a:cs typeface="Calibri"/>
              </a:rPr>
              <a:t>Vocabulary</a:t>
            </a:r>
            <a:r>
              <a:rPr sz="5250" spc="-270" dirty="0">
                <a:latin typeface="Calibri"/>
                <a:cs typeface="Calibri"/>
              </a:rPr>
              <a:t> </a:t>
            </a:r>
            <a:r>
              <a:rPr sz="5250" spc="-40" dirty="0">
                <a:latin typeface="Calibri"/>
                <a:cs typeface="Calibri"/>
              </a:rPr>
              <a:t>Exploration</a:t>
            </a:r>
            <a:endParaRPr sz="5250" dirty="0">
              <a:latin typeface="Calibri"/>
              <a:cs typeface="Calibri"/>
            </a:endParaRPr>
          </a:p>
        </p:txBody>
      </p:sp>
      <p:pic>
        <p:nvPicPr>
          <p:cNvPr id="4" name="Picture 2" descr="Portobello Primary School | Chester-le-Street">
            <a:extLst>
              <a:ext uri="{FF2B5EF4-FFF2-40B4-BE49-F238E27FC236}">
                <a16:creationId xmlns:a16="http://schemas.microsoft.com/office/drawing/2014/main" id="{3A32B5B4-0A9A-624F-B29F-1E56E1785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692" y="974653"/>
            <a:ext cx="1450014" cy="1450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721532" y="1498724"/>
          <a:ext cx="9239250" cy="5074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19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19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4835"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u="heavy" spc="-2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Word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Meaning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F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847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6400" spc="-10" dirty="0">
                          <a:latin typeface="Calibri"/>
                          <a:cs typeface="Calibri"/>
                        </a:rPr>
                        <a:t>child</a:t>
                      </a:r>
                      <a:endParaRPr sz="6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3500" spc="-30" dirty="0">
                          <a:solidFill>
                            <a:srgbClr val="9900FF"/>
                          </a:solidFill>
                          <a:latin typeface="Calibri"/>
                          <a:cs typeface="Calibri"/>
                        </a:rPr>
                        <a:t>(noun)</a:t>
                      </a:r>
                      <a:endParaRPr sz="3500">
                        <a:latin typeface="Calibri"/>
                        <a:cs typeface="Calibri"/>
                      </a:endParaRPr>
                    </a:p>
                  </a:txBody>
                  <a:tcPr marL="0" marR="0" marT="717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2100" dirty="0">
                          <a:latin typeface="Calibri"/>
                          <a:cs typeface="Calibri"/>
                        </a:rPr>
                        <a:t>Not</a:t>
                      </a:r>
                      <a:r>
                        <a:rPr sz="21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yet</a:t>
                      </a:r>
                      <a:r>
                        <a:rPr sz="21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an</a:t>
                      </a:r>
                      <a:r>
                        <a:rPr sz="21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adult.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T="901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1815"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b="1" u="heavy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In</a:t>
                      </a:r>
                      <a:r>
                        <a:rPr sz="2200" b="1" u="heavy" spc="1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2200" b="1" u="heavy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a</a:t>
                      </a:r>
                      <a:r>
                        <a:rPr sz="2200" b="1" u="heavy" spc="1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2200" b="1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Sentence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b="1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Drawing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09800">
                <a:tc>
                  <a:txBody>
                    <a:bodyPr/>
                    <a:lstStyle/>
                    <a:p>
                      <a:pPr marL="99695" marR="2097405">
                        <a:lnSpc>
                          <a:spcPts val="4070"/>
                        </a:lnSpc>
                        <a:spcBef>
                          <a:spcPts val="790"/>
                        </a:spcBef>
                      </a:pPr>
                      <a:r>
                        <a:rPr sz="3400" dirty="0">
                          <a:latin typeface="Calibri"/>
                          <a:cs typeface="Calibri"/>
                        </a:rPr>
                        <a:t>My</a:t>
                      </a:r>
                      <a:r>
                        <a:rPr sz="3400" spc="-1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u="heavy" dirty="0">
                          <a:solidFill>
                            <a:srgbClr val="9900FF"/>
                          </a:solidFill>
                          <a:uFill>
                            <a:solidFill>
                              <a:srgbClr val="9900FF"/>
                            </a:solidFill>
                          </a:uFill>
                          <a:latin typeface="Calibri"/>
                          <a:cs typeface="Calibri"/>
                        </a:rPr>
                        <a:t>child</a:t>
                      </a:r>
                      <a:r>
                        <a:rPr sz="3400" spc="-130" dirty="0">
                          <a:solidFill>
                            <a:srgbClr val="9900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3400" spc="-95" dirty="0">
                          <a:latin typeface="Calibri"/>
                          <a:cs typeface="Calibri"/>
                        </a:rPr>
                        <a:t>loves </a:t>
                      </a:r>
                      <a:r>
                        <a:rPr sz="3400" spc="-25" dirty="0">
                          <a:latin typeface="Calibri"/>
                          <a:cs typeface="Calibri"/>
                        </a:rPr>
                        <a:t>aeroplanes!</a:t>
                      </a:r>
                      <a:endParaRPr sz="3400">
                        <a:latin typeface="Calibri"/>
                        <a:cs typeface="Calibri"/>
                      </a:endParaRPr>
                    </a:p>
                  </a:txBody>
                  <a:tcPr marL="0" marR="0" marT="1003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96660" y="4449628"/>
            <a:ext cx="2030476" cy="203047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721532" y="1498724"/>
          <a:ext cx="9239250" cy="5074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19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19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4835"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u="heavy" spc="-2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Word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Meaning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F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847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6400" spc="-10" dirty="0">
                          <a:latin typeface="Calibri"/>
                          <a:cs typeface="Calibri"/>
                        </a:rPr>
                        <a:t>children</a:t>
                      </a:r>
                      <a:endParaRPr sz="6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3500" spc="-30" dirty="0">
                          <a:solidFill>
                            <a:srgbClr val="9900FF"/>
                          </a:solidFill>
                          <a:latin typeface="Calibri"/>
                          <a:cs typeface="Calibri"/>
                        </a:rPr>
                        <a:t>(noun)</a:t>
                      </a:r>
                      <a:endParaRPr sz="3500">
                        <a:latin typeface="Calibri"/>
                        <a:cs typeface="Calibri"/>
                      </a:endParaRPr>
                    </a:p>
                  </a:txBody>
                  <a:tcPr marL="0" marR="0" marT="717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2100" spc="-85" dirty="0">
                          <a:latin typeface="Calibri"/>
                          <a:cs typeface="Calibri"/>
                        </a:rPr>
                        <a:t>More</a:t>
                      </a:r>
                      <a:r>
                        <a:rPr sz="21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than</a:t>
                      </a:r>
                      <a:r>
                        <a:rPr sz="2100" spc="-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35" dirty="0">
                          <a:latin typeface="Calibri"/>
                          <a:cs typeface="Calibri"/>
                        </a:rPr>
                        <a:t>one</a:t>
                      </a:r>
                      <a:r>
                        <a:rPr sz="21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child</a:t>
                      </a:r>
                      <a:r>
                        <a:rPr sz="21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(plural)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T="901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1815"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b="1" u="heavy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In</a:t>
                      </a:r>
                      <a:r>
                        <a:rPr sz="2200" b="1" u="heavy" spc="1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2200" b="1" u="heavy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a</a:t>
                      </a:r>
                      <a:r>
                        <a:rPr sz="2200" b="1" u="heavy" spc="1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2200" b="1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Sentence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b="1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Drawing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09800">
                <a:tc>
                  <a:txBody>
                    <a:bodyPr/>
                    <a:lstStyle/>
                    <a:p>
                      <a:pPr marL="99695" marR="118110">
                        <a:lnSpc>
                          <a:spcPts val="4070"/>
                        </a:lnSpc>
                        <a:spcBef>
                          <a:spcPts val="790"/>
                        </a:spcBef>
                      </a:pPr>
                      <a:r>
                        <a:rPr sz="3400" spc="-22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34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u="heavy" spc="-10" dirty="0">
                          <a:solidFill>
                            <a:srgbClr val="9900FF"/>
                          </a:solidFill>
                          <a:uFill>
                            <a:solidFill>
                              <a:srgbClr val="9900FF"/>
                            </a:solidFill>
                          </a:uFill>
                          <a:latin typeface="Calibri"/>
                          <a:cs typeface="Calibri"/>
                        </a:rPr>
                        <a:t>children</a:t>
                      </a:r>
                      <a:r>
                        <a:rPr sz="3400" spc="-180" dirty="0">
                          <a:solidFill>
                            <a:srgbClr val="9900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3400" dirty="0">
                          <a:latin typeface="Calibri"/>
                          <a:cs typeface="Calibri"/>
                        </a:rPr>
                        <a:t>were</a:t>
                      </a:r>
                      <a:r>
                        <a:rPr sz="3400" spc="-1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spc="-120" dirty="0">
                          <a:latin typeface="Calibri"/>
                          <a:cs typeface="Calibri"/>
                        </a:rPr>
                        <a:t>keen</a:t>
                      </a:r>
                      <a:r>
                        <a:rPr sz="34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spc="-25" dirty="0">
                          <a:latin typeface="Calibri"/>
                          <a:cs typeface="Calibri"/>
                        </a:rPr>
                        <a:t>to </a:t>
                      </a:r>
                      <a:r>
                        <a:rPr sz="3400" dirty="0">
                          <a:latin typeface="Calibri"/>
                          <a:cs typeface="Calibri"/>
                        </a:rPr>
                        <a:t>go</a:t>
                      </a:r>
                      <a:r>
                        <a:rPr sz="3400" spc="-1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spc="-254" dirty="0">
                          <a:latin typeface="Calibri"/>
                          <a:cs typeface="Calibri"/>
                        </a:rPr>
                        <a:t>on</a:t>
                      </a:r>
                      <a:r>
                        <a:rPr sz="34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spc="-35" dirty="0">
                          <a:latin typeface="Calibri"/>
                          <a:cs typeface="Calibri"/>
                        </a:rPr>
                        <a:t>an</a:t>
                      </a:r>
                      <a:r>
                        <a:rPr sz="34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spc="-10" dirty="0">
                          <a:latin typeface="Calibri"/>
                          <a:cs typeface="Calibri"/>
                        </a:rPr>
                        <a:t>adventure.</a:t>
                      </a:r>
                      <a:endParaRPr sz="3400">
                        <a:latin typeface="Calibri"/>
                        <a:cs typeface="Calibri"/>
                      </a:endParaRPr>
                    </a:p>
                  </a:txBody>
                  <a:tcPr marL="0" marR="0" marT="1003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23319" y="4627296"/>
            <a:ext cx="1678123" cy="167812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37291" y="4531211"/>
            <a:ext cx="1870292" cy="187029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721532" y="1498724"/>
          <a:ext cx="9239250" cy="5074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19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19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4835"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u="heavy" spc="-2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Word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Meaning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F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847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6400" spc="-60" dirty="0">
                          <a:latin typeface="Calibri"/>
                          <a:cs typeface="Calibri"/>
                        </a:rPr>
                        <a:t>Christmas</a:t>
                      </a:r>
                      <a:endParaRPr sz="6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3500" spc="-30" dirty="0">
                          <a:solidFill>
                            <a:srgbClr val="9900FF"/>
                          </a:solidFill>
                          <a:latin typeface="Calibri"/>
                          <a:cs typeface="Calibri"/>
                        </a:rPr>
                        <a:t>(noun)</a:t>
                      </a:r>
                      <a:endParaRPr sz="3500">
                        <a:latin typeface="Calibri"/>
                        <a:cs typeface="Calibri"/>
                      </a:endParaRPr>
                    </a:p>
                  </a:txBody>
                  <a:tcPr marL="0" marR="0" marT="717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9695" marR="524510" algn="just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21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21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Christian</a:t>
                      </a:r>
                      <a:r>
                        <a:rPr sz="21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festival</a:t>
                      </a:r>
                      <a:r>
                        <a:rPr sz="21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50" dirty="0">
                          <a:latin typeface="Calibri"/>
                          <a:cs typeface="Calibri"/>
                        </a:rPr>
                        <a:t>when</a:t>
                      </a:r>
                      <a:r>
                        <a:rPr sz="21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21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birth</a:t>
                      </a:r>
                      <a:r>
                        <a:rPr sz="21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25" dirty="0">
                          <a:latin typeface="Calibri"/>
                          <a:cs typeface="Calibri"/>
                        </a:rPr>
                        <a:t>of </a:t>
                      </a:r>
                      <a:r>
                        <a:rPr sz="2100" spc="-40" dirty="0">
                          <a:latin typeface="Calibri"/>
                          <a:cs typeface="Calibri"/>
                        </a:rPr>
                        <a:t>Jesus</a:t>
                      </a:r>
                      <a:r>
                        <a:rPr sz="21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Christ</a:t>
                      </a:r>
                      <a:r>
                        <a:rPr sz="21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is</a:t>
                      </a:r>
                      <a:r>
                        <a:rPr sz="21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25" dirty="0">
                          <a:latin typeface="Calibri"/>
                          <a:cs typeface="Calibri"/>
                        </a:rPr>
                        <a:t>celebrated.</a:t>
                      </a:r>
                      <a:r>
                        <a:rPr sz="21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55" dirty="0">
                          <a:latin typeface="Calibri"/>
                          <a:cs typeface="Calibri"/>
                        </a:rPr>
                        <a:t>Christmas</a:t>
                      </a:r>
                      <a:r>
                        <a:rPr sz="21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25" dirty="0">
                          <a:latin typeface="Calibri"/>
                          <a:cs typeface="Calibri"/>
                        </a:rPr>
                        <a:t>is 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celebrated</a:t>
                      </a:r>
                      <a:r>
                        <a:rPr sz="21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55" dirty="0">
                          <a:latin typeface="Calibri"/>
                          <a:cs typeface="Calibri"/>
                        </a:rPr>
                        <a:t>on</a:t>
                      </a:r>
                      <a:r>
                        <a:rPr sz="21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21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25th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 December.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T="901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1815"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b="1" u="heavy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In</a:t>
                      </a:r>
                      <a:r>
                        <a:rPr sz="2200" b="1" u="heavy" spc="1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2200" b="1" u="heavy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a</a:t>
                      </a:r>
                      <a:r>
                        <a:rPr sz="2200" b="1" u="heavy" spc="1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2200" b="1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Sentence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b="1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Drawing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09800">
                <a:tc>
                  <a:txBody>
                    <a:bodyPr/>
                    <a:lstStyle/>
                    <a:p>
                      <a:pPr marL="99695" marR="1061720">
                        <a:lnSpc>
                          <a:spcPts val="4070"/>
                        </a:lnSpc>
                        <a:spcBef>
                          <a:spcPts val="790"/>
                        </a:spcBef>
                      </a:pPr>
                      <a:r>
                        <a:rPr sz="3400" spc="33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3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spc="-35" dirty="0">
                          <a:latin typeface="Calibri"/>
                          <a:cs typeface="Calibri"/>
                        </a:rPr>
                        <a:t>wish</a:t>
                      </a:r>
                      <a:r>
                        <a:rPr sz="3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spc="70" dirty="0">
                          <a:latin typeface="Calibri"/>
                          <a:cs typeface="Calibri"/>
                        </a:rPr>
                        <a:t>it</a:t>
                      </a:r>
                      <a:r>
                        <a:rPr sz="3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spc="-85" dirty="0">
                          <a:latin typeface="Calibri"/>
                          <a:cs typeface="Calibri"/>
                        </a:rPr>
                        <a:t>could</a:t>
                      </a:r>
                      <a:r>
                        <a:rPr sz="3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spc="-25" dirty="0">
                          <a:latin typeface="Calibri"/>
                          <a:cs typeface="Calibri"/>
                        </a:rPr>
                        <a:t>be </a:t>
                      </a:r>
                      <a:r>
                        <a:rPr sz="3400" u="heavy" spc="-95" dirty="0">
                          <a:solidFill>
                            <a:srgbClr val="9900FF"/>
                          </a:solidFill>
                          <a:uFill>
                            <a:solidFill>
                              <a:srgbClr val="9900FF"/>
                            </a:solidFill>
                          </a:uFill>
                          <a:latin typeface="Calibri"/>
                          <a:cs typeface="Calibri"/>
                        </a:rPr>
                        <a:t>Christmas</a:t>
                      </a:r>
                      <a:r>
                        <a:rPr sz="3400" spc="-55" dirty="0">
                          <a:solidFill>
                            <a:srgbClr val="9900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3400" spc="-10" dirty="0">
                          <a:latin typeface="Calibri"/>
                          <a:cs typeface="Calibri"/>
                        </a:rPr>
                        <a:t>everyday.</a:t>
                      </a:r>
                      <a:endParaRPr sz="3400">
                        <a:latin typeface="Calibri"/>
                        <a:cs typeface="Calibri"/>
                      </a:endParaRPr>
                    </a:p>
                  </a:txBody>
                  <a:tcPr marL="0" marR="0" marT="1003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92405" y="4590779"/>
            <a:ext cx="1740072" cy="174007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793675" y="4590779"/>
            <a:ext cx="1681923" cy="1681923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721532" y="1498724"/>
          <a:ext cx="9239250" cy="5074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19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19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4835"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u="heavy" spc="-2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Word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Meaning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F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847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6400" spc="-10" dirty="0">
                          <a:latin typeface="Calibri"/>
                          <a:cs typeface="Calibri"/>
                        </a:rPr>
                        <a:t>class</a:t>
                      </a:r>
                      <a:endParaRPr sz="6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3500" spc="-30" dirty="0">
                          <a:solidFill>
                            <a:srgbClr val="9900FF"/>
                          </a:solidFill>
                          <a:latin typeface="Calibri"/>
                          <a:cs typeface="Calibri"/>
                        </a:rPr>
                        <a:t>(noun)</a:t>
                      </a:r>
                      <a:endParaRPr sz="3500">
                        <a:latin typeface="Calibri"/>
                        <a:cs typeface="Calibri"/>
                      </a:endParaRPr>
                    </a:p>
                  </a:txBody>
                  <a:tcPr marL="0" marR="0" marT="717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9695" marR="1105535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2100" spc="-70" dirty="0">
                          <a:latin typeface="Calibri"/>
                          <a:cs typeface="Calibri"/>
                        </a:rPr>
                        <a:t>Group</a:t>
                      </a:r>
                      <a:r>
                        <a:rPr sz="21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2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70" dirty="0">
                          <a:latin typeface="Calibri"/>
                          <a:cs typeface="Calibri"/>
                        </a:rPr>
                        <a:t>people</a:t>
                      </a:r>
                      <a:r>
                        <a:rPr sz="21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40" dirty="0">
                          <a:latin typeface="Calibri"/>
                          <a:cs typeface="Calibri"/>
                        </a:rPr>
                        <a:t>who</a:t>
                      </a:r>
                      <a:r>
                        <a:rPr sz="2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are</a:t>
                      </a:r>
                      <a:r>
                        <a:rPr sz="2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taught together.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T="901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1815"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b="1" u="heavy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In</a:t>
                      </a:r>
                      <a:r>
                        <a:rPr sz="2200" b="1" u="heavy" spc="1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2200" b="1" u="heavy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a</a:t>
                      </a:r>
                      <a:r>
                        <a:rPr sz="2200" b="1" u="heavy" spc="1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2200" b="1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Sentence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b="1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Drawing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09800">
                <a:tc>
                  <a:txBody>
                    <a:bodyPr/>
                    <a:lstStyle/>
                    <a:p>
                      <a:pPr marL="99695" marR="586105">
                        <a:lnSpc>
                          <a:spcPts val="4070"/>
                        </a:lnSpc>
                        <a:spcBef>
                          <a:spcPts val="790"/>
                        </a:spcBef>
                      </a:pPr>
                      <a:r>
                        <a:rPr sz="3400" spc="33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34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dirty="0">
                          <a:latin typeface="Calibri"/>
                          <a:cs typeface="Calibri"/>
                        </a:rPr>
                        <a:t>have</a:t>
                      </a:r>
                      <a:r>
                        <a:rPr sz="3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spc="-215" dirty="0">
                          <a:latin typeface="Calibri"/>
                          <a:cs typeface="Calibri"/>
                        </a:rPr>
                        <a:t>made</a:t>
                      </a:r>
                      <a:r>
                        <a:rPr sz="34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dirty="0">
                          <a:latin typeface="Calibri"/>
                          <a:cs typeface="Calibri"/>
                        </a:rPr>
                        <a:t>three</a:t>
                      </a:r>
                      <a:r>
                        <a:rPr sz="3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spc="-95" dirty="0">
                          <a:latin typeface="Calibri"/>
                          <a:cs typeface="Calibri"/>
                        </a:rPr>
                        <a:t>new </a:t>
                      </a:r>
                      <a:r>
                        <a:rPr sz="3400" spc="-20" dirty="0">
                          <a:latin typeface="Calibri"/>
                          <a:cs typeface="Calibri"/>
                        </a:rPr>
                        <a:t>friends</a:t>
                      </a:r>
                      <a:r>
                        <a:rPr sz="3400" spc="-1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dirty="0">
                          <a:latin typeface="Calibri"/>
                          <a:cs typeface="Calibri"/>
                        </a:rPr>
                        <a:t>in</a:t>
                      </a:r>
                      <a:r>
                        <a:rPr sz="3400" spc="-1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spc="-50" dirty="0">
                          <a:latin typeface="Calibri"/>
                          <a:cs typeface="Calibri"/>
                        </a:rPr>
                        <a:t>my</a:t>
                      </a:r>
                      <a:r>
                        <a:rPr sz="3400" spc="-1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u="heavy" spc="-10" dirty="0">
                          <a:solidFill>
                            <a:srgbClr val="9900FF"/>
                          </a:solidFill>
                          <a:uFill>
                            <a:solidFill>
                              <a:srgbClr val="9900FF"/>
                            </a:solidFill>
                          </a:uFill>
                          <a:latin typeface="Calibri"/>
                          <a:cs typeface="Calibri"/>
                        </a:rPr>
                        <a:t>class</a:t>
                      </a:r>
                      <a:r>
                        <a:rPr sz="3400" spc="-10" dirty="0">
                          <a:latin typeface="Calibri"/>
                          <a:cs typeface="Calibri"/>
                        </a:rPr>
                        <a:t>.</a:t>
                      </a:r>
                      <a:endParaRPr sz="3400">
                        <a:latin typeface="Calibri"/>
                        <a:cs typeface="Calibri"/>
                      </a:endParaRPr>
                    </a:p>
                  </a:txBody>
                  <a:tcPr marL="0" marR="0" marT="1003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18500" y="4518157"/>
            <a:ext cx="1787291" cy="178729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721532" y="1498724"/>
          <a:ext cx="9239250" cy="5074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19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19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4835"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u="heavy" spc="-2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Word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Meaning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F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847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6400" spc="-10" dirty="0">
                          <a:latin typeface="Calibri"/>
                          <a:cs typeface="Calibri"/>
                        </a:rPr>
                        <a:t>climb</a:t>
                      </a:r>
                      <a:endParaRPr sz="6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3500" spc="-10" dirty="0">
                          <a:solidFill>
                            <a:srgbClr val="9900FF"/>
                          </a:solidFill>
                          <a:latin typeface="Calibri"/>
                          <a:cs typeface="Calibri"/>
                        </a:rPr>
                        <a:t>(verb)</a:t>
                      </a:r>
                      <a:endParaRPr sz="3500">
                        <a:latin typeface="Calibri"/>
                        <a:cs typeface="Calibri"/>
                      </a:endParaRPr>
                    </a:p>
                  </a:txBody>
                  <a:tcPr marL="0" marR="0" marT="717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2100" spc="-50" dirty="0">
                          <a:latin typeface="Calibri"/>
                          <a:cs typeface="Calibri"/>
                        </a:rPr>
                        <a:t>Moving</a:t>
                      </a:r>
                      <a:r>
                        <a:rPr sz="21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up</a:t>
                      </a:r>
                      <a:r>
                        <a:rPr sz="21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or</a:t>
                      </a:r>
                      <a:r>
                        <a:rPr sz="21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90" dirty="0">
                          <a:latin typeface="Calibri"/>
                          <a:cs typeface="Calibri"/>
                        </a:rPr>
                        <a:t>down</a:t>
                      </a:r>
                      <a:r>
                        <a:rPr sz="21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towards</a:t>
                      </a:r>
                      <a:r>
                        <a:rPr sz="21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something.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T="901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1815"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b="1" u="heavy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In</a:t>
                      </a:r>
                      <a:r>
                        <a:rPr sz="2200" b="1" u="heavy" spc="1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2200" b="1" u="heavy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a</a:t>
                      </a:r>
                      <a:r>
                        <a:rPr sz="2200" b="1" u="heavy" spc="1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2200" b="1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Sentence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b="1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Drawing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09800">
                <a:tc>
                  <a:txBody>
                    <a:bodyPr/>
                    <a:lstStyle/>
                    <a:p>
                      <a:pPr marL="99695" marR="316230">
                        <a:lnSpc>
                          <a:spcPts val="4070"/>
                        </a:lnSpc>
                        <a:spcBef>
                          <a:spcPts val="790"/>
                        </a:spcBef>
                      </a:pPr>
                      <a:r>
                        <a:rPr sz="3400" spc="-375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34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spc="-50" dirty="0">
                          <a:latin typeface="Calibri"/>
                          <a:cs typeface="Calibri"/>
                        </a:rPr>
                        <a:t>save</a:t>
                      </a:r>
                      <a:r>
                        <a:rPr sz="3400" spc="-1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3400" spc="-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dirty="0">
                          <a:latin typeface="Calibri"/>
                          <a:cs typeface="Calibri"/>
                        </a:rPr>
                        <a:t>cat,</a:t>
                      </a:r>
                      <a:r>
                        <a:rPr sz="3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spc="33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3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spc="-180" dirty="0">
                          <a:latin typeface="Calibri"/>
                          <a:cs typeface="Calibri"/>
                        </a:rPr>
                        <a:t>need</a:t>
                      </a:r>
                      <a:r>
                        <a:rPr sz="3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spc="-25" dirty="0">
                          <a:latin typeface="Calibri"/>
                          <a:cs typeface="Calibri"/>
                        </a:rPr>
                        <a:t>to </a:t>
                      </a:r>
                      <a:r>
                        <a:rPr sz="3400" u="heavy" spc="-70" dirty="0">
                          <a:solidFill>
                            <a:srgbClr val="9900FF"/>
                          </a:solidFill>
                          <a:uFill>
                            <a:solidFill>
                              <a:srgbClr val="9900FF"/>
                            </a:solidFill>
                          </a:uFill>
                          <a:latin typeface="Calibri"/>
                          <a:cs typeface="Calibri"/>
                        </a:rPr>
                        <a:t>climb</a:t>
                      </a:r>
                      <a:r>
                        <a:rPr sz="3400" spc="-100" dirty="0">
                          <a:solidFill>
                            <a:srgbClr val="9900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340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3400" spc="-1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spc="-10" dirty="0">
                          <a:latin typeface="Calibri"/>
                          <a:cs typeface="Calibri"/>
                        </a:rPr>
                        <a:t>ladder.</a:t>
                      </a:r>
                      <a:endParaRPr sz="3400">
                        <a:latin typeface="Calibri"/>
                        <a:cs typeface="Calibri"/>
                      </a:endParaRPr>
                    </a:p>
                  </a:txBody>
                  <a:tcPr marL="0" marR="0" marT="1003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42892" y="4613394"/>
            <a:ext cx="1713907" cy="171390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01544" y="4676734"/>
            <a:ext cx="1587228" cy="158722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721532" y="1498724"/>
          <a:ext cx="9239250" cy="5074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19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19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4835"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u="heavy" spc="-2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Word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Meaning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F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847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6400" spc="-10" dirty="0">
                          <a:latin typeface="Calibri"/>
                          <a:cs typeface="Calibri"/>
                        </a:rPr>
                        <a:t>clothes</a:t>
                      </a:r>
                      <a:endParaRPr sz="6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3500" spc="-3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(noun)</a:t>
                      </a:r>
                      <a:endParaRPr sz="3500">
                        <a:latin typeface="Calibri"/>
                        <a:cs typeface="Calibri"/>
                      </a:endParaRPr>
                    </a:p>
                  </a:txBody>
                  <a:tcPr marL="0" marR="0" marT="717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9695" marR="142240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2100" spc="-65" dirty="0">
                          <a:latin typeface="Calibri"/>
                          <a:cs typeface="Calibri"/>
                        </a:rPr>
                        <a:t>Clothes</a:t>
                      </a:r>
                      <a:r>
                        <a:rPr sz="21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are</a:t>
                      </a:r>
                      <a:r>
                        <a:rPr sz="21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21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things</a:t>
                      </a:r>
                      <a:r>
                        <a:rPr sz="21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that</a:t>
                      </a:r>
                      <a:r>
                        <a:rPr sz="21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70" dirty="0">
                          <a:latin typeface="Calibri"/>
                          <a:cs typeface="Calibri"/>
                        </a:rPr>
                        <a:t>people</a:t>
                      </a:r>
                      <a:r>
                        <a:rPr sz="21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wear, </a:t>
                      </a:r>
                      <a:r>
                        <a:rPr sz="2100" spc="-50" dirty="0">
                          <a:latin typeface="Calibri"/>
                          <a:cs typeface="Calibri"/>
                        </a:rPr>
                        <a:t>such</a:t>
                      </a:r>
                      <a:r>
                        <a:rPr sz="21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30" dirty="0">
                          <a:latin typeface="Calibri"/>
                          <a:cs typeface="Calibri"/>
                        </a:rPr>
                        <a:t>as</a:t>
                      </a:r>
                      <a:r>
                        <a:rPr sz="21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20" dirty="0">
                          <a:latin typeface="Calibri"/>
                          <a:cs typeface="Calibri"/>
                        </a:rPr>
                        <a:t>shirts,</a:t>
                      </a:r>
                      <a:r>
                        <a:rPr sz="21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65" dirty="0">
                          <a:latin typeface="Calibri"/>
                          <a:cs typeface="Calibri"/>
                        </a:rPr>
                        <a:t>coats,</a:t>
                      </a:r>
                      <a:r>
                        <a:rPr sz="21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40" dirty="0">
                          <a:latin typeface="Calibri"/>
                          <a:cs typeface="Calibri"/>
                        </a:rPr>
                        <a:t>trousers,</a:t>
                      </a:r>
                      <a:r>
                        <a:rPr sz="21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5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21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65" dirty="0">
                          <a:latin typeface="Calibri"/>
                          <a:cs typeface="Calibri"/>
                        </a:rPr>
                        <a:t>dresses.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T="901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1815"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b="1" u="heavy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In</a:t>
                      </a:r>
                      <a:r>
                        <a:rPr sz="2200" b="1" u="heavy" spc="1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2200" b="1" u="heavy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a</a:t>
                      </a:r>
                      <a:r>
                        <a:rPr sz="2200" b="1" u="heavy" spc="1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2200" b="1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Sentence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b="1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Drawing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09800">
                <a:tc>
                  <a:txBody>
                    <a:bodyPr/>
                    <a:lstStyle/>
                    <a:p>
                      <a:pPr marL="99695" marR="386715">
                        <a:lnSpc>
                          <a:spcPts val="4070"/>
                        </a:lnSpc>
                        <a:spcBef>
                          <a:spcPts val="790"/>
                        </a:spcBef>
                      </a:pPr>
                      <a:r>
                        <a:rPr sz="3400" spc="33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3400" spc="-1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dirty="0">
                          <a:latin typeface="Calibri"/>
                          <a:cs typeface="Calibri"/>
                        </a:rPr>
                        <a:t>have</a:t>
                      </a:r>
                      <a:r>
                        <a:rPr sz="34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spc="-10" dirty="0">
                          <a:latin typeface="Calibri"/>
                          <a:cs typeface="Calibri"/>
                        </a:rPr>
                        <a:t>bought</a:t>
                      </a:r>
                      <a:r>
                        <a:rPr sz="34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spc="-305" dirty="0">
                          <a:latin typeface="Calibri"/>
                          <a:cs typeface="Calibri"/>
                        </a:rPr>
                        <a:t>some</a:t>
                      </a:r>
                      <a:r>
                        <a:rPr sz="34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spc="-90" dirty="0">
                          <a:latin typeface="Calibri"/>
                          <a:cs typeface="Calibri"/>
                        </a:rPr>
                        <a:t>new </a:t>
                      </a:r>
                      <a:r>
                        <a:rPr sz="3400" u="heavy" spc="-70" dirty="0">
                          <a:solidFill>
                            <a:srgbClr val="9900FF"/>
                          </a:solidFill>
                          <a:uFill>
                            <a:solidFill>
                              <a:srgbClr val="9900FF"/>
                            </a:solidFill>
                          </a:uFill>
                          <a:latin typeface="Calibri"/>
                          <a:cs typeface="Calibri"/>
                        </a:rPr>
                        <a:t>clothes</a:t>
                      </a:r>
                      <a:r>
                        <a:rPr sz="3400" spc="-75" dirty="0">
                          <a:solidFill>
                            <a:srgbClr val="9900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3400" spc="-10" dirty="0">
                          <a:latin typeface="Calibri"/>
                          <a:cs typeface="Calibri"/>
                        </a:rPr>
                        <a:t>today.</a:t>
                      </a:r>
                      <a:endParaRPr sz="3400">
                        <a:latin typeface="Calibri"/>
                        <a:cs typeface="Calibri"/>
                      </a:endParaRPr>
                    </a:p>
                  </a:txBody>
                  <a:tcPr marL="0" marR="0" marT="1003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3" name="object 3"/>
          <p:cNvGrpSpPr/>
          <p:nvPr/>
        </p:nvGrpSpPr>
        <p:grpSpPr>
          <a:xfrm>
            <a:off x="5745129" y="4507223"/>
            <a:ext cx="3632835" cy="1896745"/>
            <a:chOff x="5745129" y="4507223"/>
            <a:chExt cx="3632835" cy="189674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45129" y="4507223"/>
              <a:ext cx="1896457" cy="189645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93642" y="4563591"/>
              <a:ext cx="1783722" cy="178372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721532" y="1498724"/>
          <a:ext cx="9239250" cy="5074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19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19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4835"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u="heavy" spc="-2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Word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Meaning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F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847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6400" spc="-10" dirty="0">
                          <a:latin typeface="Calibri"/>
                          <a:cs typeface="Calibri"/>
                        </a:rPr>
                        <a:t>could</a:t>
                      </a:r>
                      <a:endParaRPr sz="6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3500" spc="-155" dirty="0">
                          <a:solidFill>
                            <a:srgbClr val="9900FF"/>
                          </a:solidFill>
                          <a:latin typeface="Calibri"/>
                          <a:cs typeface="Calibri"/>
                        </a:rPr>
                        <a:t>(modal</a:t>
                      </a:r>
                      <a:r>
                        <a:rPr sz="3500" spc="-35" dirty="0">
                          <a:solidFill>
                            <a:srgbClr val="9900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3500" spc="-20" dirty="0">
                          <a:solidFill>
                            <a:srgbClr val="9900FF"/>
                          </a:solidFill>
                          <a:latin typeface="Calibri"/>
                          <a:cs typeface="Calibri"/>
                        </a:rPr>
                        <a:t>verb)</a:t>
                      </a:r>
                      <a:endParaRPr sz="3500">
                        <a:latin typeface="Calibri"/>
                        <a:cs typeface="Calibri"/>
                      </a:endParaRPr>
                    </a:p>
                  </a:txBody>
                  <a:tcPr marL="0" marR="0" marT="717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2100" spc="-10" dirty="0">
                          <a:latin typeface="Calibri"/>
                          <a:cs typeface="Calibri"/>
                        </a:rPr>
                        <a:t>Saying</a:t>
                      </a:r>
                      <a:r>
                        <a:rPr sz="21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80" dirty="0">
                          <a:latin typeface="Calibri"/>
                          <a:cs typeface="Calibri"/>
                        </a:rPr>
                        <a:t>something</a:t>
                      </a:r>
                      <a:r>
                        <a:rPr sz="21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is</a:t>
                      </a:r>
                      <a:r>
                        <a:rPr sz="21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21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possibility.</a:t>
                      </a:r>
                      <a:endParaRPr sz="21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  <a:p>
                      <a:pPr marL="99695">
                        <a:lnSpc>
                          <a:spcPct val="100000"/>
                        </a:lnSpc>
                      </a:pPr>
                      <a:r>
                        <a:rPr sz="2100" spc="-190" dirty="0">
                          <a:latin typeface="Calibri"/>
                          <a:cs typeface="Calibri"/>
                        </a:rPr>
                        <a:t>Someone</a:t>
                      </a:r>
                      <a:r>
                        <a:rPr sz="21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had</a:t>
                      </a:r>
                      <a:r>
                        <a:rPr sz="21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21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ability</a:t>
                      </a:r>
                      <a:r>
                        <a:rPr sz="21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21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45" dirty="0">
                          <a:latin typeface="Calibri"/>
                          <a:cs typeface="Calibri"/>
                        </a:rPr>
                        <a:t>do</a:t>
                      </a:r>
                      <a:r>
                        <a:rPr sz="21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something.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T="901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1815"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b="1" u="heavy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In</a:t>
                      </a:r>
                      <a:r>
                        <a:rPr sz="2200" b="1" u="heavy" spc="1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2200" b="1" u="heavy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a</a:t>
                      </a:r>
                      <a:r>
                        <a:rPr sz="2200" b="1" u="heavy" spc="1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2200" b="1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Sentence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b="1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Drawing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09800">
                <a:tc>
                  <a:txBody>
                    <a:bodyPr/>
                    <a:lstStyle/>
                    <a:p>
                      <a:pPr marL="99695" marR="288925">
                        <a:lnSpc>
                          <a:spcPts val="4070"/>
                        </a:lnSpc>
                        <a:spcBef>
                          <a:spcPts val="790"/>
                        </a:spcBef>
                      </a:pPr>
                      <a:r>
                        <a:rPr sz="3400" spc="225" dirty="0">
                          <a:latin typeface="Calibri"/>
                          <a:cs typeface="Calibri"/>
                        </a:rPr>
                        <a:t>It</a:t>
                      </a:r>
                      <a:r>
                        <a:rPr sz="3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u="heavy" spc="-80" dirty="0">
                          <a:solidFill>
                            <a:srgbClr val="9900FF"/>
                          </a:solidFill>
                          <a:uFill>
                            <a:solidFill>
                              <a:srgbClr val="9900FF"/>
                            </a:solidFill>
                          </a:uFill>
                          <a:latin typeface="Calibri"/>
                          <a:cs typeface="Calibri"/>
                        </a:rPr>
                        <a:t>could</a:t>
                      </a:r>
                      <a:r>
                        <a:rPr sz="3400" spc="-35" dirty="0">
                          <a:solidFill>
                            <a:srgbClr val="9900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3400" dirty="0">
                          <a:latin typeface="Calibri"/>
                          <a:cs typeface="Calibri"/>
                        </a:rPr>
                        <a:t>rain</a:t>
                      </a:r>
                      <a:r>
                        <a:rPr sz="3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spc="-35" dirty="0">
                          <a:latin typeface="Calibri"/>
                          <a:cs typeface="Calibri"/>
                        </a:rPr>
                        <a:t>today,</a:t>
                      </a:r>
                      <a:r>
                        <a:rPr sz="3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dirty="0">
                          <a:latin typeface="Calibri"/>
                          <a:cs typeface="Calibri"/>
                        </a:rPr>
                        <a:t>but</a:t>
                      </a:r>
                      <a:r>
                        <a:rPr sz="3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spc="280" dirty="0">
                          <a:latin typeface="Calibri"/>
                          <a:cs typeface="Calibri"/>
                        </a:rPr>
                        <a:t>I </a:t>
                      </a:r>
                      <a:r>
                        <a:rPr sz="3400" spc="-265" dirty="0">
                          <a:latin typeface="Calibri"/>
                          <a:cs typeface="Calibri"/>
                        </a:rPr>
                        <a:t>am</a:t>
                      </a:r>
                      <a:r>
                        <a:rPr sz="34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spc="-85" dirty="0">
                          <a:latin typeface="Calibri"/>
                          <a:cs typeface="Calibri"/>
                        </a:rPr>
                        <a:t>not</a:t>
                      </a:r>
                      <a:r>
                        <a:rPr sz="34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spc="-10" dirty="0">
                          <a:latin typeface="Calibri"/>
                          <a:cs typeface="Calibri"/>
                        </a:rPr>
                        <a:t>certain.</a:t>
                      </a:r>
                      <a:endParaRPr sz="3400">
                        <a:latin typeface="Calibri"/>
                        <a:cs typeface="Calibri"/>
                      </a:endParaRPr>
                    </a:p>
                  </a:txBody>
                  <a:tcPr marL="0" marR="0" marT="1003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3" name="object 3"/>
          <p:cNvGrpSpPr/>
          <p:nvPr/>
        </p:nvGrpSpPr>
        <p:grpSpPr>
          <a:xfrm>
            <a:off x="5818541" y="4557026"/>
            <a:ext cx="3646170" cy="1842135"/>
            <a:chOff x="5818541" y="4557026"/>
            <a:chExt cx="3646170" cy="184213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818541" y="4667963"/>
              <a:ext cx="1735720" cy="162000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97968" y="4557026"/>
              <a:ext cx="1866724" cy="184187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721532" y="1498724"/>
          <a:ext cx="9239250" cy="5074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19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19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4835"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u="heavy" spc="-2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Word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Meaning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F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847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6400" spc="85" dirty="0">
                          <a:latin typeface="Calibri"/>
                          <a:cs typeface="Calibri"/>
                        </a:rPr>
                        <a:t>every</a:t>
                      </a:r>
                      <a:endParaRPr sz="6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3500" spc="-10" dirty="0">
                          <a:solidFill>
                            <a:srgbClr val="9900FF"/>
                          </a:solidFill>
                          <a:latin typeface="Calibri"/>
                          <a:cs typeface="Calibri"/>
                        </a:rPr>
                        <a:t>(determiner)</a:t>
                      </a:r>
                      <a:endParaRPr sz="3500">
                        <a:latin typeface="Calibri"/>
                        <a:cs typeface="Calibri"/>
                      </a:endParaRPr>
                    </a:p>
                  </a:txBody>
                  <a:tcPr marL="0" marR="0" marT="717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9695" marR="137160" algn="just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2100" spc="-25" dirty="0">
                          <a:latin typeface="Calibri"/>
                          <a:cs typeface="Calibri"/>
                        </a:rPr>
                        <a:t>Talking</a:t>
                      </a:r>
                      <a:r>
                        <a:rPr sz="2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25" dirty="0">
                          <a:latin typeface="Calibri"/>
                          <a:cs typeface="Calibri"/>
                        </a:rPr>
                        <a:t>about</a:t>
                      </a:r>
                      <a:r>
                        <a:rPr sz="21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all</a:t>
                      </a:r>
                      <a:r>
                        <a:rPr sz="21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21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20" dirty="0">
                          <a:latin typeface="Calibri"/>
                          <a:cs typeface="Calibri"/>
                        </a:rPr>
                        <a:t>members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 of</a:t>
                      </a:r>
                      <a:r>
                        <a:rPr sz="21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21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group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or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all</a:t>
                      </a:r>
                      <a:r>
                        <a:rPr sz="21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21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parts</a:t>
                      </a:r>
                      <a:r>
                        <a:rPr sz="21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21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80" dirty="0">
                          <a:latin typeface="Calibri"/>
                          <a:cs typeface="Calibri"/>
                        </a:rPr>
                        <a:t>something</a:t>
                      </a:r>
                      <a:r>
                        <a:rPr sz="21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5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21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45" dirty="0">
                          <a:latin typeface="Calibri"/>
                          <a:cs typeface="Calibri"/>
                        </a:rPr>
                        <a:t>not</a:t>
                      </a:r>
                      <a:r>
                        <a:rPr sz="21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20" dirty="0">
                          <a:latin typeface="Calibri"/>
                          <a:cs typeface="Calibri"/>
                        </a:rPr>
                        <a:t>only </a:t>
                      </a:r>
                      <a:r>
                        <a:rPr sz="2100" spc="-195" dirty="0">
                          <a:latin typeface="Calibri"/>
                          <a:cs typeface="Calibri"/>
                        </a:rPr>
                        <a:t>some</a:t>
                      </a:r>
                      <a:r>
                        <a:rPr sz="21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21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them.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T="901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1815"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b="1" u="heavy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In</a:t>
                      </a:r>
                      <a:r>
                        <a:rPr sz="2200" b="1" u="heavy" spc="1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2200" b="1" u="heavy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a</a:t>
                      </a:r>
                      <a:r>
                        <a:rPr sz="2200" b="1" u="heavy" spc="1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2200" b="1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Sentence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b="1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Drawing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09800">
                <a:tc>
                  <a:txBody>
                    <a:bodyPr/>
                    <a:lstStyle/>
                    <a:p>
                      <a:pPr marL="99695" marR="1395730">
                        <a:lnSpc>
                          <a:spcPts val="4070"/>
                        </a:lnSpc>
                        <a:spcBef>
                          <a:spcPts val="790"/>
                        </a:spcBef>
                      </a:pPr>
                      <a:r>
                        <a:rPr sz="3400" u="heavy" spc="55" dirty="0">
                          <a:solidFill>
                            <a:srgbClr val="9900FF"/>
                          </a:solidFill>
                          <a:uFill>
                            <a:solidFill>
                              <a:srgbClr val="9900FF"/>
                            </a:solidFill>
                          </a:uFill>
                          <a:latin typeface="Calibri"/>
                          <a:cs typeface="Calibri"/>
                        </a:rPr>
                        <a:t>Every</a:t>
                      </a:r>
                      <a:r>
                        <a:rPr sz="3400" spc="-40" dirty="0">
                          <a:solidFill>
                            <a:srgbClr val="9900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3400" spc="-130" dirty="0">
                          <a:latin typeface="Calibri"/>
                          <a:cs typeface="Calibri"/>
                        </a:rPr>
                        <a:t>school</a:t>
                      </a:r>
                      <a:r>
                        <a:rPr sz="3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spc="-60" dirty="0">
                          <a:latin typeface="Calibri"/>
                          <a:cs typeface="Calibri"/>
                        </a:rPr>
                        <a:t>has</a:t>
                      </a:r>
                      <a:r>
                        <a:rPr sz="3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spc="-50" dirty="0">
                          <a:latin typeface="Calibri"/>
                          <a:cs typeface="Calibri"/>
                        </a:rPr>
                        <a:t>a </a:t>
                      </a:r>
                      <a:r>
                        <a:rPr sz="3400" spc="-10" dirty="0">
                          <a:latin typeface="Calibri"/>
                          <a:cs typeface="Calibri"/>
                        </a:rPr>
                        <a:t>playground.</a:t>
                      </a:r>
                      <a:endParaRPr sz="3400">
                        <a:latin typeface="Calibri"/>
                        <a:cs typeface="Calibri"/>
                      </a:endParaRPr>
                    </a:p>
                  </a:txBody>
                  <a:tcPr marL="0" marR="0" marT="1003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97505" y="4933017"/>
            <a:ext cx="1339684" cy="133968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37820" y="4554468"/>
            <a:ext cx="1827402" cy="182740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721532" y="1498724"/>
          <a:ext cx="9239250" cy="5074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19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19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4835"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u="heavy" spc="-2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Word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Meaning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F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847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6400" spc="-10" dirty="0">
                          <a:latin typeface="Calibri"/>
                          <a:cs typeface="Calibri"/>
                        </a:rPr>
                        <a:t>everybody</a:t>
                      </a:r>
                      <a:endParaRPr sz="6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3500" spc="-30" dirty="0">
                          <a:solidFill>
                            <a:srgbClr val="9900FF"/>
                          </a:solidFill>
                          <a:latin typeface="Calibri"/>
                          <a:cs typeface="Calibri"/>
                        </a:rPr>
                        <a:t>(pronoun)</a:t>
                      </a:r>
                      <a:endParaRPr sz="3500">
                        <a:latin typeface="Calibri"/>
                        <a:cs typeface="Calibri"/>
                      </a:endParaRPr>
                    </a:p>
                  </a:txBody>
                  <a:tcPr marL="0" marR="0" marT="717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2100" dirty="0">
                          <a:latin typeface="Calibri"/>
                          <a:cs typeface="Calibri"/>
                        </a:rPr>
                        <a:t>All</a:t>
                      </a:r>
                      <a:r>
                        <a:rPr sz="2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70" dirty="0">
                          <a:latin typeface="Calibri"/>
                          <a:cs typeface="Calibri"/>
                        </a:rPr>
                        <a:t>people</a:t>
                      </a:r>
                      <a:r>
                        <a:rPr sz="2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within</a:t>
                      </a:r>
                      <a:r>
                        <a:rPr sz="21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2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group.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T="901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1815"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b="1" u="heavy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In</a:t>
                      </a:r>
                      <a:r>
                        <a:rPr sz="2200" b="1" u="heavy" spc="1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2200" b="1" u="heavy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a</a:t>
                      </a:r>
                      <a:r>
                        <a:rPr sz="2200" b="1" u="heavy" spc="1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2200" b="1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Sentence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b="1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Drawing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09800">
                <a:tc>
                  <a:txBody>
                    <a:bodyPr/>
                    <a:lstStyle/>
                    <a:p>
                      <a:pPr marL="99695" marR="435609">
                        <a:lnSpc>
                          <a:spcPts val="4070"/>
                        </a:lnSpc>
                        <a:spcBef>
                          <a:spcPts val="790"/>
                        </a:spcBef>
                      </a:pPr>
                      <a:r>
                        <a:rPr sz="3400" spc="33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34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dirty="0">
                          <a:latin typeface="Calibri"/>
                          <a:cs typeface="Calibri"/>
                        </a:rPr>
                        <a:t>have</a:t>
                      </a:r>
                      <a:r>
                        <a:rPr sz="34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spc="-90" dirty="0">
                          <a:latin typeface="Calibri"/>
                          <a:cs typeface="Calibri"/>
                        </a:rPr>
                        <a:t>asked</a:t>
                      </a:r>
                      <a:r>
                        <a:rPr sz="3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u="heavy" spc="-10" dirty="0">
                          <a:solidFill>
                            <a:srgbClr val="9900FF"/>
                          </a:solidFill>
                          <a:uFill>
                            <a:solidFill>
                              <a:srgbClr val="9900FF"/>
                            </a:solidFill>
                          </a:uFill>
                          <a:latin typeface="Calibri"/>
                          <a:cs typeface="Calibri"/>
                        </a:rPr>
                        <a:t>everybody</a:t>
                      </a:r>
                      <a:r>
                        <a:rPr sz="3400" spc="-10" dirty="0">
                          <a:solidFill>
                            <a:srgbClr val="9900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34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3400" spc="-1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spc="-35" dirty="0">
                          <a:latin typeface="Calibri"/>
                          <a:cs typeface="Calibri"/>
                        </a:rPr>
                        <a:t>line</a:t>
                      </a:r>
                      <a:r>
                        <a:rPr sz="3400" spc="-1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spc="-10" dirty="0">
                          <a:latin typeface="Calibri"/>
                          <a:cs typeface="Calibri"/>
                        </a:rPr>
                        <a:t>up</a:t>
                      </a:r>
                      <a:r>
                        <a:rPr sz="3400" spc="-1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spc="-10" dirty="0">
                          <a:latin typeface="Calibri"/>
                          <a:cs typeface="Calibri"/>
                        </a:rPr>
                        <a:t>silently.</a:t>
                      </a:r>
                      <a:endParaRPr sz="3400">
                        <a:latin typeface="Calibri"/>
                        <a:cs typeface="Calibri"/>
                      </a:endParaRPr>
                    </a:p>
                  </a:txBody>
                  <a:tcPr marL="0" marR="0" marT="1003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38543" y="4591540"/>
            <a:ext cx="1724812" cy="1724812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721532" y="1498724"/>
          <a:ext cx="9239250" cy="5074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19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19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4835"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u="heavy" spc="-2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Word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Meaning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F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847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6400" spc="-25" dirty="0">
                          <a:latin typeface="Calibri"/>
                          <a:cs typeface="Calibri"/>
                        </a:rPr>
                        <a:t>eye(s)</a:t>
                      </a:r>
                      <a:endParaRPr sz="6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3500" spc="-30" dirty="0">
                          <a:solidFill>
                            <a:srgbClr val="9900FF"/>
                          </a:solidFill>
                          <a:latin typeface="Calibri"/>
                          <a:cs typeface="Calibri"/>
                        </a:rPr>
                        <a:t>(noun)</a:t>
                      </a:r>
                      <a:endParaRPr sz="3500">
                        <a:latin typeface="Calibri"/>
                        <a:cs typeface="Calibri"/>
                      </a:endParaRPr>
                    </a:p>
                  </a:txBody>
                  <a:tcPr marL="0" marR="0" marT="717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9695" marR="608330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2100" spc="-35" dirty="0">
                          <a:latin typeface="Calibri"/>
                          <a:cs typeface="Calibri"/>
                        </a:rPr>
                        <a:t>Your</a:t>
                      </a:r>
                      <a:r>
                        <a:rPr sz="2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35" dirty="0">
                          <a:latin typeface="Calibri"/>
                          <a:cs typeface="Calibri"/>
                        </a:rPr>
                        <a:t>eyes</a:t>
                      </a:r>
                      <a:r>
                        <a:rPr sz="2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are</a:t>
                      </a:r>
                      <a:r>
                        <a:rPr sz="2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2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parts</a:t>
                      </a:r>
                      <a:r>
                        <a:rPr sz="2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2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your</a:t>
                      </a:r>
                      <a:r>
                        <a:rPr sz="2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20" dirty="0">
                          <a:latin typeface="Calibri"/>
                          <a:cs typeface="Calibri"/>
                        </a:rPr>
                        <a:t>body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with</a:t>
                      </a:r>
                      <a:r>
                        <a:rPr sz="21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which</a:t>
                      </a:r>
                      <a:r>
                        <a:rPr sz="21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you</a:t>
                      </a:r>
                      <a:r>
                        <a:rPr sz="21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20" dirty="0">
                          <a:latin typeface="Calibri"/>
                          <a:cs typeface="Calibri"/>
                        </a:rPr>
                        <a:t>see.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T="901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1815"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b="1" u="heavy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In</a:t>
                      </a:r>
                      <a:r>
                        <a:rPr sz="2200" b="1" u="heavy" spc="1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2200" b="1" u="heavy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a</a:t>
                      </a:r>
                      <a:r>
                        <a:rPr sz="2200" b="1" u="heavy" spc="1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2200" b="1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Sentence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b="1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Drawing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09800"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645"/>
                        </a:spcBef>
                      </a:pPr>
                      <a:r>
                        <a:rPr sz="3400" spc="-254" dirty="0">
                          <a:latin typeface="Calibri"/>
                          <a:cs typeface="Calibri"/>
                        </a:rPr>
                        <a:t>He</a:t>
                      </a:r>
                      <a:r>
                        <a:rPr sz="34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spc="-60" dirty="0">
                          <a:latin typeface="Calibri"/>
                          <a:cs typeface="Calibri"/>
                        </a:rPr>
                        <a:t>has</a:t>
                      </a:r>
                      <a:r>
                        <a:rPr sz="3400" spc="-1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spc="-10" dirty="0">
                          <a:latin typeface="Calibri"/>
                          <a:cs typeface="Calibri"/>
                        </a:rPr>
                        <a:t>lovely,</a:t>
                      </a:r>
                      <a:r>
                        <a:rPr sz="3400" spc="-1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spc="-10" dirty="0">
                          <a:latin typeface="Calibri"/>
                          <a:cs typeface="Calibri"/>
                        </a:rPr>
                        <a:t>blue</a:t>
                      </a:r>
                      <a:r>
                        <a:rPr sz="3400" spc="-1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u="heavy" spc="-10" dirty="0">
                          <a:solidFill>
                            <a:srgbClr val="9900FF"/>
                          </a:solidFill>
                          <a:uFill>
                            <a:solidFill>
                              <a:srgbClr val="9900FF"/>
                            </a:solidFill>
                          </a:uFill>
                          <a:latin typeface="Calibri"/>
                          <a:cs typeface="Calibri"/>
                        </a:rPr>
                        <a:t>eyes</a:t>
                      </a:r>
                      <a:r>
                        <a:rPr sz="3400" spc="-10" dirty="0">
                          <a:latin typeface="Calibri"/>
                          <a:cs typeface="Calibri"/>
                        </a:rPr>
                        <a:t>!</a:t>
                      </a:r>
                      <a:endParaRPr sz="3400">
                        <a:latin typeface="Calibri"/>
                        <a:cs typeface="Calibri"/>
                      </a:endParaRPr>
                    </a:p>
                  </a:txBody>
                  <a:tcPr marL="0" marR="0" marT="819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39888" y="4711612"/>
            <a:ext cx="3108383" cy="144981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03458" y="1392524"/>
            <a:ext cx="9989820" cy="3996690"/>
            <a:chOff x="403458" y="1392524"/>
            <a:chExt cx="9989820" cy="3996690"/>
          </a:xfrm>
        </p:grpSpPr>
        <p:sp>
          <p:nvSpPr>
            <p:cNvPr id="3" name="object 3"/>
            <p:cNvSpPr/>
            <p:nvPr/>
          </p:nvSpPr>
          <p:spPr>
            <a:xfrm>
              <a:off x="425735" y="1414802"/>
              <a:ext cx="9945370" cy="3952240"/>
            </a:xfrm>
            <a:custGeom>
              <a:avLst/>
              <a:gdLst/>
              <a:ahLst/>
              <a:cxnLst/>
              <a:rect l="l" t="t" r="r" b="b"/>
              <a:pathLst>
                <a:path w="9945370" h="3952240">
                  <a:moveTo>
                    <a:pt x="0" y="0"/>
                  </a:moveTo>
                  <a:lnTo>
                    <a:pt x="0" y="3951786"/>
                  </a:lnTo>
                  <a:lnTo>
                    <a:pt x="9945073" y="3951786"/>
                  </a:lnTo>
                  <a:lnTo>
                    <a:pt x="994507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25736" y="1414802"/>
              <a:ext cx="9945370" cy="3952240"/>
            </a:xfrm>
            <a:custGeom>
              <a:avLst/>
              <a:gdLst/>
              <a:ahLst/>
              <a:cxnLst/>
              <a:rect l="l" t="t" r="r" b="b"/>
              <a:pathLst>
                <a:path w="9945370" h="3952240">
                  <a:moveTo>
                    <a:pt x="0" y="0"/>
                  </a:moveTo>
                  <a:lnTo>
                    <a:pt x="9945072" y="0"/>
                  </a:lnTo>
                  <a:lnTo>
                    <a:pt x="9945072" y="3951786"/>
                  </a:lnTo>
                  <a:lnTo>
                    <a:pt x="0" y="3951786"/>
                  </a:lnTo>
                  <a:lnTo>
                    <a:pt x="0" y="0"/>
                  </a:lnTo>
                  <a:close/>
                </a:path>
              </a:pathLst>
            </a:custGeom>
            <a:ln w="4455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513286" y="1480966"/>
            <a:ext cx="9488805" cy="38754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200" spc="-110" dirty="0">
                <a:latin typeface="Calibri"/>
                <a:cs typeface="Calibri"/>
              </a:rPr>
              <a:t>Please</a:t>
            </a:r>
            <a:r>
              <a:rPr sz="4200" spc="-105" dirty="0">
                <a:latin typeface="Calibri"/>
                <a:cs typeface="Calibri"/>
              </a:rPr>
              <a:t> </a:t>
            </a:r>
            <a:r>
              <a:rPr sz="4200" spc="-10" dirty="0">
                <a:latin typeface="Calibri"/>
                <a:cs typeface="Calibri"/>
              </a:rPr>
              <a:t>note;</a:t>
            </a:r>
            <a:endParaRPr sz="42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4100" dirty="0">
              <a:latin typeface="Calibri"/>
              <a:cs typeface="Calibri"/>
            </a:endParaRPr>
          </a:p>
          <a:p>
            <a:pPr marL="12700" marR="5080">
              <a:lnSpc>
                <a:spcPct val="100200"/>
              </a:lnSpc>
              <a:spcBef>
                <a:spcPts val="5"/>
              </a:spcBef>
            </a:pPr>
            <a:r>
              <a:rPr sz="4200" spc="-405" dirty="0">
                <a:latin typeface="Calibri"/>
                <a:cs typeface="Calibri"/>
              </a:rPr>
              <a:t>Some</a:t>
            </a:r>
            <a:r>
              <a:rPr sz="4200" spc="35" dirty="0">
                <a:latin typeface="Calibri"/>
                <a:cs typeface="Calibri"/>
              </a:rPr>
              <a:t> </a:t>
            </a:r>
            <a:r>
              <a:rPr sz="4200" dirty="0">
                <a:latin typeface="Calibri"/>
                <a:cs typeface="Calibri"/>
              </a:rPr>
              <a:t>of</a:t>
            </a:r>
            <a:r>
              <a:rPr sz="4200" spc="-215" dirty="0">
                <a:latin typeface="Calibri"/>
                <a:cs typeface="Calibri"/>
              </a:rPr>
              <a:t> </a:t>
            </a:r>
            <a:r>
              <a:rPr sz="4200" spc="-90" dirty="0">
                <a:latin typeface="Calibri"/>
                <a:cs typeface="Calibri"/>
              </a:rPr>
              <a:t>these</a:t>
            </a:r>
            <a:r>
              <a:rPr sz="4200" spc="-85" dirty="0">
                <a:latin typeface="Calibri"/>
                <a:cs typeface="Calibri"/>
              </a:rPr>
              <a:t> </a:t>
            </a:r>
            <a:r>
              <a:rPr sz="4200" spc="-65" dirty="0">
                <a:latin typeface="Calibri"/>
                <a:cs typeface="Calibri"/>
              </a:rPr>
              <a:t>words</a:t>
            </a:r>
            <a:r>
              <a:rPr sz="4200" spc="-90" dirty="0">
                <a:latin typeface="Calibri"/>
                <a:cs typeface="Calibri"/>
              </a:rPr>
              <a:t> </a:t>
            </a:r>
            <a:r>
              <a:rPr sz="4200" dirty="0">
                <a:latin typeface="Calibri"/>
                <a:cs typeface="Calibri"/>
              </a:rPr>
              <a:t>have</a:t>
            </a:r>
            <a:r>
              <a:rPr sz="4200" spc="-90" dirty="0">
                <a:latin typeface="Calibri"/>
                <a:cs typeface="Calibri"/>
              </a:rPr>
              <a:t> </a:t>
            </a:r>
            <a:r>
              <a:rPr sz="4200" spc="-65" dirty="0">
                <a:latin typeface="Calibri"/>
                <a:cs typeface="Calibri"/>
              </a:rPr>
              <a:t>multiple</a:t>
            </a:r>
            <a:r>
              <a:rPr sz="4200" spc="-85" dirty="0">
                <a:latin typeface="Calibri"/>
                <a:cs typeface="Calibri"/>
              </a:rPr>
              <a:t> </a:t>
            </a:r>
            <a:r>
              <a:rPr sz="4200" spc="-30" dirty="0">
                <a:latin typeface="Calibri"/>
                <a:cs typeface="Calibri"/>
              </a:rPr>
              <a:t>meanings </a:t>
            </a:r>
            <a:r>
              <a:rPr sz="4200" spc="-95" dirty="0">
                <a:latin typeface="Calibri"/>
                <a:cs typeface="Calibri"/>
              </a:rPr>
              <a:t>and</a:t>
            </a:r>
            <a:r>
              <a:rPr sz="4200" spc="-145" dirty="0">
                <a:latin typeface="Calibri"/>
                <a:cs typeface="Calibri"/>
              </a:rPr>
              <a:t> forms.</a:t>
            </a:r>
            <a:r>
              <a:rPr sz="4200" spc="-90" dirty="0">
                <a:latin typeface="Calibri"/>
                <a:cs typeface="Calibri"/>
              </a:rPr>
              <a:t> </a:t>
            </a:r>
            <a:r>
              <a:rPr sz="4200" spc="-35" dirty="0">
                <a:latin typeface="Calibri"/>
                <a:cs typeface="Calibri"/>
              </a:rPr>
              <a:t>Included</a:t>
            </a:r>
            <a:r>
              <a:rPr sz="4200" spc="-165" dirty="0">
                <a:latin typeface="Calibri"/>
                <a:cs typeface="Calibri"/>
              </a:rPr>
              <a:t> </a:t>
            </a:r>
            <a:r>
              <a:rPr sz="4200" dirty="0">
                <a:latin typeface="Calibri"/>
                <a:cs typeface="Calibri"/>
              </a:rPr>
              <a:t>in</a:t>
            </a:r>
            <a:r>
              <a:rPr sz="4200" spc="-130" dirty="0">
                <a:latin typeface="Calibri"/>
                <a:cs typeface="Calibri"/>
              </a:rPr>
              <a:t> </a:t>
            </a:r>
            <a:r>
              <a:rPr sz="4200" dirty="0">
                <a:latin typeface="Calibri"/>
                <a:cs typeface="Calibri"/>
              </a:rPr>
              <a:t>this</a:t>
            </a:r>
            <a:r>
              <a:rPr sz="4200" spc="-130" dirty="0">
                <a:latin typeface="Calibri"/>
                <a:cs typeface="Calibri"/>
              </a:rPr>
              <a:t> </a:t>
            </a:r>
            <a:r>
              <a:rPr sz="4200" spc="-70" dirty="0">
                <a:latin typeface="Calibri"/>
                <a:cs typeface="Calibri"/>
              </a:rPr>
              <a:t>presentation</a:t>
            </a:r>
            <a:r>
              <a:rPr sz="4200" spc="-135" dirty="0">
                <a:latin typeface="Calibri"/>
                <a:cs typeface="Calibri"/>
              </a:rPr>
              <a:t> </a:t>
            </a:r>
            <a:r>
              <a:rPr sz="4200" spc="-25" dirty="0">
                <a:latin typeface="Calibri"/>
                <a:cs typeface="Calibri"/>
              </a:rPr>
              <a:t>are </a:t>
            </a:r>
            <a:r>
              <a:rPr sz="4200" dirty="0">
                <a:latin typeface="Calibri"/>
                <a:cs typeface="Calibri"/>
              </a:rPr>
              <a:t>the</a:t>
            </a:r>
            <a:r>
              <a:rPr sz="4200" spc="-160" dirty="0">
                <a:latin typeface="Calibri"/>
                <a:cs typeface="Calibri"/>
              </a:rPr>
              <a:t> </a:t>
            </a:r>
            <a:r>
              <a:rPr sz="4200" spc="-265" dirty="0">
                <a:latin typeface="Calibri"/>
                <a:cs typeface="Calibri"/>
              </a:rPr>
              <a:t>most</a:t>
            </a:r>
            <a:r>
              <a:rPr sz="4200" spc="25" dirty="0">
                <a:latin typeface="Calibri"/>
                <a:cs typeface="Calibri"/>
              </a:rPr>
              <a:t> </a:t>
            </a:r>
            <a:r>
              <a:rPr sz="4200" spc="-225" dirty="0">
                <a:latin typeface="Calibri"/>
                <a:cs typeface="Calibri"/>
              </a:rPr>
              <a:t>commonly</a:t>
            </a:r>
            <a:r>
              <a:rPr sz="4200" spc="-10" dirty="0">
                <a:latin typeface="Calibri"/>
                <a:cs typeface="Calibri"/>
              </a:rPr>
              <a:t> </a:t>
            </a:r>
            <a:r>
              <a:rPr sz="4200" spc="-190" dirty="0">
                <a:latin typeface="Calibri"/>
                <a:cs typeface="Calibri"/>
              </a:rPr>
              <a:t>used</a:t>
            </a:r>
            <a:r>
              <a:rPr sz="4200" spc="-50" dirty="0">
                <a:latin typeface="Calibri"/>
                <a:cs typeface="Calibri"/>
              </a:rPr>
              <a:t> </a:t>
            </a:r>
            <a:r>
              <a:rPr sz="4200" dirty="0">
                <a:latin typeface="Calibri"/>
                <a:cs typeface="Calibri"/>
              </a:rPr>
              <a:t>word</a:t>
            </a:r>
            <a:r>
              <a:rPr sz="4200" spc="-45" dirty="0">
                <a:latin typeface="Calibri"/>
                <a:cs typeface="Calibri"/>
              </a:rPr>
              <a:t> </a:t>
            </a:r>
            <a:r>
              <a:rPr sz="4200" spc="-100" dirty="0">
                <a:latin typeface="Calibri"/>
                <a:cs typeface="Calibri"/>
              </a:rPr>
              <a:t>forms</a:t>
            </a:r>
            <a:r>
              <a:rPr sz="4200" spc="-50" dirty="0">
                <a:latin typeface="Calibri"/>
                <a:cs typeface="Calibri"/>
              </a:rPr>
              <a:t> </a:t>
            </a:r>
            <a:r>
              <a:rPr sz="4200" spc="75" dirty="0">
                <a:latin typeface="Calibri"/>
                <a:cs typeface="Calibri"/>
              </a:rPr>
              <a:t>for</a:t>
            </a:r>
            <a:r>
              <a:rPr sz="4200" spc="-50" dirty="0">
                <a:latin typeface="Calibri"/>
                <a:cs typeface="Calibri"/>
              </a:rPr>
              <a:t> </a:t>
            </a:r>
            <a:r>
              <a:rPr sz="4200" spc="-20" dirty="0">
                <a:latin typeface="Calibri"/>
                <a:cs typeface="Calibri"/>
              </a:rPr>
              <a:t>Year </a:t>
            </a:r>
            <a:r>
              <a:rPr sz="4200" spc="-25" dirty="0">
                <a:latin typeface="Calibri"/>
                <a:cs typeface="Calibri"/>
              </a:rPr>
              <a:t>2.</a:t>
            </a:r>
            <a:endParaRPr sz="42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721532" y="1498724"/>
          <a:ext cx="9239250" cy="5074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19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19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4835"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u="heavy" spc="-2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Word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Meaning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F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847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6400" spc="30" dirty="0">
                          <a:latin typeface="Calibri"/>
                          <a:cs typeface="Calibri"/>
                        </a:rPr>
                        <a:t>fast</a:t>
                      </a:r>
                      <a:endParaRPr sz="6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3500" spc="-10" dirty="0">
                          <a:solidFill>
                            <a:srgbClr val="9900FF"/>
                          </a:solidFill>
                          <a:latin typeface="Calibri"/>
                          <a:cs typeface="Calibri"/>
                        </a:rPr>
                        <a:t>(adjective)</a:t>
                      </a:r>
                      <a:endParaRPr sz="3500">
                        <a:latin typeface="Calibri"/>
                        <a:cs typeface="Calibri"/>
                      </a:endParaRPr>
                    </a:p>
                  </a:txBody>
                  <a:tcPr marL="0" marR="0" marT="717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9695" marR="389255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2100" spc="-30" dirty="0">
                          <a:latin typeface="Calibri"/>
                          <a:cs typeface="Calibri"/>
                        </a:rPr>
                        <a:t>Fast</a:t>
                      </a:r>
                      <a:r>
                        <a:rPr sz="21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40" dirty="0">
                          <a:latin typeface="Calibri"/>
                          <a:cs typeface="Calibri"/>
                        </a:rPr>
                        <a:t>means</a:t>
                      </a:r>
                      <a:r>
                        <a:rPr sz="21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55" dirty="0">
                          <a:latin typeface="Calibri"/>
                          <a:cs typeface="Calibri"/>
                        </a:rPr>
                        <a:t>happening,</a:t>
                      </a:r>
                      <a:r>
                        <a:rPr sz="2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90" dirty="0">
                          <a:latin typeface="Calibri"/>
                          <a:cs typeface="Calibri"/>
                        </a:rPr>
                        <a:t>moving,</a:t>
                      </a:r>
                      <a:r>
                        <a:rPr sz="2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or</a:t>
                      </a:r>
                      <a:r>
                        <a:rPr sz="2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doing </a:t>
                      </a:r>
                      <a:r>
                        <a:rPr sz="2100" spc="-80" dirty="0">
                          <a:latin typeface="Calibri"/>
                          <a:cs typeface="Calibri"/>
                        </a:rPr>
                        <a:t>something</a:t>
                      </a:r>
                      <a:r>
                        <a:rPr sz="2100" spc="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at</a:t>
                      </a:r>
                      <a:r>
                        <a:rPr sz="2100" spc="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great</a:t>
                      </a:r>
                      <a:r>
                        <a:rPr sz="2100" spc="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speed.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T="901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1815"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b="1" u="heavy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In</a:t>
                      </a:r>
                      <a:r>
                        <a:rPr sz="2200" b="1" u="heavy" spc="1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2200" b="1" u="heavy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a</a:t>
                      </a:r>
                      <a:r>
                        <a:rPr sz="2200" b="1" u="heavy" spc="1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2200" b="1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Sentence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b="1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Drawing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09800">
                <a:tc>
                  <a:txBody>
                    <a:bodyPr/>
                    <a:lstStyle/>
                    <a:p>
                      <a:pPr marL="99695" marR="1173480">
                        <a:lnSpc>
                          <a:spcPts val="4070"/>
                        </a:lnSpc>
                        <a:spcBef>
                          <a:spcPts val="790"/>
                        </a:spcBef>
                      </a:pPr>
                      <a:r>
                        <a:rPr sz="3400" spc="33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34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spc="-265" dirty="0">
                          <a:latin typeface="Calibri"/>
                          <a:cs typeface="Calibri"/>
                        </a:rPr>
                        <a:t>am</a:t>
                      </a:r>
                      <a:r>
                        <a:rPr sz="34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dirty="0">
                          <a:latin typeface="Calibri"/>
                          <a:cs typeface="Calibri"/>
                        </a:rPr>
                        <a:t>driving</a:t>
                      </a:r>
                      <a:r>
                        <a:rPr sz="34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spc="-65" dirty="0">
                          <a:latin typeface="Calibri"/>
                          <a:cs typeface="Calibri"/>
                        </a:rPr>
                        <a:t>my</a:t>
                      </a:r>
                      <a:r>
                        <a:rPr sz="34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spc="30" dirty="0">
                          <a:latin typeface="Calibri"/>
                          <a:cs typeface="Calibri"/>
                        </a:rPr>
                        <a:t>car </a:t>
                      </a:r>
                      <a:r>
                        <a:rPr sz="3400" spc="60" dirty="0">
                          <a:latin typeface="Calibri"/>
                          <a:cs typeface="Calibri"/>
                        </a:rPr>
                        <a:t>really</a:t>
                      </a:r>
                      <a:r>
                        <a:rPr sz="3400" spc="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u="heavy" spc="-20" dirty="0">
                          <a:solidFill>
                            <a:srgbClr val="9900FF"/>
                          </a:solidFill>
                          <a:uFill>
                            <a:solidFill>
                              <a:srgbClr val="9900FF"/>
                            </a:solidFill>
                          </a:uFill>
                          <a:latin typeface="Calibri"/>
                          <a:cs typeface="Calibri"/>
                        </a:rPr>
                        <a:t>fast</a:t>
                      </a:r>
                      <a:r>
                        <a:rPr sz="3400" spc="-20" dirty="0">
                          <a:latin typeface="Calibri"/>
                          <a:cs typeface="Calibri"/>
                        </a:rPr>
                        <a:t>.</a:t>
                      </a:r>
                      <a:endParaRPr sz="3400">
                        <a:latin typeface="Calibri"/>
                        <a:cs typeface="Calibri"/>
                      </a:endParaRPr>
                    </a:p>
                  </a:txBody>
                  <a:tcPr marL="0" marR="0" marT="1003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45158" y="4695650"/>
            <a:ext cx="3926937" cy="165344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721532" y="1498724"/>
          <a:ext cx="9239250" cy="5074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19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19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4835"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u="heavy" spc="-2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Word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Meaning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F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847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6400" spc="105" dirty="0">
                          <a:latin typeface="Calibri"/>
                          <a:cs typeface="Calibri"/>
                        </a:rPr>
                        <a:t>father</a:t>
                      </a:r>
                      <a:endParaRPr sz="6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3500" spc="-30" dirty="0">
                          <a:solidFill>
                            <a:srgbClr val="9900FF"/>
                          </a:solidFill>
                          <a:latin typeface="Calibri"/>
                          <a:cs typeface="Calibri"/>
                        </a:rPr>
                        <a:t>(noun)</a:t>
                      </a:r>
                      <a:endParaRPr sz="3500">
                        <a:latin typeface="Calibri"/>
                        <a:cs typeface="Calibri"/>
                      </a:endParaRPr>
                    </a:p>
                  </a:txBody>
                  <a:tcPr marL="0" marR="0" marT="717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2100" spc="-35" dirty="0">
                          <a:latin typeface="Calibri"/>
                          <a:cs typeface="Calibri"/>
                        </a:rPr>
                        <a:t>Your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 father is</a:t>
                      </a:r>
                      <a:r>
                        <a:rPr sz="21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your </a:t>
                      </a:r>
                      <a:r>
                        <a:rPr sz="2100" spc="-85" dirty="0">
                          <a:latin typeface="Calibri"/>
                          <a:cs typeface="Calibri"/>
                        </a:rPr>
                        <a:t>male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 parent 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(dad).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T="901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1815"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b="1" u="heavy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In</a:t>
                      </a:r>
                      <a:r>
                        <a:rPr sz="2200" b="1" u="heavy" spc="1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2200" b="1" u="heavy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a</a:t>
                      </a:r>
                      <a:r>
                        <a:rPr sz="2200" b="1" u="heavy" spc="1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2200" b="1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Sentence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b="1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Drawing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09800">
                <a:tc>
                  <a:txBody>
                    <a:bodyPr/>
                    <a:lstStyle/>
                    <a:p>
                      <a:pPr marL="99695" marR="422909">
                        <a:lnSpc>
                          <a:spcPts val="4070"/>
                        </a:lnSpc>
                        <a:spcBef>
                          <a:spcPts val="790"/>
                        </a:spcBef>
                      </a:pPr>
                      <a:r>
                        <a:rPr sz="3400" dirty="0">
                          <a:latin typeface="Calibri"/>
                          <a:cs typeface="Calibri"/>
                        </a:rPr>
                        <a:t>My</a:t>
                      </a:r>
                      <a:r>
                        <a:rPr sz="3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u="heavy" dirty="0">
                          <a:solidFill>
                            <a:srgbClr val="9900FF"/>
                          </a:solidFill>
                          <a:uFill>
                            <a:solidFill>
                              <a:srgbClr val="9900FF"/>
                            </a:solidFill>
                          </a:uFill>
                          <a:latin typeface="Calibri"/>
                          <a:cs typeface="Calibri"/>
                        </a:rPr>
                        <a:t>father</a:t>
                      </a:r>
                      <a:r>
                        <a:rPr sz="3400" spc="-15" dirty="0">
                          <a:solidFill>
                            <a:srgbClr val="9900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3400" spc="-40" dirty="0">
                          <a:latin typeface="Calibri"/>
                          <a:cs typeface="Calibri"/>
                        </a:rPr>
                        <a:t>was</a:t>
                      </a:r>
                      <a:r>
                        <a:rPr sz="3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spc="-65" dirty="0">
                          <a:latin typeface="Calibri"/>
                          <a:cs typeface="Calibri"/>
                        </a:rPr>
                        <a:t>proud</a:t>
                      </a:r>
                      <a:r>
                        <a:rPr sz="3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spc="-25" dirty="0">
                          <a:latin typeface="Calibri"/>
                          <a:cs typeface="Calibri"/>
                        </a:rPr>
                        <a:t>of </a:t>
                      </a:r>
                      <a:r>
                        <a:rPr sz="3400" spc="-335" dirty="0">
                          <a:latin typeface="Calibri"/>
                          <a:cs typeface="Calibri"/>
                        </a:rPr>
                        <a:t>me.</a:t>
                      </a:r>
                      <a:endParaRPr sz="3400">
                        <a:latin typeface="Calibri"/>
                        <a:cs typeface="Calibri"/>
                      </a:endParaRPr>
                    </a:p>
                  </a:txBody>
                  <a:tcPr marL="0" marR="0" marT="1003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85756" y="4465912"/>
            <a:ext cx="1972851" cy="1972852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721532" y="1498724"/>
          <a:ext cx="9239250" cy="5074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19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19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4835"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u="heavy" spc="-2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Word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Meaning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F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847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6400" spc="-20" dirty="0">
                          <a:latin typeface="Calibri"/>
                          <a:cs typeface="Calibri"/>
                        </a:rPr>
                        <a:t>find</a:t>
                      </a:r>
                      <a:endParaRPr sz="6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3500" spc="-10" dirty="0">
                          <a:solidFill>
                            <a:srgbClr val="9900FF"/>
                          </a:solidFill>
                          <a:latin typeface="Calibri"/>
                          <a:cs typeface="Calibri"/>
                        </a:rPr>
                        <a:t>(verb)</a:t>
                      </a:r>
                      <a:endParaRPr sz="3500">
                        <a:latin typeface="Calibri"/>
                        <a:cs typeface="Calibri"/>
                      </a:endParaRPr>
                    </a:p>
                  </a:txBody>
                  <a:tcPr marL="0" marR="0" marT="717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9695" marR="149860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2100" spc="170" dirty="0">
                          <a:latin typeface="Calibri"/>
                          <a:cs typeface="Calibri"/>
                        </a:rPr>
                        <a:t>If</a:t>
                      </a:r>
                      <a:r>
                        <a:rPr sz="21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you</a:t>
                      </a:r>
                      <a:r>
                        <a:rPr sz="21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find</a:t>
                      </a:r>
                      <a:r>
                        <a:rPr sz="2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75" dirty="0">
                          <a:latin typeface="Calibri"/>
                          <a:cs typeface="Calibri"/>
                        </a:rPr>
                        <a:t>someone</a:t>
                      </a:r>
                      <a:r>
                        <a:rPr sz="21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or</a:t>
                      </a:r>
                      <a:r>
                        <a:rPr sz="21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90" dirty="0">
                          <a:latin typeface="Calibri"/>
                          <a:cs typeface="Calibri"/>
                        </a:rPr>
                        <a:t>something,</a:t>
                      </a:r>
                      <a:r>
                        <a:rPr sz="21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you</a:t>
                      </a:r>
                      <a:r>
                        <a:rPr sz="2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30" dirty="0">
                          <a:latin typeface="Calibri"/>
                          <a:cs typeface="Calibri"/>
                        </a:rPr>
                        <a:t>see </a:t>
                      </a:r>
                      <a:r>
                        <a:rPr sz="2100" spc="-80" dirty="0">
                          <a:latin typeface="Calibri"/>
                          <a:cs typeface="Calibri"/>
                        </a:rPr>
                        <a:t>them</a:t>
                      </a:r>
                      <a:r>
                        <a:rPr sz="2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or</a:t>
                      </a:r>
                      <a:r>
                        <a:rPr sz="2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learn</a:t>
                      </a:r>
                      <a:r>
                        <a:rPr sz="2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where</a:t>
                      </a:r>
                      <a:r>
                        <a:rPr sz="2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they</a:t>
                      </a:r>
                      <a:r>
                        <a:rPr sz="2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20" dirty="0">
                          <a:latin typeface="Calibri"/>
                          <a:cs typeface="Calibri"/>
                        </a:rPr>
                        <a:t>are.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T="901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1815"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b="1" u="heavy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In</a:t>
                      </a:r>
                      <a:r>
                        <a:rPr sz="2200" b="1" u="heavy" spc="1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2200" b="1" u="heavy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a</a:t>
                      </a:r>
                      <a:r>
                        <a:rPr sz="2200" b="1" u="heavy" spc="1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2200" b="1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Sentence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b="1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Drawing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09800">
                <a:tc>
                  <a:txBody>
                    <a:bodyPr/>
                    <a:lstStyle/>
                    <a:p>
                      <a:pPr marL="99695" marR="1625600">
                        <a:lnSpc>
                          <a:spcPts val="4070"/>
                        </a:lnSpc>
                        <a:spcBef>
                          <a:spcPts val="790"/>
                        </a:spcBef>
                      </a:pPr>
                      <a:r>
                        <a:rPr sz="3400" spc="33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3400" spc="-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spc="-180" dirty="0">
                          <a:latin typeface="Calibri"/>
                          <a:cs typeface="Calibri"/>
                        </a:rPr>
                        <a:t>need</a:t>
                      </a:r>
                      <a:r>
                        <a:rPr sz="3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3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u="heavy" dirty="0">
                          <a:solidFill>
                            <a:srgbClr val="9900FF"/>
                          </a:solidFill>
                          <a:uFill>
                            <a:solidFill>
                              <a:srgbClr val="9900FF"/>
                            </a:solidFill>
                          </a:uFill>
                          <a:latin typeface="Calibri"/>
                          <a:cs typeface="Calibri"/>
                        </a:rPr>
                        <a:t>find</a:t>
                      </a:r>
                      <a:r>
                        <a:rPr sz="3400" spc="-45" dirty="0">
                          <a:solidFill>
                            <a:srgbClr val="9900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3400" spc="-110" dirty="0">
                          <a:latin typeface="Calibri"/>
                          <a:cs typeface="Calibri"/>
                        </a:rPr>
                        <a:t>my </a:t>
                      </a:r>
                      <a:r>
                        <a:rPr sz="3400" spc="-10" dirty="0">
                          <a:latin typeface="Calibri"/>
                          <a:cs typeface="Calibri"/>
                        </a:rPr>
                        <a:t>football.</a:t>
                      </a:r>
                      <a:endParaRPr sz="3400">
                        <a:latin typeface="Calibri"/>
                        <a:cs typeface="Calibri"/>
                      </a:endParaRPr>
                    </a:p>
                  </a:txBody>
                  <a:tcPr marL="0" marR="0" marT="1003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43421" y="4649135"/>
            <a:ext cx="1721802" cy="1721801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713684" y="4649135"/>
            <a:ext cx="1721801" cy="1721802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721532" y="1498724"/>
          <a:ext cx="9239250" cy="5074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19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19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4835"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u="heavy" spc="-2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Word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Meaning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F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847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6400" spc="-10" dirty="0">
                          <a:latin typeface="Calibri"/>
                          <a:cs typeface="Calibri"/>
                        </a:rPr>
                        <a:t>floor</a:t>
                      </a:r>
                      <a:endParaRPr sz="6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3500" spc="-30" dirty="0">
                          <a:solidFill>
                            <a:srgbClr val="9900FF"/>
                          </a:solidFill>
                          <a:latin typeface="Calibri"/>
                          <a:cs typeface="Calibri"/>
                        </a:rPr>
                        <a:t>(noun)</a:t>
                      </a:r>
                      <a:endParaRPr sz="3500">
                        <a:latin typeface="Calibri"/>
                        <a:cs typeface="Calibri"/>
                      </a:endParaRPr>
                    </a:p>
                  </a:txBody>
                  <a:tcPr marL="0" marR="0" marT="717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9695" marR="307340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2100" spc="-13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21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floor</a:t>
                      </a:r>
                      <a:r>
                        <a:rPr sz="21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21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21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30" dirty="0">
                          <a:latin typeface="Calibri"/>
                          <a:cs typeface="Calibri"/>
                        </a:rPr>
                        <a:t>room</a:t>
                      </a:r>
                      <a:r>
                        <a:rPr sz="21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is</a:t>
                      </a:r>
                      <a:r>
                        <a:rPr sz="21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21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part</a:t>
                      </a:r>
                      <a:r>
                        <a:rPr sz="21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21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it</a:t>
                      </a:r>
                      <a:r>
                        <a:rPr sz="21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20" dirty="0">
                          <a:latin typeface="Calibri"/>
                          <a:cs typeface="Calibri"/>
                        </a:rPr>
                        <a:t>that 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you</a:t>
                      </a:r>
                      <a:r>
                        <a:rPr sz="21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walk</a:t>
                      </a:r>
                      <a:r>
                        <a:rPr sz="21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25" dirty="0">
                          <a:latin typeface="Calibri"/>
                          <a:cs typeface="Calibri"/>
                        </a:rPr>
                        <a:t>on.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T="901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1815"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b="1" u="heavy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In</a:t>
                      </a:r>
                      <a:r>
                        <a:rPr sz="2200" b="1" u="heavy" spc="1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2200" b="1" u="heavy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a</a:t>
                      </a:r>
                      <a:r>
                        <a:rPr sz="2200" b="1" u="heavy" spc="1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2200" b="1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Sentence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b="1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Drawing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09800">
                <a:tc>
                  <a:txBody>
                    <a:bodyPr/>
                    <a:lstStyle/>
                    <a:p>
                      <a:pPr marL="99695" marR="491490">
                        <a:lnSpc>
                          <a:spcPts val="4070"/>
                        </a:lnSpc>
                        <a:spcBef>
                          <a:spcPts val="790"/>
                        </a:spcBef>
                      </a:pPr>
                      <a:r>
                        <a:rPr sz="3400" spc="-270" dirty="0">
                          <a:latin typeface="Calibri"/>
                          <a:cs typeface="Calibri"/>
                        </a:rPr>
                        <a:t>Oh</a:t>
                      </a:r>
                      <a:r>
                        <a:rPr sz="34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spc="-270" dirty="0">
                          <a:latin typeface="Calibri"/>
                          <a:cs typeface="Calibri"/>
                        </a:rPr>
                        <a:t>no!</a:t>
                      </a:r>
                      <a:r>
                        <a:rPr sz="34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spc="33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3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spc="-85" dirty="0">
                          <a:latin typeface="Calibri"/>
                          <a:cs typeface="Calibri"/>
                        </a:rPr>
                        <a:t>dropped</a:t>
                      </a:r>
                      <a:r>
                        <a:rPr sz="3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spc="-25" dirty="0">
                          <a:latin typeface="Calibri"/>
                          <a:cs typeface="Calibri"/>
                        </a:rPr>
                        <a:t>my </a:t>
                      </a:r>
                      <a:r>
                        <a:rPr sz="3400" spc="-40" dirty="0">
                          <a:latin typeface="Calibri"/>
                          <a:cs typeface="Calibri"/>
                        </a:rPr>
                        <a:t>lunch</a:t>
                      </a:r>
                      <a:r>
                        <a:rPr sz="3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dirty="0">
                          <a:latin typeface="Calibri"/>
                          <a:cs typeface="Calibri"/>
                        </a:rPr>
                        <a:t>all</a:t>
                      </a:r>
                      <a:r>
                        <a:rPr sz="3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dirty="0">
                          <a:latin typeface="Calibri"/>
                          <a:cs typeface="Calibri"/>
                        </a:rPr>
                        <a:t>over</a:t>
                      </a:r>
                      <a:r>
                        <a:rPr sz="3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3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u="heavy" spc="-25" dirty="0">
                          <a:solidFill>
                            <a:srgbClr val="9900FF"/>
                          </a:solidFill>
                          <a:uFill>
                            <a:solidFill>
                              <a:srgbClr val="9900FF"/>
                            </a:solidFill>
                          </a:uFill>
                          <a:latin typeface="Calibri"/>
                          <a:cs typeface="Calibri"/>
                        </a:rPr>
                        <a:t>floor</a:t>
                      </a:r>
                      <a:r>
                        <a:rPr sz="3400" spc="-25" dirty="0">
                          <a:latin typeface="Calibri"/>
                          <a:cs typeface="Calibri"/>
                        </a:rPr>
                        <a:t>.</a:t>
                      </a:r>
                      <a:endParaRPr sz="3400">
                        <a:latin typeface="Calibri"/>
                        <a:cs typeface="Calibri"/>
                      </a:endParaRPr>
                    </a:p>
                  </a:txBody>
                  <a:tcPr marL="0" marR="0" marT="1003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3" name="object 3"/>
          <p:cNvGrpSpPr/>
          <p:nvPr/>
        </p:nvGrpSpPr>
        <p:grpSpPr>
          <a:xfrm>
            <a:off x="5709344" y="4463544"/>
            <a:ext cx="3646170" cy="2005964"/>
            <a:chOff x="5709344" y="4463544"/>
            <a:chExt cx="3646170" cy="2005964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79140" y="4463544"/>
              <a:ext cx="1776356" cy="177635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09344" y="5079841"/>
              <a:ext cx="2128740" cy="138932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721532" y="1498724"/>
          <a:ext cx="9239250" cy="5074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19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19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4835"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u="heavy" spc="-2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Word</a:t>
                      </a:r>
                      <a:endParaRPr sz="2200" dirty="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Meaning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F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847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6400" spc="100" dirty="0">
                          <a:latin typeface="Calibri"/>
                          <a:cs typeface="Calibri"/>
                        </a:rPr>
                        <a:t>half</a:t>
                      </a:r>
                      <a:endParaRPr sz="6400" dirty="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3500" spc="-10" dirty="0">
                          <a:solidFill>
                            <a:srgbClr val="9900FF"/>
                          </a:solidFill>
                          <a:latin typeface="Calibri"/>
                          <a:cs typeface="Calibri"/>
                        </a:rPr>
                        <a:t>(fraction)</a:t>
                      </a:r>
                      <a:endParaRPr sz="3500" dirty="0">
                        <a:latin typeface="Calibri"/>
                        <a:cs typeface="Calibri"/>
                      </a:endParaRPr>
                    </a:p>
                  </a:txBody>
                  <a:tcPr marL="0" marR="0" marT="717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9695" marR="227329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2100" dirty="0">
                          <a:latin typeface="Calibri"/>
                          <a:cs typeface="Calibri"/>
                        </a:rPr>
                        <a:t>Half</a:t>
                      </a:r>
                      <a:r>
                        <a:rPr sz="2100" spc="-1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21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an</a:t>
                      </a:r>
                      <a:r>
                        <a:rPr sz="21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10" dirty="0">
                          <a:latin typeface="Calibri"/>
                          <a:cs typeface="Calibri"/>
                        </a:rPr>
                        <a:t>amount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or</a:t>
                      </a:r>
                      <a:r>
                        <a:rPr sz="21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20" dirty="0">
                          <a:latin typeface="Calibri"/>
                          <a:cs typeface="Calibri"/>
                        </a:rPr>
                        <a:t>object</a:t>
                      </a:r>
                      <a:r>
                        <a:rPr sz="21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is</a:t>
                      </a:r>
                      <a:r>
                        <a:rPr sz="21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35" dirty="0">
                          <a:latin typeface="Calibri"/>
                          <a:cs typeface="Calibri"/>
                        </a:rPr>
                        <a:t>one</a:t>
                      </a:r>
                      <a:r>
                        <a:rPr sz="21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21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25" dirty="0">
                          <a:latin typeface="Calibri"/>
                          <a:cs typeface="Calibri"/>
                        </a:rPr>
                        <a:t>two equal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parts</a:t>
                      </a:r>
                      <a:r>
                        <a:rPr sz="21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that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together</a:t>
                      </a:r>
                      <a:r>
                        <a:rPr sz="21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95" dirty="0">
                          <a:latin typeface="Calibri"/>
                          <a:cs typeface="Calibri"/>
                        </a:rPr>
                        <a:t>make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 up</a:t>
                      </a:r>
                      <a:r>
                        <a:rPr sz="21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25" dirty="0">
                          <a:latin typeface="Calibri"/>
                          <a:cs typeface="Calibri"/>
                        </a:rPr>
                        <a:t>the </a:t>
                      </a:r>
                      <a:r>
                        <a:rPr sz="2100" spc="-40" dirty="0">
                          <a:latin typeface="Calibri"/>
                          <a:cs typeface="Calibri"/>
                        </a:rPr>
                        <a:t>whole</a:t>
                      </a:r>
                      <a:r>
                        <a:rPr sz="21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90" dirty="0">
                          <a:latin typeface="Calibri"/>
                          <a:cs typeface="Calibri"/>
                        </a:rPr>
                        <a:t>number,</a:t>
                      </a:r>
                      <a:r>
                        <a:rPr sz="21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14" dirty="0">
                          <a:latin typeface="Calibri"/>
                          <a:cs typeface="Calibri"/>
                        </a:rPr>
                        <a:t>amount,</a:t>
                      </a:r>
                      <a:r>
                        <a:rPr sz="21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or</a:t>
                      </a:r>
                      <a:r>
                        <a:rPr sz="21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object.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T="901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1815"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b="1" u="heavy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In</a:t>
                      </a:r>
                      <a:r>
                        <a:rPr sz="2200" b="1" u="heavy" spc="1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2200" b="1" u="heavy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a</a:t>
                      </a:r>
                      <a:r>
                        <a:rPr sz="2200" b="1" u="heavy" spc="1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2200" b="1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Sentence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b="1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Drawing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09800">
                <a:tc>
                  <a:txBody>
                    <a:bodyPr/>
                    <a:lstStyle/>
                    <a:p>
                      <a:pPr marL="99695" marR="1107440">
                        <a:lnSpc>
                          <a:spcPts val="4070"/>
                        </a:lnSpc>
                        <a:spcBef>
                          <a:spcPts val="790"/>
                        </a:spcBef>
                      </a:pPr>
                      <a:r>
                        <a:rPr sz="3400" spc="33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34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dirty="0">
                          <a:latin typeface="Calibri"/>
                          <a:cs typeface="Calibri"/>
                        </a:rPr>
                        <a:t>will</a:t>
                      </a:r>
                      <a:r>
                        <a:rPr sz="34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dirty="0">
                          <a:latin typeface="Calibri"/>
                          <a:cs typeface="Calibri"/>
                        </a:rPr>
                        <a:t>eat</a:t>
                      </a:r>
                      <a:r>
                        <a:rPr sz="34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u="heavy" spc="50" dirty="0">
                          <a:solidFill>
                            <a:srgbClr val="9900FF"/>
                          </a:solidFill>
                          <a:uFill>
                            <a:solidFill>
                              <a:srgbClr val="9900FF"/>
                            </a:solidFill>
                          </a:uFill>
                          <a:latin typeface="Calibri"/>
                          <a:cs typeface="Calibri"/>
                        </a:rPr>
                        <a:t>half</a:t>
                      </a:r>
                      <a:r>
                        <a:rPr sz="3400" spc="40" dirty="0">
                          <a:solidFill>
                            <a:srgbClr val="9900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340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34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spc="-90" dirty="0">
                          <a:latin typeface="Calibri"/>
                          <a:cs typeface="Calibri"/>
                        </a:rPr>
                        <a:t>my </a:t>
                      </a:r>
                      <a:r>
                        <a:rPr sz="3400" spc="55" dirty="0">
                          <a:latin typeface="Calibri"/>
                          <a:cs typeface="Calibri"/>
                        </a:rPr>
                        <a:t>pizza</a:t>
                      </a:r>
                      <a:r>
                        <a:rPr sz="34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spc="-20" dirty="0">
                          <a:latin typeface="Calibri"/>
                          <a:cs typeface="Calibri"/>
                        </a:rPr>
                        <a:t>now.</a:t>
                      </a:r>
                      <a:endParaRPr sz="3400">
                        <a:latin typeface="Calibri"/>
                        <a:cs typeface="Calibri"/>
                      </a:endParaRPr>
                    </a:p>
                  </a:txBody>
                  <a:tcPr marL="0" marR="0" marT="1003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5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94893" y="4539997"/>
            <a:ext cx="1787292" cy="1787292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721532" y="1498724"/>
          <a:ext cx="9239250" cy="5074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19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19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4835"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u="heavy" spc="-2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Word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Meaning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F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847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6400" spc="-20" dirty="0">
                          <a:latin typeface="Calibri"/>
                          <a:cs typeface="Calibri"/>
                        </a:rPr>
                        <a:t>hold</a:t>
                      </a:r>
                      <a:endParaRPr sz="6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3500" spc="-10" dirty="0">
                          <a:solidFill>
                            <a:srgbClr val="9900FF"/>
                          </a:solidFill>
                          <a:latin typeface="Calibri"/>
                          <a:cs typeface="Calibri"/>
                        </a:rPr>
                        <a:t>(verb)</a:t>
                      </a:r>
                      <a:endParaRPr sz="3500">
                        <a:latin typeface="Calibri"/>
                        <a:cs typeface="Calibri"/>
                      </a:endParaRPr>
                    </a:p>
                  </a:txBody>
                  <a:tcPr marL="0" marR="0" marT="717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9695" marR="111760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2100" spc="-210" dirty="0">
                          <a:latin typeface="Calibri"/>
                          <a:cs typeface="Calibri"/>
                        </a:rPr>
                        <a:t>When</a:t>
                      </a:r>
                      <a:r>
                        <a:rPr sz="21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you</a:t>
                      </a:r>
                      <a:r>
                        <a:rPr sz="21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45" dirty="0">
                          <a:latin typeface="Calibri"/>
                          <a:cs typeface="Calibri"/>
                        </a:rPr>
                        <a:t>hold</a:t>
                      </a:r>
                      <a:r>
                        <a:rPr sz="21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90" dirty="0">
                          <a:latin typeface="Calibri"/>
                          <a:cs typeface="Calibri"/>
                        </a:rPr>
                        <a:t>something,</a:t>
                      </a:r>
                      <a:r>
                        <a:rPr sz="21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you</a:t>
                      </a:r>
                      <a:r>
                        <a:rPr sz="21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75" dirty="0">
                          <a:latin typeface="Calibri"/>
                          <a:cs typeface="Calibri"/>
                        </a:rPr>
                        <a:t>carry</a:t>
                      </a:r>
                      <a:r>
                        <a:rPr sz="21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25" dirty="0">
                          <a:latin typeface="Calibri"/>
                          <a:cs typeface="Calibri"/>
                        </a:rPr>
                        <a:t>or </a:t>
                      </a:r>
                      <a:r>
                        <a:rPr sz="2100" spc="-30" dirty="0">
                          <a:latin typeface="Calibri"/>
                          <a:cs typeface="Calibri"/>
                        </a:rPr>
                        <a:t>support</a:t>
                      </a:r>
                      <a:r>
                        <a:rPr sz="2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it,</a:t>
                      </a:r>
                      <a:r>
                        <a:rPr sz="2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40" dirty="0">
                          <a:latin typeface="Calibri"/>
                          <a:cs typeface="Calibri"/>
                        </a:rPr>
                        <a:t>using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your</a:t>
                      </a:r>
                      <a:r>
                        <a:rPr sz="2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75" dirty="0">
                          <a:latin typeface="Calibri"/>
                          <a:cs typeface="Calibri"/>
                        </a:rPr>
                        <a:t>hands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or</a:t>
                      </a:r>
                      <a:r>
                        <a:rPr sz="2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your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60" dirty="0">
                          <a:latin typeface="Calibri"/>
                          <a:cs typeface="Calibri"/>
                        </a:rPr>
                        <a:t>arms.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T="901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1815"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b="1" u="heavy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In</a:t>
                      </a:r>
                      <a:r>
                        <a:rPr sz="2200" b="1" u="heavy" spc="1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2200" b="1" u="heavy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a</a:t>
                      </a:r>
                      <a:r>
                        <a:rPr sz="2200" b="1" u="heavy" spc="1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2200" b="1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Sentence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b="1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Drawing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09800">
                <a:tc>
                  <a:txBody>
                    <a:bodyPr/>
                    <a:lstStyle/>
                    <a:p>
                      <a:pPr marL="99695" marR="619125">
                        <a:lnSpc>
                          <a:spcPts val="4070"/>
                        </a:lnSpc>
                        <a:spcBef>
                          <a:spcPts val="790"/>
                        </a:spcBef>
                      </a:pPr>
                      <a:r>
                        <a:rPr sz="3400" spc="-105" dirty="0">
                          <a:latin typeface="Calibri"/>
                          <a:cs typeface="Calibri"/>
                        </a:rPr>
                        <a:t>Please</a:t>
                      </a:r>
                      <a:r>
                        <a:rPr sz="3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u="heavy" spc="-65" dirty="0">
                          <a:solidFill>
                            <a:srgbClr val="9900FF"/>
                          </a:solidFill>
                          <a:uFill>
                            <a:solidFill>
                              <a:srgbClr val="9900FF"/>
                            </a:solidFill>
                          </a:uFill>
                          <a:latin typeface="Calibri"/>
                          <a:cs typeface="Calibri"/>
                        </a:rPr>
                        <a:t>hold</a:t>
                      </a:r>
                      <a:r>
                        <a:rPr sz="3400" spc="-45" dirty="0">
                          <a:solidFill>
                            <a:srgbClr val="9900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3400" dirty="0">
                          <a:latin typeface="Calibri"/>
                          <a:cs typeface="Calibri"/>
                        </a:rPr>
                        <a:t>your</a:t>
                      </a:r>
                      <a:r>
                        <a:rPr sz="3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spc="-50" dirty="0">
                          <a:latin typeface="Calibri"/>
                          <a:cs typeface="Calibri"/>
                        </a:rPr>
                        <a:t>pencil </a:t>
                      </a:r>
                      <a:r>
                        <a:rPr sz="3400" spc="-10" dirty="0">
                          <a:latin typeface="Calibri"/>
                          <a:cs typeface="Calibri"/>
                        </a:rPr>
                        <a:t>properly.</a:t>
                      </a:r>
                      <a:endParaRPr sz="3400">
                        <a:latin typeface="Calibri"/>
                        <a:cs typeface="Calibri"/>
                      </a:endParaRPr>
                    </a:p>
                  </a:txBody>
                  <a:tcPr marL="0" marR="0" marT="1003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54326" y="4594551"/>
            <a:ext cx="1754545" cy="175454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91874" y="4558124"/>
            <a:ext cx="1827402" cy="1827402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721532" y="1498724"/>
          <a:ext cx="9239250" cy="5074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19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19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4835"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u="heavy" spc="-2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Word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Meaning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F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847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6400" spc="-20" dirty="0">
                          <a:latin typeface="Calibri"/>
                          <a:cs typeface="Calibri"/>
                        </a:rPr>
                        <a:t>hour</a:t>
                      </a:r>
                      <a:endParaRPr sz="6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3500" spc="-30" dirty="0">
                          <a:solidFill>
                            <a:srgbClr val="9900FF"/>
                          </a:solidFill>
                          <a:latin typeface="Calibri"/>
                          <a:cs typeface="Calibri"/>
                        </a:rPr>
                        <a:t>(noun)</a:t>
                      </a:r>
                      <a:endParaRPr sz="3500">
                        <a:latin typeface="Calibri"/>
                        <a:cs typeface="Calibri"/>
                      </a:endParaRPr>
                    </a:p>
                  </a:txBody>
                  <a:tcPr marL="0" marR="0" marT="717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2100" spc="-50" dirty="0">
                          <a:latin typeface="Calibri"/>
                          <a:cs typeface="Calibri"/>
                        </a:rPr>
                        <a:t>An</a:t>
                      </a:r>
                      <a:r>
                        <a:rPr sz="21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hour</a:t>
                      </a:r>
                      <a:r>
                        <a:rPr sz="21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is</a:t>
                      </a:r>
                      <a:r>
                        <a:rPr sz="21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21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30" dirty="0">
                          <a:latin typeface="Calibri"/>
                          <a:cs typeface="Calibri"/>
                        </a:rPr>
                        <a:t>period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21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sixty</a:t>
                      </a:r>
                      <a:r>
                        <a:rPr sz="21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minutes.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T="901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1815"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b="1" u="heavy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In</a:t>
                      </a:r>
                      <a:r>
                        <a:rPr sz="2200" b="1" u="heavy" spc="1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2200" b="1" u="heavy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a</a:t>
                      </a:r>
                      <a:r>
                        <a:rPr sz="2200" b="1" u="heavy" spc="1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2200" b="1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Sentence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b="1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Drawing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09800">
                <a:tc>
                  <a:txBody>
                    <a:bodyPr/>
                    <a:lstStyle/>
                    <a:p>
                      <a:pPr marL="99695" marR="473075">
                        <a:lnSpc>
                          <a:spcPts val="4070"/>
                        </a:lnSpc>
                        <a:spcBef>
                          <a:spcPts val="790"/>
                        </a:spcBef>
                      </a:pPr>
                      <a:r>
                        <a:rPr sz="3400" spc="33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34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dirty="0">
                          <a:latin typeface="Calibri"/>
                          <a:cs typeface="Calibri"/>
                        </a:rPr>
                        <a:t>have</a:t>
                      </a:r>
                      <a:r>
                        <a:rPr sz="34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spc="-125" dirty="0">
                          <a:latin typeface="Calibri"/>
                          <a:cs typeface="Calibri"/>
                        </a:rPr>
                        <a:t>been</a:t>
                      </a:r>
                      <a:r>
                        <a:rPr sz="34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spc="-10" dirty="0">
                          <a:latin typeface="Calibri"/>
                          <a:cs typeface="Calibri"/>
                        </a:rPr>
                        <a:t>reading</a:t>
                      </a:r>
                      <a:r>
                        <a:rPr sz="34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spc="-25" dirty="0">
                          <a:latin typeface="Calibri"/>
                          <a:cs typeface="Calibri"/>
                        </a:rPr>
                        <a:t>for </a:t>
                      </a:r>
                      <a:r>
                        <a:rPr sz="3400" spc="-235" dirty="0">
                          <a:latin typeface="Calibri"/>
                          <a:cs typeface="Calibri"/>
                        </a:rPr>
                        <a:t>one</a:t>
                      </a:r>
                      <a:r>
                        <a:rPr sz="34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u="heavy" spc="-20" dirty="0">
                          <a:solidFill>
                            <a:srgbClr val="9900FF"/>
                          </a:solidFill>
                          <a:uFill>
                            <a:solidFill>
                              <a:srgbClr val="9900FF"/>
                            </a:solidFill>
                          </a:uFill>
                          <a:latin typeface="Calibri"/>
                          <a:cs typeface="Calibri"/>
                        </a:rPr>
                        <a:t>hour</a:t>
                      </a:r>
                      <a:r>
                        <a:rPr sz="3400" spc="-20" dirty="0">
                          <a:latin typeface="Calibri"/>
                          <a:cs typeface="Calibri"/>
                        </a:rPr>
                        <a:t>.</a:t>
                      </a:r>
                      <a:endParaRPr sz="3400">
                        <a:latin typeface="Calibri"/>
                        <a:cs typeface="Calibri"/>
                      </a:endParaRPr>
                    </a:p>
                  </a:txBody>
                  <a:tcPr marL="0" marR="0" marT="1003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90046" y="4660098"/>
            <a:ext cx="1525276" cy="152527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85797" y="4580914"/>
            <a:ext cx="1578110" cy="1683649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721532" y="1498724"/>
          <a:ext cx="9239250" cy="5074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19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19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4835"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u="heavy" spc="-2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Word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Meaning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F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847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6400" spc="-20" dirty="0">
                          <a:latin typeface="Calibri"/>
                          <a:cs typeface="Calibri"/>
                        </a:rPr>
                        <a:t>improve</a:t>
                      </a:r>
                      <a:endParaRPr sz="6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3500" spc="-10" dirty="0">
                          <a:solidFill>
                            <a:srgbClr val="9900FF"/>
                          </a:solidFill>
                          <a:latin typeface="Calibri"/>
                          <a:cs typeface="Calibri"/>
                        </a:rPr>
                        <a:t>(verb)</a:t>
                      </a:r>
                      <a:endParaRPr sz="3500">
                        <a:latin typeface="Calibri"/>
                        <a:cs typeface="Calibri"/>
                      </a:endParaRPr>
                    </a:p>
                  </a:txBody>
                  <a:tcPr marL="0" marR="0" marT="717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9695" marR="295910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2100" spc="170" dirty="0">
                          <a:latin typeface="Calibri"/>
                          <a:cs typeface="Calibri"/>
                        </a:rPr>
                        <a:t>If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80" dirty="0">
                          <a:latin typeface="Calibri"/>
                          <a:cs typeface="Calibri"/>
                        </a:rPr>
                        <a:t>something</a:t>
                      </a:r>
                      <a:r>
                        <a:rPr sz="21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70" dirty="0">
                          <a:latin typeface="Calibri"/>
                          <a:cs typeface="Calibri"/>
                        </a:rPr>
                        <a:t>improves</a:t>
                      </a:r>
                      <a:r>
                        <a:rPr sz="21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or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75" dirty="0">
                          <a:latin typeface="Calibri"/>
                          <a:cs typeface="Calibri"/>
                        </a:rPr>
                        <a:t>if</a:t>
                      </a:r>
                      <a:r>
                        <a:rPr sz="21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you</a:t>
                      </a:r>
                      <a:r>
                        <a:rPr sz="21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30" dirty="0">
                          <a:latin typeface="Calibri"/>
                          <a:cs typeface="Calibri"/>
                        </a:rPr>
                        <a:t>improve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it,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it</a:t>
                      </a:r>
                      <a:r>
                        <a:rPr sz="21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gets</a:t>
                      </a:r>
                      <a:r>
                        <a:rPr sz="21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better.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T="901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1815"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b="1" u="heavy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In</a:t>
                      </a:r>
                      <a:r>
                        <a:rPr sz="2200" b="1" u="heavy" spc="1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2200" b="1" u="heavy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a</a:t>
                      </a:r>
                      <a:r>
                        <a:rPr sz="2200" b="1" u="heavy" spc="1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2200" b="1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Sentence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b="1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Drawing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09800">
                <a:tc>
                  <a:txBody>
                    <a:bodyPr/>
                    <a:lstStyle/>
                    <a:p>
                      <a:pPr marL="99695" marR="918210">
                        <a:lnSpc>
                          <a:spcPts val="4070"/>
                        </a:lnSpc>
                        <a:spcBef>
                          <a:spcPts val="790"/>
                        </a:spcBef>
                      </a:pPr>
                      <a:r>
                        <a:rPr sz="3400" spc="33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34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spc="-180" dirty="0">
                          <a:latin typeface="Calibri"/>
                          <a:cs typeface="Calibri"/>
                        </a:rPr>
                        <a:t>need</a:t>
                      </a:r>
                      <a:r>
                        <a:rPr sz="3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3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u="heavy" spc="-80" dirty="0">
                          <a:solidFill>
                            <a:srgbClr val="9900FF"/>
                          </a:solidFill>
                          <a:uFill>
                            <a:solidFill>
                              <a:srgbClr val="9900FF"/>
                            </a:solidFill>
                          </a:uFill>
                          <a:latin typeface="Calibri"/>
                          <a:cs typeface="Calibri"/>
                        </a:rPr>
                        <a:t>improve</a:t>
                      </a:r>
                      <a:r>
                        <a:rPr sz="3400" spc="-35" dirty="0">
                          <a:solidFill>
                            <a:srgbClr val="9900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3400" spc="-105" dirty="0">
                          <a:latin typeface="Calibri"/>
                          <a:cs typeface="Calibri"/>
                        </a:rPr>
                        <a:t>my </a:t>
                      </a:r>
                      <a:r>
                        <a:rPr sz="3400" spc="-10" dirty="0">
                          <a:latin typeface="Calibri"/>
                          <a:cs typeface="Calibri"/>
                        </a:rPr>
                        <a:t>handwriting.</a:t>
                      </a:r>
                      <a:endParaRPr sz="3400">
                        <a:latin typeface="Calibri"/>
                        <a:cs typeface="Calibri"/>
                      </a:endParaRPr>
                    </a:p>
                  </a:txBody>
                  <a:tcPr marL="0" marR="0" marT="1003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08911" y="4579846"/>
            <a:ext cx="1702972" cy="170297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33786" y="4579846"/>
            <a:ext cx="1652715" cy="165271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721532" y="1498724"/>
          <a:ext cx="9239250" cy="5074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19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19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4835"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u="heavy" spc="-2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Word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Meaning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F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847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6400" spc="-20" dirty="0">
                          <a:latin typeface="Calibri"/>
                          <a:cs typeface="Calibri"/>
                        </a:rPr>
                        <a:t>kind</a:t>
                      </a:r>
                      <a:endParaRPr sz="6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3500" spc="-10" dirty="0">
                          <a:solidFill>
                            <a:srgbClr val="9900FF"/>
                          </a:solidFill>
                          <a:latin typeface="Calibri"/>
                          <a:cs typeface="Calibri"/>
                        </a:rPr>
                        <a:t>(adjective)</a:t>
                      </a:r>
                      <a:endParaRPr sz="3500">
                        <a:latin typeface="Calibri"/>
                        <a:cs typeface="Calibri"/>
                      </a:endParaRPr>
                    </a:p>
                  </a:txBody>
                  <a:tcPr marL="0" marR="0" marT="717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9695" marR="266065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2100" spc="-190" dirty="0">
                          <a:latin typeface="Calibri"/>
                          <a:cs typeface="Calibri"/>
                        </a:rPr>
                        <a:t>Someone</a:t>
                      </a:r>
                      <a:r>
                        <a:rPr sz="21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40" dirty="0">
                          <a:latin typeface="Calibri"/>
                          <a:cs typeface="Calibri"/>
                        </a:rPr>
                        <a:t>who</a:t>
                      </a:r>
                      <a:r>
                        <a:rPr sz="21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is</a:t>
                      </a:r>
                      <a:r>
                        <a:rPr sz="21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20" dirty="0">
                          <a:latin typeface="Calibri"/>
                          <a:cs typeface="Calibri"/>
                        </a:rPr>
                        <a:t>kind</a:t>
                      </a:r>
                      <a:r>
                        <a:rPr sz="21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40" dirty="0">
                          <a:latin typeface="Calibri"/>
                          <a:cs typeface="Calibri"/>
                        </a:rPr>
                        <a:t>behaves</a:t>
                      </a:r>
                      <a:r>
                        <a:rPr sz="21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in</a:t>
                      </a:r>
                      <a:r>
                        <a:rPr sz="21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21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gentle,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caring,</a:t>
                      </a:r>
                      <a:r>
                        <a:rPr sz="21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5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21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helpful</a:t>
                      </a:r>
                      <a:r>
                        <a:rPr sz="21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way</a:t>
                      </a:r>
                      <a:r>
                        <a:rPr sz="21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towards</a:t>
                      </a:r>
                      <a:r>
                        <a:rPr sz="21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other people.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T="901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1815"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b="1" u="heavy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In</a:t>
                      </a:r>
                      <a:r>
                        <a:rPr sz="2200" b="1" u="heavy" spc="1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2200" b="1" u="heavy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a</a:t>
                      </a:r>
                      <a:r>
                        <a:rPr sz="2200" b="1" u="heavy" spc="1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2200" b="1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Sentence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b="1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Drawing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09800">
                <a:tc>
                  <a:txBody>
                    <a:bodyPr/>
                    <a:lstStyle/>
                    <a:p>
                      <a:pPr marL="99695" marR="535940">
                        <a:lnSpc>
                          <a:spcPts val="4070"/>
                        </a:lnSpc>
                        <a:spcBef>
                          <a:spcPts val="790"/>
                        </a:spcBef>
                      </a:pPr>
                      <a:r>
                        <a:rPr sz="3400" dirty="0">
                          <a:latin typeface="Calibri"/>
                          <a:cs typeface="Calibri"/>
                        </a:rPr>
                        <a:t>My</a:t>
                      </a:r>
                      <a:r>
                        <a:rPr sz="3400" spc="-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dirty="0">
                          <a:latin typeface="Calibri"/>
                          <a:cs typeface="Calibri"/>
                        </a:rPr>
                        <a:t>friend</a:t>
                      </a:r>
                      <a:r>
                        <a:rPr sz="3400" spc="-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dirty="0">
                          <a:latin typeface="Calibri"/>
                          <a:cs typeface="Calibri"/>
                        </a:rPr>
                        <a:t>is</a:t>
                      </a:r>
                      <a:r>
                        <a:rPr sz="34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spc="60" dirty="0">
                          <a:latin typeface="Calibri"/>
                          <a:cs typeface="Calibri"/>
                        </a:rPr>
                        <a:t>really</a:t>
                      </a:r>
                      <a:r>
                        <a:rPr sz="34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u="heavy" spc="-45" dirty="0">
                          <a:solidFill>
                            <a:srgbClr val="9900FF"/>
                          </a:solidFill>
                          <a:uFill>
                            <a:solidFill>
                              <a:srgbClr val="9900FF"/>
                            </a:solidFill>
                          </a:uFill>
                          <a:latin typeface="Calibri"/>
                          <a:cs typeface="Calibri"/>
                        </a:rPr>
                        <a:t>kind</a:t>
                      </a:r>
                      <a:r>
                        <a:rPr sz="3400" spc="-45" dirty="0">
                          <a:solidFill>
                            <a:srgbClr val="9900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34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3400" spc="-1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spc="-335" dirty="0">
                          <a:latin typeface="Calibri"/>
                          <a:cs typeface="Calibri"/>
                        </a:rPr>
                        <a:t>me.</a:t>
                      </a:r>
                      <a:endParaRPr sz="3400">
                        <a:latin typeface="Calibri"/>
                        <a:cs typeface="Calibri"/>
                      </a:endParaRPr>
                    </a:p>
                  </a:txBody>
                  <a:tcPr marL="0" marR="0" marT="1003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96660" y="4471468"/>
            <a:ext cx="1964989" cy="1964989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721532" y="967154"/>
          <a:ext cx="9239250" cy="55378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19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19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4835"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u="heavy" spc="-2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Word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Meaning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F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3804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6400" spc="-20" dirty="0">
                          <a:latin typeface="Calibri"/>
                          <a:cs typeface="Calibri"/>
                        </a:rPr>
                        <a:t>last</a:t>
                      </a:r>
                      <a:endParaRPr sz="6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2900" spc="-30" dirty="0">
                          <a:solidFill>
                            <a:srgbClr val="9900FF"/>
                          </a:solidFill>
                          <a:latin typeface="Calibri"/>
                          <a:cs typeface="Calibri"/>
                        </a:rPr>
                        <a:t>(adjective,</a:t>
                      </a:r>
                      <a:r>
                        <a:rPr sz="2900" spc="-110" dirty="0">
                          <a:solidFill>
                            <a:srgbClr val="9900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900" spc="-10" dirty="0">
                          <a:solidFill>
                            <a:srgbClr val="9900FF"/>
                          </a:solidFill>
                          <a:latin typeface="Calibri"/>
                          <a:cs typeface="Calibri"/>
                        </a:rPr>
                        <a:t>ordinal</a:t>
                      </a:r>
                      <a:r>
                        <a:rPr sz="2900" spc="-105" dirty="0">
                          <a:solidFill>
                            <a:srgbClr val="9900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900" spc="-10" dirty="0">
                          <a:solidFill>
                            <a:srgbClr val="9900FF"/>
                          </a:solidFill>
                          <a:latin typeface="Calibri"/>
                          <a:cs typeface="Calibri"/>
                        </a:rPr>
                        <a:t>number)</a:t>
                      </a:r>
                      <a:endParaRPr sz="2900">
                        <a:latin typeface="Calibri"/>
                        <a:cs typeface="Calibri"/>
                      </a:endParaRPr>
                    </a:p>
                  </a:txBody>
                  <a:tcPr marL="0" marR="0" marT="717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9695" marR="284480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2100" spc="-10" dirty="0">
                          <a:solidFill>
                            <a:srgbClr val="9900FF"/>
                          </a:solidFill>
                          <a:latin typeface="Calibri"/>
                          <a:cs typeface="Calibri"/>
                        </a:rPr>
                        <a:t>Adjective</a:t>
                      </a:r>
                      <a:r>
                        <a:rPr sz="2100" spc="-35" dirty="0">
                          <a:solidFill>
                            <a:srgbClr val="9900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3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2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3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21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last</a:t>
                      </a:r>
                      <a:r>
                        <a:rPr sz="2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40" dirty="0">
                          <a:latin typeface="Calibri"/>
                          <a:cs typeface="Calibri"/>
                        </a:rPr>
                        <a:t>event,</a:t>
                      </a:r>
                      <a:r>
                        <a:rPr sz="2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85" dirty="0">
                          <a:latin typeface="Calibri"/>
                          <a:cs typeface="Calibri"/>
                        </a:rPr>
                        <a:t>person,</a:t>
                      </a:r>
                      <a:r>
                        <a:rPr sz="2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thing,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or</a:t>
                      </a:r>
                      <a:r>
                        <a:rPr sz="21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30" dirty="0">
                          <a:latin typeface="Calibri"/>
                          <a:cs typeface="Calibri"/>
                        </a:rPr>
                        <a:t>period</a:t>
                      </a:r>
                      <a:r>
                        <a:rPr sz="21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21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60" dirty="0">
                          <a:latin typeface="Calibri"/>
                          <a:cs typeface="Calibri"/>
                        </a:rPr>
                        <a:t>time</a:t>
                      </a:r>
                      <a:r>
                        <a:rPr sz="21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is</a:t>
                      </a:r>
                      <a:r>
                        <a:rPr sz="21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21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40" dirty="0">
                          <a:latin typeface="Calibri"/>
                          <a:cs typeface="Calibri"/>
                        </a:rPr>
                        <a:t>most</a:t>
                      </a:r>
                      <a:r>
                        <a:rPr sz="21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recent</a:t>
                      </a:r>
                      <a:r>
                        <a:rPr sz="21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20" dirty="0">
                          <a:latin typeface="Calibri"/>
                          <a:cs typeface="Calibri"/>
                        </a:rPr>
                        <a:t>one.</a:t>
                      </a:r>
                      <a:endParaRPr sz="21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  <a:p>
                      <a:pPr marL="99695" marR="225425">
                        <a:lnSpc>
                          <a:spcPct val="100000"/>
                        </a:lnSpc>
                      </a:pPr>
                      <a:r>
                        <a:rPr sz="2100" spc="-35" dirty="0">
                          <a:solidFill>
                            <a:srgbClr val="9900FF"/>
                          </a:solidFill>
                          <a:latin typeface="Calibri"/>
                          <a:cs typeface="Calibri"/>
                        </a:rPr>
                        <a:t>Ordinal</a:t>
                      </a:r>
                      <a:r>
                        <a:rPr sz="2100" spc="10" dirty="0">
                          <a:solidFill>
                            <a:srgbClr val="9900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55" dirty="0">
                          <a:solidFill>
                            <a:srgbClr val="9900FF"/>
                          </a:solidFill>
                          <a:latin typeface="Calibri"/>
                          <a:cs typeface="Calibri"/>
                        </a:rPr>
                        <a:t>Number</a:t>
                      </a:r>
                      <a:r>
                        <a:rPr sz="2100" spc="30" dirty="0">
                          <a:solidFill>
                            <a:srgbClr val="9900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3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21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3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21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35" dirty="0">
                          <a:latin typeface="Calibri"/>
                          <a:cs typeface="Calibri"/>
                        </a:rPr>
                        <a:t>one</a:t>
                      </a:r>
                      <a:r>
                        <a:rPr sz="21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that</a:t>
                      </a:r>
                      <a:r>
                        <a:rPr sz="21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happens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or</a:t>
                      </a:r>
                      <a:r>
                        <a:rPr sz="21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60" dirty="0">
                          <a:latin typeface="Calibri"/>
                          <a:cs typeface="Calibri"/>
                        </a:rPr>
                        <a:t>comes</a:t>
                      </a:r>
                      <a:r>
                        <a:rPr sz="21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50" dirty="0">
                          <a:latin typeface="Calibri"/>
                          <a:cs typeface="Calibri"/>
                        </a:rPr>
                        <a:t>after</a:t>
                      </a:r>
                      <a:r>
                        <a:rPr sz="21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all the</a:t>
                      </a:r>
                      <a:r>
                        <a:rPr sz="21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25" dirty="0">
                          <a:latin typeface="Calibri"/>
                          <a:cs typeface="Calibri"/>
                        </a:rPr>
                        <a:t>others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 of</a:t>
                      </a:r>
                      <a:r>
                        <a:rPr sz="21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the </a:t>
                      </a:r>
                      <a:r>
                        <a:rPr sz="2100" spc="-95" dirty="0">
                          <a:latin typeface="Calibri"/>
                          <a:cs typeface="Calibri"/>
                        </a:rPr>
                        <a:t>same 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kind.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T="901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1815"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b="1" u="heavy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In</a:t>
                      </a:r>
                      <a:r>
                        <a:rPr sz="2200" b="1" u="heavy" spc="1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2200" b="1" u="heavy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a</a:t>
                      </a:r>
                      <a:r>
                        <a:rPr sz="2200" b="1" u="heavy" spc="1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2200" b="1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Sentence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b="1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Drawing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63140">
                <a:tc>
                  <a:txBody>
                    <a:bodyPr/>
                    <a:lstStyle/>
                    <a:p>
                      <a:pPr marL="99695" marR="393700">
                        <a:lnSpc>
                          <a:spcPct val="101499"/>
                        </a:lnSpc>
                        <a:spcBef>
                          <a:spcPts val="670"/>
                        </a:spcBef>
                      </a:pPr>
                      <a:r>
                        <a:rPr sz="2650" dirty="0">
                          <a:solidFill>
                            <a:srgbClr val="9900FF"/>
                          </a:solidFill>
                          <a:latin typeface="Calibri"/>
                          <a:cs typeface="Calibri"/>
                        </a:rPr>
                        <a:t>Adjective</a:t>
                      </a:r>
                      <a:r>
                        <a:rPr sz="2650" spc="25" dirty="0">
                          <a:solidFill>
                            <a:srgbClr val="9900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650" spc="385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265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650" spc="-135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265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650" u="heavy" dirty="0">
                          <a:solidFill>
                            <a:srgbClr val="9900FF"/>
                          </a:solidFill>
                          <a:uFill>
                            <a:solidFill>
                              <a:srgbClr val="9900FF"/>
                            </a:solidFill>
                          </a:uFill>
                          <a:latin typeface="Calibri"/>
                          <a:cs typeface="Calibri"/>
                        </a:rPr>
                        <a:t>last</a:t>
                      </a:r>
                      <a:r>
                        <a:rPr sz="2650" spc="30" dirty="0">
                          <a:solidFill>
                            <a:srgbClr val="9900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650" dirty="0">
                          <a:latin typeface="Calibri"/>
                          <a:cs typeface="Calibri"/>
                        </a:rPr>
                        <a:t>few</a:t>
                      </a:r>
                      <a:r>
                        <a:rPr sz="265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650" spc="-40" dirty="0">
                          <a:latin typeface="Calibri"/>
                          <a:cs typeface="Calibri"/>
                        </a:rPr>
                        <a:t>weeks </a:t>
                      </a:r>
                      <a:r>
                        <a:rPr sz="2650" dirty="0">
                          <a:latin typeface="Calibri"/>
                          <a:cs typeface="Calibri"/>
                        </a:rPr>
                        <a:t>have</a:t>
                      </a:r>
                      <a:r>
                        <a:rPr sz="265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650" spc="-75" dirty="0">
                          <a:latin typeface="Calibri"/>
                          <a:cs typeface="Calibri"/>
                        </a:rPr>
                        <a:t>been</a:t>
                      </a:r>
                      <a:r>
                        <a:rPr sz="265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650" spc="-10" dirty="0">
                          <a:latin typeface="Calibri"/>
                          <a:cs typeface="Calibri"/>
                        </a:rPr>
                        <a:t>great.</a:t>
                      </a:r>
                      <a:endParaRPr sz="265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2800">
                        <a:latin typeface="Times New Roman"/>
                        <a:cs typeface="Times New Roman"/>
                      </a:endParaRPr>
                    </a:p>
                    <a:p>
                      <a:pPr marL="99695" marR="283210">
                        <a:lnSpc>
                          <a:spcPct val="101499"/>
                        </a:lnSpc>
                      </a:pPr>
                      <a:r>
                        <a:rPr sz="2650" spc="-25" dirty="0">
                          <a:solidFill>
                            <a:srgbClr val="9900FF"/>
                          </a:solidFill>
                          <a:latin typeface="Calibri"/>
                          <a:cs typeface="Calibri"/>
                        </a:rPr>
                        <a:t>Ordinal</a:t>
                      </a:r>
                      <a:r>
                        <a:rPr sz="2650" spc="-20" dirty="0">
                          <a:solidFill>
                            <a:srgbClr val="9900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650" spc="-50" dirty="0">
                          <a:solidFill>
                            <a:srgbClr val="9900FF"/>
                          </a:solidFill>
                          <a:latin typeface="Calibri"/>
                          <a:cs typeface="Calibri"/>
                        </a:rPr>
                        <a:t>Number</a:t>
                      </a:r>
                      <a:r>
                        <a:rPr sz="2650" spc="-5" dirty="0">
                          <a:solidFill>
                            <a:srgbClr val="9900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650" spc="385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26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650" spc="27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26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650" spc="-105" dirty="0">
                          <a:latin typeface="Calibri"/>
                          <a:cs typeface="Calibri"/>
                        </a:rPr>
                        <a:t>came</a:t>
                      </a:r>
                      <a:r>
                        <a:rPr sz="265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650" u="heavy" dirty="0">
                          <a:solidFill>
                            <a:srgbClr val="9900FF"/>
                          </a:solidFill>
                          <a:uFill>
                            <a:solidFill>
                              <a:srgbClr val="9900FF"/>
                            </a:solidFill>
                          </a:uFill>
                          <a:latin typeface="Calibri"/>
                          <a:cs typeface="Calibri"/>
                        </a:rPr>
                        <a:t>last</a:t>
                      </a:r>
                      <a:r>
                        <a:rPr sz="2650" spc="-15" dirty="0">
                          <a:solidFill>
                            <a:srgbClr val="9900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650" spc="-25" dirty="0">
                          <a:latin typeface="Calibri"/>
                          <a:cs typeface="Calibri"/>
                        </a:rPr>
                        <a:t>in </a:t>
                      </a:r>
                      <a:r>
                        <a:rPr sz="265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265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650" spc="-10" dirty="0">
                          <a:latin typeface="Calibri"/>
                          <a:cs typeface="Calibri"/>
                        </a:rPr>
                        <a:t>running</a:t>
                      </a:r>
                      <a:r>
                        <a:rPr sz="265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650" spc="-20" dirty="0">
                          <a:latin typeface="Calibri"/>
                          <a:cs typeface="Calibri"/>
                        </a:rPr>
                        <a:t>race.</a:t>
                      </a:r>
                      <a:endParaRPr sz="2650">
                        <a:latin typeface="Calibri"/>
                        <a:cs typeface="Calibri"/>
                      </a:endParaRPr>
                    </a:p>
                  </a:txBody>
                  <a:tcPr marL="0" marR="0" marT="850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85756" y="4318651"/>
            <a:ext cx="2085061" cy="208506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721532" y="1498724"/>
          <a:ext cx="9239250" cy="5074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19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19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4835"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u="heavy" spc="-2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Word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Meaning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F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847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6400" spc="145" dirty="0">
                          <a:latin typeface="Calibri"/>
                          <a:cs typeface="Calibri"/>
                        </a:rPr>
                        <a:t>after</a:t>
                      </a:r>
                      <a:endParaRPr sz="6400" dirty="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3500" spc="-20" dirty="0">
                          <a:solidFill>
                            <a:srgbClr val="9900FF"/>
                          </a:solidFill>
                          <a:latin typeface="Calibri"/>
                          <a:cs typeface="Calibri"/>
                        </a:rPr>
                        <a:t>(preposition)</a:t>
                      </a:r>
                      <a:endParaRPr sz="3500" dirty="0">
                        <a:latin typeface="Calibri"/>
                        <a:cs typeface="Calibri"/>
                      </a:endParaRPr>
                    </a:p>
                  </a:txBody>
                  <a:tcPr marL="0" marR="0" marT="717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2100" spc="-60" dirty="0">
                          <a:latin typeface="Calibri"/>
                          <a:cs typeface="Calibri"/>
                        </a:rPr>
                        <a:t>Doing</a:t>
                      </a:r>
                      <a:r>
                        <a:rPr sz="21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80" dirty="0">
                          <a:latin typeface="Calibri"/>
                          <a:cs typeface="Calibri"/>
                        </a:rPr>
                        <a:t>something</a:t>
                      </a:r>
                      <a:r>
                        <a:rPr sz="21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50" dirty="0">
                          <a:latin typeface="Calibri"/>
                          <a:cs typeface="Calibri"/>
                        </a:rPr>
                        <a:t>after</a:t>
                      </a:r>
                      <a:r>
                        <a:rPr sz="21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an</a:t>
                      </a:r>
                      <a:r>
                        <a:rPr sz="21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25" dirty="0">
                          <a:latin typeface="Calibri"/>
                          <a:cs typeface="Calibri"/>
                        </a:rPr>
                        <a:t>action</a:t>
                      </a:r>
                      <a:r>
                        <a:rPr sz="21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or</a:t>
                      </a:r>
                      <a:r>
                        <a:rPr sz="21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event.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T="901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1815"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b="1" u="heavy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In</a:t>
                      </a:r>
                      <a:r>
                        <a:rPr sz="2200" b="1" u="heavy" spc="1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2200" b="1" u="heavy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a</a:t>
                      </a:r>
                      <a:r>
                        <a:rPr sz="2200" b="1" u="heavy" spc="1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2200" b="1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Sentence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b="1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Drawing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09800">
                <a:tc>
                  <a:txBody>
                    <a:bodyPr/>
                    <a:lstStyle/>
                    <a:p>
                      <a:pPr marL="99695" marR="277495">
                        <a:lnSpc>
                          <a:spcPts val="4070"/>
                        </a:lnSpc>
                        <a:spcBef>
                          <a:spcPts val="790"/>
                        </a:spcBef>
                      </a:pPr>
                      <a:r>
                        <a:rPr sz="3400" u="heavy" spc="55" dirty="0">
                          <a:solidFill>
                            <a:srgbClr val="9900FF"/>
                          </a:solidFill>
                          <a:uFill>
                            <a:solidFill>
                              <a:srgbClr val="9900FF"/>
                            </a:solidFill>
                          </a:uFill>
                          <a:latin typeface="Calibri"/>
                          <a:cs typeface="Calibri"/>
                        </a:rPr>
                        <a:t>After</a:t>
                      </a:r>
                      <a:r>
                        <a:rPr sz="3400" spc="-60" dirty="0">
                          <a:solidFill>
                            <a:srgbClr val="9900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3400" spc="33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3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spc="-10" dirty="0">
                          <a:latin typeface="Calibri"/>
                          <a:cs typeface="Calibri"/>
                        </a:rPr>
                        <a:t>brush</a:t>
                      </a:r>
                      <a:r>
                        <a:rPr sz="3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spc="-65" dirty="0">
                          <a:latin typeface="Calibri"/>
                          <a:cs typeface="Calibri"/>
                        </a:rPr>
                        <a:t>my</a:t>
                      </a:r>
                      <a:r>
                        <a:rPr sz="3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spc="-50" dirty="0">
                          <a:latin typeface="Calibri"/>
                          <a:cs typeface="Calibri"/>
                        </a:rPr>
                        <a:t>teeth,</a:t>
                      </a:r>
                      <a:r>
                        <a:rPr sz="3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spc="280" dirty="0">
                          <a:latin typeface="Calibri"/>
                          <a:cs typeface="Calibri"/>
                        </a:rPr>
                        <a:t>I </a:t>
                      </a:r>
                      <a:r>
                        <a:rPr sz="3400" dirty="0">
                          <a:latin typeface="Calibri"/>
                          <a:cs typeface="Calibri"/>
                        </a:rPr>
                        <a:t>go</a:t>
                      </a:r>
                      <a:r>
                        <a:rPr sz="3400" spc="-1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3400" spc="-1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spc="-20" dirty="0">
                          <a:latin typeface="Calibri"/>
                          <a:cs typeface="Calibri"/>
                        </a:rPr>
                        <a:t>bed.</a:t>
                      </a:r>
                      <a:endParaRPr sz="3400">
                        <a:latin typeface="Calibri"/>
                        <a:cs typeface="Calibri"/>
                      </a:endParaRPr>
                    </a:p>
                  </a:txBody>
                  <a:tcPr marL="0" marR="0" marT="1003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34254" y="4624284"/>
            <a:ext cx="1732677" cy="173267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71772" y="4737749"/>
            <a:ext cx="1619211" cy="1619211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721532" y="1498724"/>
          <a:ext cx="9239250" cy="5074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19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19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4835"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u="heavy" spc="-2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Word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Meaning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F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847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6400" spc="-20" dirty="0">
                          <a:latin typeface="Calibri"/>
                          <a:cs typeface="Calibri"/>
                        </a:rPr>
                        <a:t>many</a:t>
                      </a:r>
                      <a:endParaRPr sz="6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3500" spc="-10" dirty="0">
                          <a:solidFill>
                            <a:srgbClr val="9900FF"/>
                          </a:solidFill>
                          <a:latin typeface="Calibri"/>
                          <a:cs typeface="Calibri"/>
                        </a:rPr>
                        <a:t>(determiner)</a:t>
                      </a:r>
                      <a:endParaRPr sz="3500">
                        <a:latin typeface="Calibri"/>
                        <a:cs typeface="Calibri"/>
                      </a:endParaRPr>
                    </a:p>
                  </a:txBody>
                  <a:tcPr marL="0" marR="0" marT="717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9695" marR="365125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2100" spc="-140" dirty="0">
                          <a:latin typeface="Calibri"/>
                          <a:cs typeface="Calibri"/>
                        </a:rPr>
                        <a:t>You</a:t>
                      </a:r>
                      <a:r>
                        <a:rPr sz="21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05" dirty="0">
                          <a:latin typeface="Calibri"/>
                          <a:cs typeface="Calibri"/>
                        </a:rPr>
                        <a:t>use</a:t>
                      </a:r>
                      <a:r>
                        <a:rPr sz="2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65" dirty="0">
                          <a:latin typeface="Calibri"/>
                          <a:cs typeface="Calibri"/>
                        </a:rPr>
                        <a:t>many</a:t>
                      </a:r>
                      <a:r>
                        <a:rPr sz="21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21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20" dirty="0">
                          <a:latin typeface="Calibri"/>
                          <a:cs typeface="Calibri"/>
                        </a:rPr>
                        <a:t>indicate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that</a:t>
                      </a:r>
                      <a:r>
                        <a:rPr sz="21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you</a:t>
                      </a:r>
                      <a:r>
                        <a:rPr sz="21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25" dirty="0">
                          <a:latin typeface="Calibri"/>
                          <a:cs typeface="Calibri"/>
                        </a:rPr>
                        <a:t>are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talking</a:t>
                      </a:r>
                      <a:r>
                        <a:rPr sz="21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25" dirty="0">
                          <a:latin typeface="Calibri"/>
                          <a:cs typeface="Calibri"/>
                        </a:rPr>
                        <a:t>about</a:t>
                      </a:r>
                      <a:r>
                        <a:rPr sz="21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21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large</a:t>
                      </a:r>
                      <a:r>
                        <a:rPr sz="21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75" dirty="0">
                          <a:latin typeface="Calibri"/>
                          <a:cs typeface="Calibri"/>
                        </a:rPr>
                        <a:t>number</a:t>
                      </a:r>
                      <a:r>
                        <a:rPr sz="21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21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45" dirty="0">
                          <a:latin typeface="Calibri"/>
                          <a:cs typeface="Calibri"/>
                        </a:rPr>
                        <a:t>people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or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 things.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T="901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1815"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b="1" u="heavy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In</a:t>
                      </a:r>
                      <a:r>
                        <a:rPr sz="2200" b="1" u="heavy" spc="1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2200" b="1" u="heavy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a</a:t>
                      </a:r>
                      <a:r>
                        <a:rPr sz="2200" b="1" u="heavy" spc="1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2200" b="1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Sentence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b="1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Drawing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09800">
                <a:tc>
                  <a:txBody>
                    <a:bodyPr/>
                    <a:lstStyle/>
                    <a:p>
                      <a:pPr marL="99695" marR="478790">
                        <a:lnSpc>
                          <a:spcPts val="4070"/>
                        </a:lnSpc>
                        <a:spcBef>
                          <a:spcPts val="790"/>
                        </a:spcBef>
                      </a:pPr>
                      <a:r>
                        <a:rPr sz="3400" spc="33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34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dirty="0">
                          <a:latin typeface="Calibri"/>
                          <a:cs typeface="Calibri"/>
                        </a:rPr>
                        <a:t>have</a:t>
                      </a:r>
                      <a:r>
                        <a:rPr sz="34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dirty="0">
                          <a:latin typeface="Calibri"/>
                          <a:cs typeface="Calibri"/>
                        </a:rPr>
                        <a:t>read</a:t>
                      </a:r>
                      <a:r>
                        <a:rPr sz="34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u="heavy" spc="-105" dirty="0">
                          <a:solidFill>
                            <a:srgbClr val="9900FF"/>
                          </a:solidFill>
                          <a:uFill>
                            <a:solidFill>
                              <a:srgbClr val="9900FF"/>
                            </a:solidFill>
                          </a:uFill>
                          <a:latin typeface="Calibri"/>
                          <a:cs typeface="Calibri"/>
                        </a:rPr>
                        <a:t>many</a:t>
                      </a:r>
                      <a:r>
                        <a:rPr sz="3400" spc="-75" dirty="0">
                          <a:solidFill>
                            <a:srgbClr val="9900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3400" spc="-145" dirty="0">
                          <a:latin typeface="Calibri"/>
                          <a:cs typeface="Calibri"/>
                        </a:rPr>
                        <a:t>books </a:t>
                      </a:r>
                      <a:r>
                        <a:rPr sz="3400" dirty="0">
                          <a:latin typeface="Calibri"/>
                          <a:cs typeface="Calibri"/>
                        </a:rPr>
                        <a:t>this</a:t>
                      </a:r>
                      <a:r>
                        <a:rPr sz="3400" spc="-1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spc="-90" dirty="0">
                          <a:latin typeface="Calibri"/>
                          <a:cs typeface="Calibri"/>
                        </a:rPr>
                        <a:t>summer.</a:t>
                      </a:r>
                      <a:endParaRPr sz="3400">
                        <a:latin typeface="Calibri"/>
                        <a:cs typeface="Calibri"/>
                      </a:endParaRPr>
                    </a:p>
                  </a:txBody>
                  <a:tcPr marL="0" marR="0" marT="1003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40310" y="4463574"/>
            <a:ext cx="2049277" cy="2049277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721532" y="1498724"/>
          <a:ext cx="9239250" cy="5074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19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19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4835"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u="heavy" spc="-2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Word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Meaning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F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847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6400" spc="-390" dirty="0">
                          <a:latin typeface="Calibri"/>
                          <a:cs typeface="Calibri"/>
                        </a:rPr>
                        <a:t>move</a:t>
                      </a:r>
                      <a:endParaRPr sz="6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3500" spc="-10" dirty="0">
                          <a:solidFill>
                            <a:srgbClr val="9900FF"/>
                          </a:solidFill>
                          <a:latin typeface="Calibri"/>
                          <a:cs typeface="Calibri"/>
                        </a:rPr>
                        <a:t>(verb)</a:t>
                      </a:r>
                      <a:endParaRPr sz="3500">
                        <a:latin typeface="Calibri"/>
                        <a:cs typeface="Calibri"/>
                      </a:endParaRPr>
                    </a:p>
                  </a:txBody>
                  <a:tcPr marL="0" marR="0" marT="717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9695" marR="142875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2100" spc="-210" dirty="0">
                          <a:latin typeface="Calibri"/>
                          <a:cs typeface="Calibri"/>
                        </a:rPr>
                        <a:t>When</a:t>
                      </a:r>
                      <a:r>
                        <a:rPr sz="21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you</a:t>
                      </a:r>
                      <a:r>
                        <a:rPr sz="21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45" dirty="0">
                          <a:latin typeface="Calibri"/>
                          <a:cs typeface="Calibri"/>
                        </a:rPr>
                        <a:t>move</a:t>
                      </a:r>
                      <a:r>
                        <a:rPr sz="21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80" dirty="0">
                          <a:latin typeface="Calibri"/>
                          <a:cs typeface="Calibri"/>
                        </a:rPr>
                        <a:t>something</a:t>
                      </a:r>
                      <a:r>
                        <a:rPr sz="21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or</a:t>
                      </a:r>
                      <a:r>
                        <a:rPr sz="21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50" dirty="0">
                          <a:latin typeface="Calibri"/>
                          <a:cs typeface="Calibri"/>
                        </a:rPr>
                        <a:t>when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25" dirty="0">
                          <a:latin typeface="Calibri"/>
                          <a:cs typeface="Calibri"/>
                        </a:rPr>
                        <a:t>it </a:t>
                      </a:r>
                      <a:r>
                        <a:rPr sz="2100" spc="-140" dirty="0">
                          <a:latin typeface="Calibri"/>
                          <a:cs typeface="Calibri"/>
                        </a:rPr>
                        <a:t>moves,</a:t>
                      </a:r>
                      <a:r>
                        <a:rPr sz="21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its</a:t>
                      </a:r>
                      <a:r>
                        <a:rPr sz="21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60" dirty="0">
                          <a:latin typeface="Calibri"/>
                          <a:cs typeface="Calibri"/>
                        </a:rPr>
                        <a:t>position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50" dirty="0">
                          <a:latin typeface="Calibri"/>
                          <a:cs typeface="Calibri"/>
                        </a:rPr>
                        <a:t>changes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5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 it</a:t>
                      </a:r>
                      <a:r>
                        <a:rPr sz="21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25" dirty="0">
                          <a:latin typeface="Calibri"/>
                          <a:cs typeface="Calibri"/>
                        </a:rPr>
                        <a:t>does</a:t>
                      </a:r>
                      <a:r>
                        <a:rPr sz="21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25" dirty="0">
                          <a:latin typeface="Calibri"/>
                          <a:cs typeface="Calibri"/>
                        </a:rPr>
                        <a:t>not </a:t>
                      </a:r>
                      <a:r>
                        <a:rPr sz="2100" spc="-60" dirty="0">
                          <a:latin typeface="Calibri"/>
                          <a:cs typeface="Calibri"/>
                        </a:rPr>
                        <a:t>remain</a:t>
                      </a:r>
                      <a:r>
                        <a:rPr sz="21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still.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T="901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1815"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b="1" u="heavy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In</a:t>
                      </a:r>
                      <a:r>
                        <a:rPr sz="2200" b="1" u="heavy" spc="1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2200" b="1" u="heavy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a</a:t>
                      </a:r>
                      <a:r>
                        <a:rPr sz="2200" b="1" u="heavy" spc="1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2200" b="1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Sentence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b="1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Drawing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09800">
                <a:tc>
                  <a:txBody>
                    <a:bodyPr/>
                    <a:lstStyle/>
                    <a:p>
                      <a:pPr marL="99695" marR="690880">
                        <a:lnSpc>
                          <a:spcPts val="4070"/>
                        </a:lnSpc>
                        <a:spcBef>
                          <a:spcPts val="790"/>
                        </a:spcBef>
                      </a:pPr>
                      <a:r>
                        <a:rPr sz="3400" spc="-105" dirty="0">
                          <a:latin typeface="Calibri"/>
                          <a:cs typeface="Calibri"/>
                        </a:rPr>
                        <a:t>Please</a:t>
                      </a:r>
                      <a:r>
                        <a:rPr sz="34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u="heavy" spc="-220" dirty="0">
                          <a:solidFill>
                            <a:srgbClr val="9900FF"/>
                          </a:solidFill>
                          <a:uFill>
                            <a:solidFill>
                              <a:srgbClr val="9900FF"/>
                            </a:solidFill>
                          </a:uFill>
                          <a:latin typeface="Calibri"/>
                          <a:cs typeface="Calibri"/>
                        </a:rPr>
                        <a:t>move</a:t>
                      </a:r>
                      <a:r>
                        <a:rPr sz="3400" spc="30" dirty="0">
                          <a:solidFill>
                            <a:srgbClr val="9900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3400" spc="-45" dirty="0">
                          <a:latin typeface="Calibri"/>
                          <a:cs typeface="Calibri"/>
                        </a:rPr>
                        <a:t>out</a:t>
                      </a:r>
                      <a:r>
                        <a:rPr sz="34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3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spc="-25" dirty="0">
                          <a:latin typeface="Calibri"/>
                          <a:cs typeface="Calibri"/>
                        </a:rPr>
                        <a:t>the </a:t>
                      </a:r>
                      <a:r>
                        <a:rPr sz="3400" spc="-20" dirty="0">
                          <a:latin typeface="Calibri"/>
                          <a:cs typeface="Calibri"/>
                        </a:rPr>
                        <a:t>way.</a:t>
                      </a:r>
                      <a:endParaRPr sz="3400">
                        <a:latin typeface="Calibri"/>
                        <a:cs typeface="Calibri"/>
                      </a:endParaRPr>
                    </a:p>
                  </a:txBody>
                  <a:tcPr marL="0" marR="0" marT="1003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63916" y="4452668"/>
            <a:ext cx="1994691" cy="1994691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721532" y="1498724"/>
          <a:ext cx="9239250" cy="5074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19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19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4835"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u="heavy" spc="-2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Word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Meaning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F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847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6400" spc="-25" dirty="0">
                          <a:latin typeface="Calibri"/>
                          <a:cs typeface="Calibri"/>
                        </a:rPr>
                        <a:t>Mr</a:t>
                      </a:r>
                      <a:endParaRPr sz="6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3500" dirty="0">
                          <a:solidFill>
                            <a:srgbClr val="9900FF"/>
                          </a:solidFill>
                          <a:latin typeface="Calibri"/>
                          <a:cs typeface="Calibri"/>
                        </a:rPr>
                        <a:t>(title</a:t>
                      </a:r>
                      <a:r>
                        <a:rPr sz="3500" spc="100" dirty="0">
                          <a:solidFill>
                            <a:srgbClr val="9900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3500" spc="-10" dirty="0">
                          <a:solidFill>
                            <a:srgbClr val="9900FF"/>
                          </a:solidFill>
                          <a:latin typeface="Calibri"/>
                          <a:cs typeface="Calibri"/>
                        </a:rPr>
                        <a:t>noun)</a:t>
                      </a:r>
                      <a:endParaRPr sz="3500">
                        <a:latin typeface="Calibri"/>
                        <a:cs typeface="Calibri"/>
                      </a:endParaRPr>
                    </a:p>
                  </a:txBody>
                  <a:tcPr marL="0" marR="0" marT="717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9695" marR="180975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2100" dirty="0">
                          <a:latin typeface="Calibri"/>
                          <a:cs typeface="Calibri"/>
                        </a:rPr>
                        <a:t>Mr</a:t>
                      </a:r>
                      <a:r>
                        <a:rPr sz="2100" spc="-1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is</a:t>
                      </a:r>
                      <a:r>
                        <a:rPr sz="21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05" dirty="0">
                          <a:latin typeface="Calibri"/>
                          <a:cs typeface="Calibri"/>
                        </a:rPr>
                        <a:t>used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before</a:t>
                      </a:r>
                      <a:r>
                        <a:rPr sz="21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21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55" dirty="0">
                          <a:latin typeface="Calibri"/>
                          <a:cs typeface="Calibri"/>
                        </a:rPr>
                        <a:t>man's</a:t>
                      </a:r>
                      <a:r>
                        <a:rPr sz="21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40" dirty="0">
                          <a:latin typeface="Calibri"/>
                          <a:cs typeface="Calibri"/>
                        </a:rPr>
                        <a:t>name</a:t>
                      </a:r>
                      <a:r>
                        <a:rPr sz="21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50" dirty="0">
                          <a:latin typeface="Calibri"/>
                          <a:cs typeface="Calibri"/>
                        </a:rPr>
                        <a:t>when</a:t>
                      </a:r>
                      <a:r>
                        <a:rPr sz="21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25" dirty="0">
                          <a:latin typeface="Calibri"/>
                          <a:cs typeface="Calibri"/>
                        </a:rPr>
                        <a:t>you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are</a:t>
                      </a:r>
                      <a:r>
                        <a:rPr sz="21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35" dirty="0">
                          <a:latin typeface="Calibri"/>
                          <a:cs typeface="Calibri"/>
                        </a:rPr>
                        <a:t>speaking</a:t>
                      </a:r>
                      <a:r>
                        <a:rPr sz="210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or</a:t>
                      </a:r>
                      <a:r>
                        <a:rPr sz="210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referring</a:t>
                      </a:r>
                      <a:r>
                        <a:rPr sz="210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210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20" dirty="0">
                          <a:latin typeface="Calibri"/>
                          <a:cs typeface="Calibri"/>
                        </a:rPr>
                        <a:t>him.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T="901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1815"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b="1" u="heavy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In</a:t>
                      </a:r>
                      <a:r>
                        <a:rPr sz="2200" b="1" u="heavy" spc="1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2200" b="1" u="heavy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a</a:t>
                      </a:r>
                      <a:r>
                        <a:rPr sz="2200" b="1" u="heavy" spc="1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2200" b="1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Sentence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b="1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Drawing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09800">
                <a:tc>
                  <a:txBody>
                    <a:bodyPr/>
                    <a:lstStyle/>
                    <a:p>
                      <a:pPr marL="99695" marR="476884">
                        <a:lnSpc>
                          <a:spcPts val="4070"/>
                        </a:lnSpc>
                        <a:spcBef>
                          <a:spcPts val="790"/>
                        </a:spcBef>
                      </a:pPr>
                      <a:r>
                        <a:rPr sz="3400" dirty="0">
                          <a:latin typeface="Calibri"/>
                          <a:cs typeface="Calibri"/>
                        </a:rPr>
                        <a:t>My</a:t>
                      </a:r>
                      <a:r>
                        <a:rPr sz="3400" spc="-1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dirty="0">
                          <a:latin typeface="Calibri"/>
                          <a:cs typeface="Calibri"/>
                        </a:rPr>
                        <a:t>teacher</a:t>
                      </a:r>
                      <a:r>
                        <a:rPr sz="3400" spc="-1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dirty="0">
                          <a:latin typeface="Calibri"/>
                          <a:cs typeface="Calibri"/>
                        </a:rPr>
                        <a:t>is</a:t>
                      </a:r>
                      <a:r>
                        <a:rPr sz="3400" spc="-1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dirty="0">
                          <a:latin typeface="Calibri"/>
                          <a:cs typeface="Calibri"/>
                        </a:rPr>
                        <a:t>called</a:t>
                      </a:r>
                      <a:r>
                        <a:rPr sz="3400" spc="-1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u="heavy" spc="-25" dirty="0">
                          <a:solidFill>
                            <a:srgbClr val="9900FF"/>
                          </a:solidFill>
                          <a:uFill>
                            <a:solidFill>
                              <a:srgbClr val="9900FF"/>
                            </a:solidFill>
                          </a:uFill>
                          <a:latin typeface="Calibri"/>
                          <a:cs typeface="Calibri"/>
                        </a:rPr>
                        <a:t>Mr</a:t>
                      </a:r>
                      <a:r>
                        <a:rPr sz="3400" spc="-25" dirty="0">
                          <a:solidFill>
                            <a:srgbClr val="9900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3400" spc="-10" dirty="0">
                          <a:latin typeface="Calibri"/>
                          <a:cs typeface="Calibri"/>
                        </a:rPr>
                        <a:t>Plant.</a:t>
                      </a:r>
                      <a:endParaRPr sz="3400">
                        <a:latin typeface="Calibri"/>
                        <a:cs typeface="Calibri"/>
                      </a:endParaRPr>
                    </a:p>
                  </a:txBody>
                  <a:tcPr marL="0" marR="0" marT="1003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27638" y="4526022"/>
            <a:ext cx="1844916" cy="1844916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721532" y="1498724"/>
          <a:ext cx="9239250" cy="5074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19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19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4835"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u="heavy" spc="-2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Word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Meaning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F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847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6400" spc="-25" dirty="0">
                          <a:latin typeface="Calibri"/>
                          <a:cs typeface="Calibri"/>
                        </a:rPr>
                        <a:t>Mrs</a:t>
                      </a:r>
                      <a:endParaRPr sz="6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3500" dirty="0">
                          <a:solidFill>
                            <a:srgbClr val="9900FF"/>
                          </a:solidFill>
                          <a:latin typeface="Calibri"/>
                          <a:cs typeface="Calibri"/>
                        </a:rPr>
                        <a:t>(title</a:t>
                      </a:r>
                      <a:r>
                        <a:rPr sz="3500" spc="100" dirty="0">
                          <a:solidFill>
                            <a:srgbClr val="9900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3500" spc="-10" dirty="0">
                          <a:solidFill>
                            <a:srgbClr val="9900FF"/>
                          </a:solidFill>
                          <a:latin typeface="Calibri"/>
                          <a:cs typeface="Calibri"/>
                        </a:rPr>
                        <a:t>noun)</a:t>
                      </a:r>
                      <a:endParaRPr sz="3500">
                        <a:latin typeface="Calibri"/>
                        <a:cs typeface="Calibri"/>
                      </a:endParaRPr>
                    </a:p>
                  </a:txBody>
                  <a:tcPr marL="0" marR="0" marT="717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9695" marR="194945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2100" spc="-50" dirty="0">
                          <a:latin typeface="Calibri"/>
                          <a:cs typeface="Calibri"/>
                        </a:rPr>
                        <a:t>Mrs</a:t>
                      </a:r>
                      <a:r>
                        <a:rPr sz="21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is</a:t>
                      </a:r>
                      <a:r>
                        <a:rPr sz="21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05" dirty="0">
                          <a:latin typeface="Calibri"/>
                          <a:cs typeface="Calibri"/>
                        </a:rPr>
                        <a:t>used</a:t>
                      </a:r>
                      <a:r>
                        <a:rPr sz="2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before</a:t>
                      </a:r>
                      <a:r>
                        <a:rPr sz="21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21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40" dirty="0">
                          <a:latin typeface="Calibri"/>
                          <a:cs typeface="Calibri"/>
                        </a:rPr>
                        <a:t>name</a:t>
                      </a:r>
                      <a:r>
                        <a:rPr sz="21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21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21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married woman.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T="901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1815"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b="1" u="heavy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In</a:t>
                      </a:r>
                      <a:r>
                        <a:rPr sz="2200" b="1" u="heavy" spc="1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2200" b="1" u="heavy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a</a:t>
                      </a:r>
                      <a:r>
                        <a:rPr sz="2200" b="1" u="heavy" spc="1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2200" b="1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Sentence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b="1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Drawing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09800">
                <a:tc>
                  <a:txBody>
                    <a:bodyPr/>
                    <a:lstStyle/>
                    <a:p>
                      <a:pPr marL="99695" marR="337185">
                        <a:lnSpc>
                          <a:spcPts val="4070"/>
                        </a:lnSpc>
                        <a:spcBef>
                          <a:spcPts val="790"/>
                        </a:spcBef>
                      </a:pPr>
                      <a:r>
                        <a:rPr sz="3400" dirty="0">
                          <a:latin typeface="Calibri"/>
                          <a:cs typeface="Calibri"/>
                        </a:rPr>
                        <a:t>My</a:t>
                      </a:r>
                      <a:r>
                        <a:rPr sz="3400" spc="-1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dirty="0">
                          <a:latin typeface="Calibri"/>
                          <a:cs typeface="Calibri"/>
                        </a:rPr>
                        <a:t>teacher</a:t>
                      </a:r>
                      <a:r>
                        <a:rPr sz="3400" spc="-1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dirty="0">
                          <a:latin typeface="Calibri"/>
                          <a:cs typeface="Calibri"/>
                        </a:rPr>
                        <a:t>is</a:t>
                      </a:r>
                      <a:r>
                        <a:rPr sz="3400" spc="-1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dirty="0">
                          <a:latin typeface="Calibri"/>
                          <a:cs typeface="Calibri"/>
                        </a:rPr>
                        <a:t>called</a:t>
                      </a:r>
                      <a:r>
                        <a:rPr sz="3400" spc="-1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u="heavy" spc="-85" dirty="0">
                          <a:solidFill>
                            <a:srgbClr val="9900FF"/>
                          </a:solidFill>
                          <a:uFill>
                            <a:solidFill>
                              <a:srgbClr val="9900FF"/>
                            </a:solidFill>
                          </a:uFill>
                          <a:latin typeface="Calibri"/>
                          <a:cs typeface="Calibri"/>
                        </a:rPr>
                        <a:t>Mrs</a:t>
                      </a:r>
                      <a:r>
                        <a:rPr sz="3400" spc="-85" dirty="0">
                          <a:solidFill>
                            <a:srgbClr val="9900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3400" spc="-10" dirty="0">
                          <a:latin typeface="Calibri"/>
                          <a:cs typeface="Calibri"/>
                        </a:rPr>
                        <a:t>Plant.</a:t>
                      </a:r>
                      <a:endParaRPr sz="3400">
                        <a:latin typeface="Calibri"/>
                        <a:cs typeface="Calibri"/>
                      </a:endParaRPr>
                    </a:p>
                  </a:txBody>
                  <a:tcPr marL="0" marR="0" marT="1003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18500" y="4474508"/>
            <a:ext cx="1940107" cy="1940107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721532" y="1498724"/>
          <a:ext cx="9239250" cy="5074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19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19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4835"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u="heavy" spc="-2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Word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Meaning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F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847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6400" spc="-25" dirty="0">
                          <a:latin typeface="Calibri"/>
                          <a:cs typeface="Calibri"/>
                        </a:rPr>
                        <a:t>old</a:t>
                      </a:r>
                      <a:endParaRPr sz="6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3500" spc="-10" dirty="0">
                          <a:solidFill>
                            <a:srgbClr val="9900FF"/>
                          </a:solidFill>
                          <a:latin typeface="Calibri"/>
                          <a:cs typeface="Calibri"/>
                        </a:rPr>
                        <a:t>(adjective)</a:t>
                      </a:r>
                      <a:endParaRPr sz="3500">
                        <a:latin typeface="Calibri"/>
                        <a:cs typeface="Calibri"/>
                      </a:endParaRPr>
                    </a:p>
                  </a:txBody>
                  <a:tcPr marL="0" marR="0" marT="717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9695" marR="523240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2100" spc="-90" dirty="0">
                          <a:latin typeface="Calibri"/>
                          <a:cs typeface="Calibri"/>
                        </a:rPr>
                        <a:t>Something</a:t>
                      </a:r>
                      <a:r>
                        <a:rPr sz="21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that</a:t>
                      </a:r>
                      <a:r>
                        <a:rPr sz="21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is</a:t>
                      </a:r>
                      <a:r>
                        <a:rPr sz="21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45" dirty="0">
                          <a:latin typeface="Calibri"/>
                          <a:cs typeface="Calibri"/>
                        </a:rPr>
                        <a:t>old</a:t>
                      </a:r>
                      <a:r>
                        <a:rPr sz="21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35" dirty="0">
                          <a:latin typeface="Calibri"/>
                          <a:cs typeface="Calibri"/>
                        </a:rPr>
                        <a:t>has</a:t>
                      </a:r>
                      <a:r>
                        <a:rPr sz="21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35" dirty="0">
                          <a:latin typeface="Calibri"/>
                          <a:cs typeface="Calibri"/>
                        </a:rPr>
                        <a:t>existed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 for</a:t>
                      </a:r>
                      <a:r>
                        <a:rPr sz="21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50" dirty="0">
                          <a:latin typeface="Calibri"/>
                          <a:cs typeface="Calibri"/>
                        </a:rPr>
                        <a:t>a </a:t>
                      </a:r>
                      <a:r>
                        <a:rPr sz="2100" spc="-20" dirty="0">
                          <a:latin typeface="Calibri"/>
                          <a:cs typeface="Calibri"/>
                        </a:rPr>
                        <a:t>long</a:t>
                      </a:r>
                      <a:r>
                        <a:rPr sz="21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time.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T="901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1815"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b="1" u="heavy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In</a:t>
                      </a:r>
                      <a:r>
                        <a:rPr sz="2200" b="1" u="heavy" spc="1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2200" b="1" u="heavy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a</a:t>
                      </a:r>
                      <a:r>
                        <a:rPr sz="2200" b="1" u="heavy" spc="1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2200" b="1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Sentence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b="1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Drawing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09800"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645"/>
                        </a:spcBef>
                      </a:pPr>
                      <a:r>
                        <a:rPr sz="3400" spc="33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34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spc="-60" dirty="0">
                          <a:latin typeface="Calibri"/>
                          <a:cs typeface="Calibri"/>
                        </a:rPr>
                        <a:t>grandma</a:t>
                      </a:r>
                      <a:r>
                        <a:rPr sz="34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dirty="0">
                          <a:latin typeface="Calibri"/>
                          <a:cs typeface="Calibri"/>
                        </a:rPr>
                        <a:t>is</a:t>
                      </a:r>
                      <a:r>
                        <a:rPr sz="3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spc="90" dirty="0">
                          <a:latin typeface="Calibri"/>
                          <a:cs typeface="Calibri"/>
                        </a:rPr>
                        <a:t>very</a:t>
                      </a:r>
                      <a:r>
                        <a:rPr sz="3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u="heavy" spc="-20" dirty="0">
                          <a:solidFill>
                            <a:srgbClr val="9900FF"/>
                          </a:solidFill>
                          <a:uFill>
                            <a:solidFill>
                              <a:srgbClr val="9900FF"/>
                            </a:solidFill>
                          </a:uFill>
                          <a:latin typeface="Calibri"/>
                          <a:cs typeface="Calibri"/>
                        </a:rPr>
                        <a:t>old</a:t>
                      </a:r>
                      <a:r>
                        <a:rPr sz="3400" spc="-20" dirty="0">
                          <a:latin typeface="Calibri"/>
                          <a:cs typeface="Calibri"/>
                        </a:rPr>
                        <a:t>!</a:t>
                      </a:r>
                      <a:endParaRPr sz="3400">
                        <a:latin typeface="Calibri"/>
                        <a:cs typeface="Calibri"/>
                      </a:endParaRPr>
                    </a:p>
                  </a:txBody>
                  <a:tcPr marL="0" marR="0" marT="819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20236" y="4419895"/>
            <a:ext cx="2082048" cy="2082048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721532" y="1498724"/>
          <a:ext cx="9239250" cy="5074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19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19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4835"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u="heavy" spc="-2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Word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Meaning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F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847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6400" spc="-20" dirty="0">
                          <a:latin typeface="Calibri"/>
                          <a:cs typeface="Calibri"/>
                        </a:rPr>
                        <a:t>only</a:t>
                      </a:r>
                      <a:endParaRPr sz="6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3500" spc="-10" dirty="0">
                          <a:solidFill>
                            <a:srgbClr val="9900FF"/>
                          </a:solidFill>
                          <a:latin typeface="Calibri"/>
                          <a:cs typeface="Calibri"/>
                        </a:rPr>
                        <a:t>(adjective)</a:t>
                      </a:r>
                      <a:endParaRPr sz="3500">
                        <a:latin typeface="Calibri"/>
                        <a:cs typeface="Calibri"/>
                      </a:endParaRPr>
                    </a:p>
                  </a:txBody>
                  <a:tcPr marL="0" marR="0" marT="717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9695" marR="200660" algn="just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2100" spc="170" dirty="0">
                          <a:latin typeface="Calibri"/>
                          <a:cs typeface="Calibri"/>
                        </a:rPr>
                        <a:t>If</a:t>
                      </a:r>
                      <a:r>
                        <a:rPr sz="2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you</a:t>
                      </a:r>
                      <a:r>
                        <a:rPr sz="21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talk</a:t>
                      </a:r>
                      <a:r>
                        <a:rPr sz="2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25" dirty="0">
                          <a:latin typeface="Calibri"/>
                          <a:cs typeface="Calibri"/>
                        </a:rPr>
                        <a:t>about</a:t>
                      </a:r>
                      <a:r>
                        <a:rPr sz="2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2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only</a:t>
                      </a:r>
                      <a:r>
                        <a:rPr sz="2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thing</a:t>
                      </a:r>
                      <a:r>
                        <a:rPr sz="2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20" dirty="0">
                          <a:latin typeface="Calibri"/>
                          <a:cs typeface="Calibri"/>
                        </a:rPr>
                        <a:t>involved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in a</a:t>
                      </a:r>
                      <a:r>
                        <a:rPr sz="21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particular</a:t>
                      </a:r>
                      <a:r>
                        <a:rPr sz="21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45" dirty="0">
                          <a:latin typeface="Calibri"/>
                          <a:cs typeface="Calibri"/>
                        </a:rPr>
                        <a:t>situation,</a:t>
                      </a:r>
                      <a:r>
                        <a:rPr sz="21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you</a:t>
                      </a:r>
                      <a:r>
                        <a:rPr sz="21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45" dirty="0">
                          <a:latin typeface="Calibri"/>
                          <a:cs typeface="Calibri"/>
                        </a:rPr>
                        <a:t>mean</a:t>
                      </a:r>
                      <a:r>
                        <a:rPr sz="21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there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are</a:t>
                      </a:r>
                      <a:r>
                        <a:rPr sz="21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55" dirty="0">
                          <a:latin typeface="Calibri"/>
                          <a:cs typeface="Calibri"/>
                        </a:rPr>
                        <a:t>no</a:t>
                      </a:r>
                      <a:r>
                        <a:rPr sz="21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25" dirty="0">
                          <a:latin typeface="Calibri"/>
                          <a:cs typeface="Calibri"/>
                        </a:rPr>
                        <a:t>others</a:t>
                      </a:r>
                      <a:r>
                        <a:rPr sz="2100" spc="-30" dirty="0">
                          <a:latin typeface="Calibri"/>
                          <a:cs typeface="Calibri"/>
                        </a:rPr>
                        <a:t> involved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in</a:t>
                      </a:r>
                      <a:r>
                        <a:rPr sz="21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25" dirty="0">
                          <a:latin typeface="Calibri"/>
                          <a:cs typeface="Calibri"/>
                        </a:rPr>
                        <a:t>it.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T="901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1815"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b="1" u="heavy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In</a:t>
                      </a:r>
                      <a:r>
                        <a:rPr sz="2200" b="1" u="heavy" spc="1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2200" b="1" u="heavy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a</a:t>
                      </a:r>
                      <a:r>
                        <a:rPr sz="2200" b="1" u="heavy" spc="1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2200" b="1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Sentence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b="1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Drawing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09800">
                <a:tc>
                  <a:txBody>
                    <a:bodyPr/>
                    <a:lstStyle/>
                    <a:p>
                      <a:pPr marL="99695" marR="290195">
                        <a:lnSpc>
                          <a:spcPts val="4070"/>
                        </a:lnSpc>
                        <a:spcBef>
                          <a:spcPts val="790"/>
                        </a:spcBef>
                      </a:pPr>
                      <a:r>
                        <a:rPr sz="3400" spc="-100" dirty="0">
                          <a:latin typeface="Calibri"/>
                          <a:cs typeface="Calibri"/>
                        </a:rPr>
                        <a:t>There</a:t>
                      </a:r>
                      <a:r>
                        <a:rPr sz="3400" spc="-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dirty="0">
                          <a:latin typeface="Calibri"/>
                          <a:cs typeface="Calibri"/>
                        </a:rPr>
                        <a:t>is</a:t>
                      </a:r>
                      <a:r>
                        <a:rPr sz="3400" spc="-1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u="heavy" dirty="0">
                          <a:solidFill>
                            <a:srgbClr val="9900FF"/>
                          </a:solidFill>
                          <a:uFill>
                            <a:solidFill>
                              <a:srgbClr val="9900FF"/>
                            </a:solidFill>
                          </a:uFill>
                          <a:latin typeface="Calibri"/>
                          <a:cs typeface="Calibri"/>
                        </a:rPr>
                        <a:t>only</a:t>
                      </a:r>
                      <a:r>
                        <a:rPr sz="3400" spc="-155" dirty="0">
                          <a:solidFill>
                            <a:srgbClr val="9900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3400" spc="-25" dirty="0">
                          <a:latin typeface="Calibri"/>
                          <a:cs typeface="Calibri"/>
                        </a:rPr>
                        <a:t>one </a:t>
                      </a:r>
                      <a:r>
                        <a:rPr sz="3400" spc="-65" dirty="0">
                          <a:latin typeface="Calibri"/>
                          <a:cs typeface="Calibri"/>
                        </a:rPr>
                        <a:t>chocolate</a:t>
                      </a:r>
                      <a:r>
                        <a:rPr sz="34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spc="55" dirty="0">
                          <a:latin typeface="Calibri"/>
                          <a:cs typeface="Calibri"/>
                        </a:rPr>
                        <a:t>left</a:t>
                      </a:r>
                      <a:r>
                        <a:rPr sz="3400" spc="-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dirty="0">
                          <a:latin typeface="Calibri"/>
                          <a:cs typeface="Calibri"/>
                        </a:rPr>
                        <a:t>in</a:t>
                      </a:r>
                      <a:r>
                        <a:rPr sz="3400" spc="-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3400" spc="-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spc="-95" dirty="0">
                          <a:latin typeface="Calibri"/>
                          <a:cs typeface="Calibri"/>
                        </a:rPr>
                        <a:t>box.</a:t>
                      </a:r>
                      <a:endParaRPr sz="3400">
                        <a:latin typeface="Calibri"/>
                        <a:cs typeface="Calibri"/>
                      </a:endParaRPr>
                    </a:p>
                  </a:txBody>
                  <a:tcPr marL="0" marR="0" marT="1003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96631" y="4536957"/>
            <a:ext cx="1844916" cy="1844916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721532" y="1498724"/>
          <a:ext cx="9239250" cy="5074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19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19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4835"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u="heavy" spc="-2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Word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Meaning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F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847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6400" spc="-10" dirty="0">
                          <a:latin typeface="Calibri"/>
                          <a:cs typeface="Calibri"/>
                        </a:rPr>
                        <a:t>parents</a:t>
                      </a:r>
                      <a:endParaRPr sz="6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3500" spc="-30" dirty="0">
                          <a:solidFill>
                            <a:srgbClr val="9900FF"/>
                          </a:solidFill>
                          <a:latin typeface="Calibri"/>
                          <a:cs typeface="Calibri"/>
                        </a:rPr>
                        <a:t>(noun)</a:t>
                      </a:r>
                      <a:endParaRPr sz="3500">
                        <a:latin typeface="Calibri"/>
                        <a:cs typeface="Calibri"/>
                      </a:endParaRPr>
                    </a:p>
                  </a:txBody>
                  <a:tcPr marL="0" marR="0" marT="717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9695" marR="500380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2100" spc="-35" dirty="0">
                          <a:latin typeface="Calibri"/>
                          <a:cs typeface="Calibri"/>
                        </a:rPr>
                        <a:t>Your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20" dirty="0">
                          <a:latin typeface="Calibri"/>
                          <a:cs typeface="Calibri"/>
                        </a:rPr>
                        <a:t>parents</a:t>
                      </a:r>
                      <a:r>
                        <a:rPr sz="2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are</a:t>
                      </a:r>
                      <a:r>
                        <a:rPr sz="2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your</a:t>
                      </a:r>
                      <a:r>
                        <a:rPr sz="2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legal</a:t>
                      </a:r>
                      <a:r>
                        <a:rPr sz="2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guardians </a:t>
                      </a:r>
                      <a:r>
                        <a:rPr sz="2100" spc="-40" dirty="0">
                          <a:latin typeface="Calibri"/>
                          <a:cs typeface="Calibri"/>
                        </a:rPr>
                        <a:t>who</a:t>
                      </a:r>
                      <a:r>
                        <a:rPr sz="21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55" dirty="0">
                          <a:latin typeface="Calibri"/>
                          <a:cs typeface="Calibri"/>
                        </a:rPr>
                        <a:t>look</a:t>
                      </a:r>
                      <a:r>
                        <a:rPr sz="21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50" dirty="0">
                          <a:latin typeface="Calibri"/>
                          <a:cs typeface="Calibri"/>
                        </a:rPr>
                        <a:t>after</a:t>
                      </a:r>
                      <a:r>
                        <a:rPr sz="21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20" dirty="0">
                          <a:latin typeface="Calibri"/>
                          <a:cs typeface="Calibri"/>
                        </a:rPr>
                        <a:t>you.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T="901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1815"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b="1" u="heavy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In</a:t>
                      </a:r>
                      <a:r>
                        <a:rPr sz="2200" b="1" u="heavy" spc="1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2200" b="1" u="heavy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a</a:t>
                      </a:r>
                      <a:r>
                        <a:rPr sz="2200" b="1" u="heavy" spc="1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2200" b="1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Sentence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b="1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Drawing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09800"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645"/>
                        </a:spcBef>
                      </a:pPr>
                      <a:r>
                        <a:rPr sz="3400" dirty="0">
                          <a:latin typeface="Calibri"/>
                          <a:cs typeface="Calibri"/>
                        </a:rPr>
                        <a:t>My</a:t>
                      </a:r>
                      <a:r>
                        <a:rPr sz="3400" spc="-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u="heavy" spc="-30" dirty="0">
                          <a:solidFill>
                            <a:srgbClr val="9900FF"/>
                          </a:solidFill>
                          <a:uFill>
                            <a:solidFill>
                              <a:srgbClr val="9900FF"/>
                            </a:solidFill>
                          </a:uFill>
                          <a:latin typeface="Calibri"/>
                          <a:cs typeface="Calibri"/>
                        </a:rPr>
                        <a:t>parents</a:t>
                      </a:r>
                      <a:r>
                        <a:rPr sz="3400" spc="-85" dirty="0">
                          <a:solidFill>
                            <a:srgbClr val="9900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3400" dirty="0">
                          <a:latin typeface="Calibri"/>
                          <a:cs typeface="Calibri"/>
                        </a:rPr>
                        <a:t>are</a:t>
                      </a:r>
                      <a:r>
                        <a:rPr sz="34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3400" spc="-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spc="-10" dirty="0">
                          <a:latin typeface="Calibri"/>
                          <a:cs typeface="Calibri"/>
                        </a:rPr>
                        <a:t>best!</a:t>
                      </a:r>
                      <a:endParaRPr sz="3400">
                        <a:latin typeface="Calibri"/>
                        <a:cs typeface="Calibri"/>
                      </a:endParaRPr>
                    </a:p>
                  </a:txBody>
                  <a:tcPr marL="0" marR="0" marT="819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63916" y="4414399"/>
            <a:ext cx="2049277" cy="2049277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721532" y="1498724"/>
          <a:ext cx="9239250" cy="5074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19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19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4835"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u="heavy" spc="-2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Word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Meaning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F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847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6400" spc="-285" dirty="0">
                          <a:latin typeface="Calibri"/>
                          <a:cs typeface="Calibri"/>
                        </a:rPr>
                        <a:t>pass</a:t>
                      </a:r>
                      <a:endParaRPr sz="6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3500" spc="-10" dirty="0">
                          <a:solidFill>
                            <a:srgbClr val="9900FF"/>
                          </a:solidFill>
                          <a:latin typeface="Calibri"/>
                          <a:cs typeface="Calibri"/>
                        </a:rPr>
                        <a:t>(verb)</a:t>
                      </a:r>
                      <a:endParaRPr sz="3500">
                        <a:latin typeface="Calibri"/>
                        <a:cs typeface="Calibri"/>
                      </a:endParaRPr>
                    </a:p>
                  </a:txBody>
                  <a:tcPr marL="0" marR="0" marT="717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9695" marR="152400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2100" spc="-235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21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75" dirty="0">
                          <a:latin typeface="Calibri"/>
                          <a:cs typeface="Calibri"/>
                        </a:rPr>
                        <a:t>pass</a:t>
                      </a:r>
                      <a:r>
                        <a:rPr sz="21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75" dirty="0">
                          <a:latin typeface="Calibri"/>
                          <a:cs typeface="Calibri"/>
                        </a:rPr>
                        <a:t>someone</a:t>
                      </a:r>
                      <a:r>
                        <a:rPr sz="21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or</a:t>
                      </a:r>
                      <a:r>
                        <a:rPr sz="2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80" dirty="0">
                          <a:latin typeface="Calibri"/>
                          <a:cs typeface="Calibri"/>
                        </a:rPr>
                        <a:t>something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40" dirty="0">
                          <a:latin typeface="Calibri"/>
                          <a:cs typeface="Calibri"/>
                        </a:rPr>
                        <a:t>means</a:t>
                      </a:r>
                      <a:r>
                        <a:rPr sz="21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2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25" dirty="0">
                          <a:latin typeface="Calibri"/>
                          <a:cs typeface="Calibri"/>
                        </a:rPr>
                        <a:t>go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past</a:t>
                      </a:r>
                      <a:r>
                        <a:rPr sz="2100" spc="-1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80" dirty="0">
                          <a:latin typeface="Calibri"/>
                          <a:cs typeface="Calibri"/>
                        </a:rPr>
                        <a:t>them</a:t>
                      </a:r>
                      <a:r>
                        <a:rPr sz="21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without</a:t>
                      </a:r>
                      <a:r>
                        <a:rPr sz="21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stopping.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T="901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1815"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b="1" u="heavy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In</a:t>
                      </a:r>
                      <a:r>
                        <a:rPr sz="2200" b="1" u="heavy" spc="1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2200" b="1" u="heavy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a</a:t>
                      </a:r>
                      <a:r>
                        <a:rPr sz="2200" b="1" u="heavy" spc="1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2200" b="1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Sentence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b="1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Drawing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09800"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645"/>
                        </a:spcBef>
                      </a:pPr>
                      <a:r>
                        <a:rPr sz="3400" u="heavy" spc="-155" dirty="0">
                          <a:solidFill>
                            <a:srgbClr val="9900FF"/>
                          </a:solidFill>
                          <a:uFill>
                            <a:solidFill>
                              <a:srgbClr val="9900FF"/>
                            </a:solidFill>
                          </a:uFill>
                          <a:latin typeface="Calibri"/>
                          <a:cs typeface="Calibri"/>
                        </a:rPr>
                        <a:t>Pass</a:t>
                      </a:r>
                      <a:r>
                        <a:rPr sz="3400" spc="-40" dirty="0">
                          <a:solidFill>
                            <a:srgbClr val="9900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3400" spc="-335" dirty="0">
                          <a:latin typeface="Calibri"/>
                          <a:cs typeface="Calibri"/>
                        </a:rPr>
                        <a:t>me</a:t>
                      </a:r>
                      <a:r>
                        <a:rPr sz="34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34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spc="-20" dirty="0">
                          <a:latin typeface="Calibri"/>
                          <a:cs typeface="Calibri"/>
                        </a:rPr>
                        <a:t>ball!</a:t>
                      </a:r>
                      <a:endParaRPr sz="3400">
                        <a:latin typeface="Calibri"/>
                        <a:cs typeface="Calibri"/>
                      </a:endParaRPr>
                    </a:p>
                  </a:txBody>
                  <a:tcPr marL="0" marR="0" marT="819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07566" y="4547861"/>
            <a:ext cx="1790330" cy="179033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721532" y="1029310"/>
          <a:ext cx="9239250" cy="55918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19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19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4835"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u="heavy" spc="-2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Word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Meaning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F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593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6400" spc="-10" dirty="0">
                          <a:latin typeface="Calibri"/>
                          <a:cs typeface="Calibri"/>
                        </a:rPr>
                        <a:t>plant</a:t>
                      </a:r>
                      <a:endParaRPr sz="6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3500" spc="-200" dirty="0">
                          <a:solidFill>
                            <a:srgbClr val="9900FF"/>
                          </a:solidFill>
                          <a:latin typeface="Calibri"/>
                          <a:cs typeface="Calibri"/>
                        </a:rPr>
                        <a:t>(noun,</a:t>
                      </a:r>
                      <a:r>
                        <a:rPr sz="3500" spc="10" dirty="0">
                          <a:solidFill>
                            <a:srgbClr val="9900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3500" spc="-10" dirty="0">
                          <a:solidFill>
                            <a:srgbClr val="9900FF"/>
                          </a:solidFill>
                          <a:latin typeface="Calibri"/>
                          <a:cs typeface="Calibri"/>
                        </a:rPr>
                        <a:t>verb)</a:t>
                      </a:r>
                      <a:endParaRPr sz="3500">
                        <a:latin typeface="Calibri"/>
                        <a:cs typeface="Calibri"/>
                      </a:endParaRPr>
                    </a:p>
                  </a:txBody>
                  <a:tcPr marL="0" marR="0" marT="717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9695" marR="133350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2100" spc="-90" dirty="0">
                          <a:solidFill>
                            <a:srgbClr val="9900FF"/>
                          </a:solidFill>
                          <a:latin typeface="Calibri"/>
                          <a:cs typeface="Calibri"/>
                        </a:rPr>
                        <a:t>Noun</a:t>
                      </a:r>
                      <a:r>
                        <a:rPr sz="2100" spc="-5" dirty="0">
                          <a:solidFill>
                            <a:srgbClr val="9900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3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plant</a:t>
                      </a:r>
                      <a:r>
                        <a:rPr sz="21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is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living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thing</a:t>
                      </a:r>
                      <a:r>
                        <a:rPr sz="21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20" dirty="0">
                          <a:latin typeface="Calibri"/>
                          <a:cs typeface="Calibri"/>
                        </a:rPr>
                        <a:t>that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grows</a:t>
                      </a:r>
                      <a:r>
                        <a:rPr sz="21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in</a:t>
                      </a:r>
                      <a:r>
                        <a:rPr sz="21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21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earth</a:t>
                      </a:r>
                      <a:r>
                        <a:rPr sz="21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5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21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35" dirty="0">
                          <a:latin typeface="Calibri"/>
                          <a:cs typeface="Calibri"/>
                        </a:rPr>
                        <a:t>has</a:t>
                      </a:r>
                      <a:r>
                        <a:rPr sz="21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21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30" dirty="0">
                          <a:latin typeface="Calibri"/>
                          <a:cs typeface="Calibri"/>
                        </a:rPr>
                        <a:t>stem,</a:t>
                      </a:r>
                      <a:r>
                        <a:rPr sz="21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35" dirty="0">
                          <a:latin typeface="Calibri"/>
                          <a:cs typeface="Calibri"/>
                        </a:rPr>
                        <a:t>leaves, </a:t>
                      </a:r>
                      <a:r>
                        <a:rPr sz="2100" spc="-5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21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roots.</a:t>
                      </a:r>
                      <a:endParaRPr sz="21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  <a:p>
                      <a:pPr marL="99695" marR="2190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100" spc="-10" dirty="0">
                          <a:solidFill>
                            <a:srgbClr val="9900FF"/>
                          </a:solidFill>
                          <a:latin typeface="Calibri"/>
                          <a:cs typeface="Calibri"/>
                        </a:rPr>
                        <a:t>Verb</a:t>
                      </a:r>
                      <a:r>
                        <a:rPr sz="2100" spc="-90" dirty="0">
                          <a:solidFill>
                            <a:srgbClr val="9900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3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21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210" dirty="0">
                          <a:latin typeface="Calibri"/>
                          <a:cs typeface="Calibri"/>
                        </a:rPr>
                        <a:t>When</a:t>
                      </a:r>
                      <a:r>
                        <a:rPr sz="21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you</a:t>
                      </a:r>
                      <a:r>
                        <a:rPr sz="21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plant</a:t>
                      </a:r>
                      <a:r>
                        <a:rPr sz="21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21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20" dirty="0">
                          <a:latin typeface="Calibri"/>
                          <a:cs typeface="Calibri"/>
                        </a:rPr>
                        <a:t>seed,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20" dirty="0">
                          <a:latin typeface="Calibri"/>
                          <a:cs typeface="Calibri"/>
                        </a:rPr>
                        <a:t>plant,</a:t>
                      </a:r>
                      <a:r>
                        <a:rPr sz="2100" spc="-25" dirty="0">
                          <a:latin typeface="Calibri"/>
                          <a:cs typeface="Calibri"/>
                        </a:rPr>
                        <a:t> or 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young</a:t>
                      </a:r>
                      <a:r>
                        <a:rPr sz="21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tree,</a:t>
                      </a:r>
                      <a:r>
                        <a:rPr sz="21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you</a:t>
                      </a:r>
                      <a:r>
                        <a:rPr sz="21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put</a:t>
                      </a:r>
                      <a:r>
                        <a:rPr sz="21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it</a:t>
                      </a:r>
                      <a:r>
                        <a:rPr sz="21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35" dirty="0">
                          <a:latin typeface="Calibri"/>
                          <a:cs typeface="Calibri"/>
                        </a:rPr>
                        <a:t>into</a:t>
                      </a:r>
                      <a:r>
                        <a:rPr sz="21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21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25" dirty="0">
                          <a:latin typeface="Calibri"/>
                          <a:cs typeface="Calibri"/>
                        </a:rPr>
                        <a:t>ground</a:t>
                      </a:r>
                      <a:r>
                        <a:rPr sz="2100" spc="-50" dirty="0">
                          <a:latin typeface="Calibri"/>
                          <a:cs typeface="Calibri"/>
                        </a:rPr>
                        <a:t> so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that</a:t>
                      </a:r>
                      <a:r>
                        <a:rPr sz="2100" spc="1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it</a:t>
                      </a:r>
                      <a:r>
                        <a:rPr sz="2100" spc="1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will</a:t>
                      </a:r>
                      <a:r>
                        <a:rPr sz="2100" spc="1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grow</a:t>
                      </a:r>
                      <a:r>
                        <a:rPr sz="2100" spc="1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there.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T="901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1815"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b="1" u="heavy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In</a:t>
                      </a:r>
                      <a:r>
                        <a:rPr sz="2200" b="1" u="heavy" spc="1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2200" b="1" u="heavy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a</a:t>
                      </a:r>
                      <a:r>
                        <a:rPr sz="2200" b="1" u="heavy" spc="1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2200" b="1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Sentence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b="1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Drawing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95805">
                <a:tc>
                  <a:txBody>
                    <a:bodyPr/>
                    <a:lstStyle/>
                    <a:p>
                      <a:pPr marL="99695" marR="469900">
                        <a:lnSpc>
                          <a:spcPct val="100800"/>
                        </a:lnSpc>
                        <a:spcBef>
                          <a:spcPts val="665"/>
                        </a:spcBef>
                      </a:pPr>
                      <a:r>
                        <a:rPr sz="2900" spc="-120" dirty="0">
                          <a:solidFill>
                            <a:srgbClr val="9900FF"/>
                          </a:solidFill>
                          <a:latin typeface="Calibri"/>
                          <a:cs typeface="Calibri"/>
                        </a:rPr>
                        <a:t>Noun</a:t>
                      </a:r>
                      <a:r>
                        <a:rPr sz="2900" spc="20" dirty="0">
                          <a:solidFill>
                            <a:srgbClr val="9900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900" spc="415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2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900" spc="-120" dirty="0">
                          <a:latin typeface="Calibri"/>
                          <a:cs typeface="Calibri"/>
                        </a:rPr>
                        <a:t>This</a:t>
                      </a:r>
                      <a:r>
                        <a:rPr sz="2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900" dirty="0">
                          <a:latin typeface="Calibri"/>
                          <a:cs typeface="Calibri"/>
                        </a:rPr>
                        <a:t>tropical</a:t>
                      </a:r>
                      <a:r>
                        <a:rPr sz="29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900" u="heavy" dirty="0">
                          <a:solidFill>
                            <a:srgbClr val="9900FF"/>
                          </a:solidFill>
                          <a:uFill>
                            <a:solidFill>
                              <a:srgbClr val="9900FF"/>
                            </a:solidFill>
                          </a:uFill>
                          <a:latin typeface="Calibri"/>
                          <a:cs typeface="Calibri"/>
                        </a:rPr>
                        <a:t>plant</a:t>
                      </a:r>
                      <a:r>
                        <a:rPr sz="2900" spc="30" dirty="0">
                          <a:solidFill>
                            <a:srgbClr val="9900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900" spc="-25" dirty="0">
                          <a:latin typeface="Calibri"/>
                          <a:cs typeface="Calibri"/>
                        </a:rPr>
                        <a:t>is </a:t>
                      </a:r>
                      <a:r>
                        <a:rPr sz="2900" spc="-10" dirty="0">
                          <a:latin typeface="Calibri"/>
                          <a:cs typeface="Calibri"/>
                        </a:rPr>
                        <a:t>lovely.</a:t>
                      </a:r>
                      <a:endParaRPr sz="29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3050">
                        <a:latin typeface="Times New Roman"/>
                        <a:cs typeface="Times New Roman"/>
                      </a:endParaRPr>
                    </a:p>
                    <a:p>
                      <a:pPr marL="99695">
                        <a:lnSpc>
                          <a:spcPct val="100000"/>
                        </a:lnSpc>
                      </a:pPr>
                      <a:r>
                        <a:rPr sz="2900" dirty="0">
                          <a:solidFill>
                            <a:srgbClr val="9900FF"/>
                          </a:solidFill>
                          <a:latin typeface="Calibri"/>
                          <a:cs typeface="Calibri"/>
                        </a:rPr>
                        <a:t>Verb</a:t>
                      </a:r>
                      <a:r>
                        <a:rPr sz="2900" spc="-50" dirty="0">
                          <a:solidFill>
                            <a:srgbClr val="9900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900" spc="415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29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900" dirty="0">
                          <a:latin typeface="Calibri"/>
                          <a:cs typeface="Calibri"/>
                        </a:rPr>
                        <a:t>Let’s</a:t>
                      </a:r>
                      <a:r>
                        <a:rPr sz="29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900" u="heavy" dirty="0">
                          <a:solidFill>
                            <a:srgbClr val="9900FF"/>
                          </a:solidFill>
                          <a:uFill>
                            <a:solidFill>
                              <a:srgbClr val="9900FF"/>
                            </a:solidFill>
                          </a:uFill>
                          <a:latin typeface="Calibri"/>
                          <a:cs typeface="Calibri"/>
                        </a:rPr>
                        <a:t>plant</a:t>
                      </a:r>
                      <a:r>
                        <a:rPr sz="2900" spc="-45" dirty="0">
                          <a:solidFill>
                            <a:srgbClr val="9900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9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29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900" spc="-20" dirty="0">
                          <a:latin typeface="Calibri"/>
                          <a:cs typeface="Calibri"/>
                        </a:rPr>
                        <a:t>tree!</a:t>
                      </a:r>
                      <a:endParaRPr sz="2900">
                        <a:latin typeface="Calibri"/>
                        <a:cs typeface="Calibri"/>
                      </a:endParaRPr>
                    </a:p>
                  </a:txBody>
                  <a:tcPr marL="0" marR="0" marT="844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60412" y="4755291"/>
            <a:ext cx="1670230" cy="167023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721532" y="1498724"/>
          <a:ext cx="9239250" cy="5074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19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19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4835"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u="heavy" spc="-2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Word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Meaning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F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847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6400" spc="-20" dirty="0">
                          <a:latin typeface="Calibri"/>
                          <a:cs typeface="Calibri"/>
                        </a:rPr>
                        <a:t>poor</a:t>
                      </a:r>
                      <a:endParaRPr sz="6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3500" spc="-10" dirty="0">
                          <a:solidFill>
                            <a:srgbClr val="9900FF"/>
                          </a:solidFill>
                          <a:latin typeface="Calibri"/>
                          <a:cs typeface="Calibri"/>
                        </a:rPr>
                        <a:t>(adjective)</a:t>
                      </a:r>
                      <a:endParaRPr sz="3500">
                        <a:latin typeface="Calibri"/>
                        <a:cs typeface="Calibri"/>
                      </a:endParaRPr>
                    </a:p>
                  </a:txBody>
                  <a:tcPr marL="0" marR="0" marT="717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2100" spc="-114" dirty="0">
                          <a:latin typeface="Calibri"/>
                          <a:cs typeface="Calibri"/>
                        </a:rPr>
                        <a:t>Has</a:t>
                      </a:r>
                      <a:r>
                        <a:rPr sz="21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55" dirty="0">
                          <a:latin typeface="Calibri"/>
                          <a:cs typeface="Calibri"/>
                        </a:rPr>
                        <a:t>very</a:t>
                      </a:r>
                      <a:r>
                        <a:rPr sz="21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little</a:t>
                      </a:r>
                      <a:r>
                        <a:rPr sz="21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14" dirty="0">
                          <a:latin typeface="Calibri"/>
                          <a:cs typeface="Calibri"/>
                        </a:rPr>
                        <a:t>money</a:t>
                      </a:r>
                      <a:r>
                        <a:rPr sz="21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5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21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few</a:t>
                      </a:r>
                      <a:r>
                        <a:rPr sz="21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40" dirty="0">
                          <a:latin typeface="Calibri"/>
                          <a:cs typeface="Calibri"/>
                        </a:rPr>
                        <a:t>possessions.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T="901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1815"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b="1" u="heavy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In</a:t>
                      </a:r>
                      <a:r>
                        <a:rPr sz="2200" b="1" u="heavy" spc="1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2200" b="1" u="heavy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a</a:t>
                      </a:r>
                      <a:r>
                        <a:rPr sz="2200" b="1" u="heavy" spc="1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2200" b="1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Sentence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b="1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Drawing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09800">
                <a:tc>
                  <a:txBody>
                    <a:bodyPr/>
                    <a:lstStyle/>
                    <a:p>
                      <a:pPr marL="99695" marR="635635">
                        <a:lnSpc>
                          <a:spcPts val="4070"/>
                        </a:lnSpc>
                        <a:spcBef>
                          <a:spcPts val="790"/>
                        </a:spcBef>
                      </a:pPr>
                      <a:r>
                        <a:rPr sz="3400" dirty="0">
                          <a:latin typeface="Calibri"/>
                          <a:cs typeface="Calibri"/>
                        </a:rPr>
                        <a:t>Oliver</a:t>
                      </a:r>
                      <a:r>
                        <a:rPr sz="3400" spc="-1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spc="-80" dirty="0">
                          <a:latin typeface="Calibri"/>
                          <a:cs typeface="Calibri"/>
                        </a:rPr>
                        <a:t>Twist</a:t>
                      </a:r>
                      <a:r>
                        <a:rPr sz="34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spc="-180" dirty="0">
                          <a:latin typeface="Calibri"/>
                          <a:cs typeface="Calibri"/>
                        </a:rPr>
                        <a:t>came</a:t>
                      </a:r>
                      <a:r>
                        <a:rPr sz="3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spc="-55" dirty="0">
                          <a:latin typeface="Calibri"/>
                          <a:cs typeface="Calibri"/>
                        </a:rPr>
                        <a:t>from </a:t>
                      </a:r>
                      <a:r>
                        <a:rPr sz="3400" u="heavy" spc="-70" dirty="0">
                          <a:solidFill>
                            <a:srgbClr val="9900FF"/>
                          </a:solidFill>
                          <a:uFill>
                            <a:solidFill>
                              <a:srgbClr val="9900FF"/>
                            </a:solidFill>
                          </a:uFill>
                          <a:latin typeface="Calibri"/>
                          <a:cs typeface="Calibri"/>
                        </a:rPr>
                        <a:t>poor</a:t>
                      </a:r>
                      <a:r>
                        <a:rPr sz="3400" spc="-114" dirty="0">
                          <a:solidFill>
                            <a:srgbClr val="9900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3400" spc="-10" dirty="0">
                          <a:latin typeface="Calibri"/>
                          <a:cs typeface="Calibri"/>
                        </a:rPr>
                        <a:t>family.</a:t>
                      </a:r>
                      <a:endParaRPr sz="3400">
                        <a:latin typeface="Calibri"/>
                        <a:cs typeface="Calibri"/>
                      </a:endParaRPr>
                    </a:p>
                  </a:txBody>
                  <a:tcPr marL="0" marR="0" marT="1003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98398" y="4370720"/>
            <a:ext cx="2136603" cy="213660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721532" y="1498724"/>
          <a:ext cx="9239250" cy="5074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19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19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4835"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u="heavy" spc="-2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Word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Meaning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F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847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6400" spc="-10" dirty="0">
                          <a:latin typeface="Calibri"/>
                          <a:cs typeface="Calibri"/>
                        </a:rPr>
                        <a:t>again</a:t>
                      </a:r>
                      <a:endParaRPr sz="6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3500" spc="-10" dirty="0">
                          <a:solidFill>
                            <a:srgbClr val="9900FF"/>
                          </a:solidFill>
                          <a:latin typeface="Calibri"/>
                          <a:cs typeface="Calibri"/>
                        </a:rPr>
                        <a:t>(adverb)</a:t>
                      </a:r>
                      <a:endParaRPr sz="3500">
                        <a:latin typeface="Calibri"/>
                        <a:cs typeface="Calibri"/>
                      </a:endParaRPr>
                    </a:p>
                  </a:txBody>
                  <a:tcPr marL="0" marR="0" marT="717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2100" spc="-50" dirty="0">
                          <a:latin typeface="Calibri"/>
                          <a:cs typeface="Calibri"/>
                        </a:rPr>
                        <a:t>An</a:t>
                      </a:r>
                      <a:r>
                        <a:rPr sz="21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25" dirty="0">
                          <a:latin typeface="Calibri"/>
                          <a:cs typeface="Calibri"/>
                        </a:rPr>
                        <a:t>action</a:t>
                      </a:r>
                      <a:r>
                        <a:rPr sz="21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or</a:t>
                      </a:r>
                      <a:r>
                        <a:rPr sz="21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20" dirty="0">
                          <a:latin typeface="Calibri"/>
                          <a:cs typeface="Calibri"/>
                        </a:rPr>
                        <a:t>event</a:t>
                      </a:r>
                      <a:r>
                        <a:rPr sz="21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is</a:t>
                      </a:r>
                      <a:r>
                        <a:rPr sz="21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being</a:t>
                      </a:r>
                      <a:r>
                        <a:rPr sz="21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repeated.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T="901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1815"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b="1" u="heavy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In</a:t>
                      </a:r>
                      <a:r>
                        <a:rPr sz="2200" b="1" u="heavy" spc="1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2200" b="1" u="heavy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a</a:t>
                      </a:r>
                      <a:r>
                        <a:rPr sz="2200" b="1" u="heavy" spc="1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2200" b="1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Sentence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b="1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Drawing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09800"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645"/>
                        </a:spcBef>
                      </a:pPr>
                      <a:r>
                        <a:rPr sz="3400" spc="225" dirty="0">
                          <a:latin typeface="Calibri"/>
                          <a:cs typeface="Calibri"/>
                        </a:rPr>
                        <a:t>It</a:t>
                      </a:r>
                      <a:r>
                        <a:rPr sz="34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dirty="0">
                          <a:latin typeface="Calibri"/>
                          <a:cs typeface="Calibri"/>
                        </a:rPr>
                        <a:t>is</a:t>
                      </a:r>
                      <a:r>
                        <a:rPr sz="34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dirty="0">
                          <a:latin typeface="Calibri"/>
                          <a:cs typeface="Calibri"/>
                        </a:rPr>
                        <a:t>raining</a:t>
                      </a:r>
                      <a:r>
                        <a:rPr sz="3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u="heavy" spc="-10" dirty="0">
                          <a:solidFill>
                            <a:srgbClr val="9900FF"/>
                          </a:solidFill>
                          <a:uFill>
                            <a:solidFill>
                              <a:srgbClr val="9900FF"/>
                            </a:solidFill>
                          </a:uFill>
                          <a:latin typeface="Calibri"/>
                          <a:cs typeface="Calibri"/>
                        </a:rPr>
                        <a:t>again</a:t>
                      </a:r>
                      <a:r>
                        <a:rPr sz="3400" spc="-10" dirty="0">
                          <a:latin typeface="Calibri"/>
                          <a:cs typeface="Calibri"/>
                        </a:rPr>
                        <a:t>!</a:t>
                      </a:r>
                      <a:endParaRPr sz="3400">
                        <a:latin typeface="Calibri"/>
                        <a:cs typeface="Calibri"/>
                      </a:endParaRPr>
                    </a:p>
                  </a:txBody>
                  <a:tcPr marL="0" marR="0" marT="819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3" name="object 3"/>
          <p:cNvGrpSpPr/>
          <p:nvPr/>
        </p:nvGrpSpPr>
        <p:grpSpPr>
          <a:xfrm>
            <a:off x="5773576" y="4496318"/>
            <a:ext cx="3658870" cy="1940560"/>
            <a:chOff x="5773576" y="4496318"/>
            <a:chExt cx="3658870" cy="194056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491812" y="4496318"/>
              <a:ext cx="1940107" cy="194010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73576" y="4607255"/>
              <a:ext cx="1718233" cy="171823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721532" y="1498724"/>
          <a:ext cx="9239250" cy="5074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19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19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4835"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u="heavy" spc="-2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Word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Meaning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F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847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6400" spc="140" dirty="0">
                          <a:latin typeface="Calibri"/>
                          <a:cs typeface="Calibri"/>
                        </a:rPr>
                        <a:t>pretty</a:t>
                      </a:r>
                      <a:endParaRPr sz="6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3500" spc="-10" dirty="0">
                          <a:solidFill>
                            <a:srgbClr val="9900FF"/>
                          </a:solidFill>
                          <a:latin typeface="Calibri"/>
                          <a:cs typeface="Calibri"/>
                        </a:rPr>
                        <a:t>(adjective)</a:t>
                      </a:r>
                      <a:endParaRPr sz="3500">
                        <a:latin typeface="Calibri"/>
                        <a:cs typeface="Calibri"/>
                      </a:endParaRPr>
                    </a:p>
                  </a:txBody>
                  <a:tcPr marL="0" marR="0" marT="717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9695" marR="450215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2100" spc="170" dirty="0">
                          <a:latin typeface="Calibri"/>
                          <a:cs typeface="Calibri"/>
                        </a:rPr>
                        <a:t>If</a:t>
                      </a:r>
                      <a:r>
                        <a:rPr sz="21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you</a:t>
                      </a:r>
                      <a:r>
                        <a:rPr sz="2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35" dirty="0">
                          <a:latin typeface="Calibri"/>
                          <a:cs typeface="Calibri"/>
                        </a:rPr>
                        <a:t>describe</a:t>
                      </a:r>
                      <a:r>
                        <a:rPr sz="2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75" dirty="0">
                          <a:latin typeface="Calibri"/>
                          <a:cs typeface="Calibri"/>
                        </a:rPr>
                        <a:t>someone</a:t>
                      </a:r>
                      <a:r>
                        <a:rPr sz="21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30" dirty="0">
                          <a:latin typeface="Calibri"/>
                          <a:cs typeface="Calibri"/>
                        </a:rPr>
                        <a:t>as</a:t>
                      </a:r>
                      <a:r>
                        <a:rPr sz="2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pretty,</a:t>
                      </a:r>
                      <a:r>
                        <a:rPr sz="2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25" dirty="0">
                          <a:latin typeface="Calibri"/>
                          <a:cs typeface="Calibri"/>
                        </a:rPr>
                        <a:t>you </a:t>
                      </a:r>
                      <a:r>
                        <a:rPr sz="2100" spc="-145" dirty="0">
                          <a:latin typeface="Calibri"/>
                          <a:cs typeface="Calibri"/>
                        </a:rPr>
                        <a:t>mean</a:t>
                      </a:r>
                      <a:r>
                        <a:rPr sz="2100" spc="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that</a:t>
                      </a:r>
                      <a:r>
                        <a:rPr sz="2100" spc="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they</a:t>
                      </a:r>
                      <a:r>
                        <a:rPr sz="2100" spc="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are</a:t>
                      </a:r>
                      <a:r>
                        <a:rPr sz="2100" spc="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attractive.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T="901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1815"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b="1" u="heavy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In</a:t>
                      </a:r>
                      <a:r>
                        <a:rPr sz="2200" b="1" u="heavy" spc="1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2200" b="1" u="heavy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a</a:t>
                      </a:r>
                      <a:r>
                        <a:rPr sz="2200" b="1" u="heavy" spc="1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2200" b="1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Sentence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b="1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Drawing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09800"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645"/>
                        </a:spcBef>
                      </a:pPr>
                      <a:r>
                        <a:rPr sz="3400" dirty="0">
                          <a:latin typeface="Calibri"/>
                          <a:cs typeface="Calibri"/>
                        </a:rPr>
                        <a:t>My</a:t>
                      </a:r>
                      <a:r>
                        <a:rPr sz="3400" spc="-1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spc="-20" dirty="0">
                          <a:latin typeface="Calibri"/>
                          <a:cs typeface="Calibri"/>
                        </a:rPr>
                        <a:t>doll</a:t>
                      </a:r>
                      <a:r>
                        <a:rPr sz="3400" spc="-1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dirty="0">
                          <a:latin typeface="Calibri"/>
                          <a:cs typeface="Calibri"/>
                        </a:rPr>
                        <a:t>is</a:t>
                      </a:r>
                      <a:r>
                        <a:rPr sz="3400" spc="-1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spc="-270" dirty="0">
                          <a:latin typeface="Calibri"/>
                          <a:cs typeface="Calibri"/>
                        </a:rPr>
                        <a:t>so</a:t>
                      </a:r>
                      <a:r>
                        <a:rPr sz="34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u="heavy" spc="-10" dirty="0">
                          <a:solidFill>
                            <a:srgbClr val="9900FF"/>
                          </a:solidFill>
                          <a:uFill>
                            <a:solidFill>
                              <a:srgbClr val="9900FF"/>
                            </a:solidFill>
                          </a:uFill>
                          <a:latin typeface="Calibri"/>
                          <a:cs typeface="Calibri"/>
                        </a:rPr>
                        <a:t>pretty</a:t>
                      </a:r>
                      <a:r>
                        <a:rPr sz="3400" spc="-10" dirty="0">
                          <a:latin typeface="Calibri"/>
                          <a:cs typeface="Calibri"/>
                        </a:rPr>
                        <a:t>.</a:t>
                      </a:r>
                      <a:endParaRPr sz="3400">
                        <a:latin typeface="Calibri"/>
                        <a:cs typeface="Calibri"/>
                      </a:endParaRPr>
                    </a:p>
                  </a:txBody>
                  <a:tcPr marL="0" marR="0" marT="819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85756" y="4529062"/>
            <a:ext cx="1896457" cy="1896457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721532" y="1498724"/>
          <a:ext cx="9239250" cy="5074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19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19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4835"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u="heavy" spc="-2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Word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Meaning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F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847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6400" spc="-10" dirty="0">
                          <a:latin typeface="Calibri"/>
                          <a:cs typeface="Calibri"/>
                        </a:rPr>
                        <a:t>prove</a:t>
                      </a:r>
                      <a:endParaRPr sz="6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3500" spc="-10" dirty="0">
                          <a:solidFill>
                            <a:srgbClr val="9900FF"/>
                          </a:solidFill>
                          <a:latin typeface="Calibri"/>
                          <a:cs typeface="Calibri"/>
                        </a:rPr>
                        <a:t>(verb)</a:t>
                      </a:r>
                      <a:endParaRPr sz="3500">
                        <a:latin typeface="Calibri"/>
                        <a:cs typeface="Calibri"/>
                      </a:endParaRPr>
                    </a:p>
                  </a:txBody>
                  <a:tcPr marL="0" marR="0" marT="717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9695" marR="297815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2100" spc="170" dirty="0">
                          <a:latin typeface="Calibri"/>
                          <a:cs typeface="Calibri"/>
                        </a:rPr>
                        <a:t>If</a:t>
                      </a:r>
                      <a:r>
                        <a:rPr sz="21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you</a:t>
                      </a:r>
                      <a:r>
                        <a:rPr sz="21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prove</a:t>
                      </a:r>
                      <a:r>
                        <a:rPr sz="21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that</a:t>
                      </a:r>
                      <a:r>
                        <a:rPr sz="21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80" dirty="0">
                          <a:latin typeface="Calibri"/>
                          <a:cs typeface="Calibri"/>
                        </a:rPr>
                        <a:t>something</a:t>
                      </a:r>
                      <a:r>
                        <a:rPr sz="21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is</a:t>
                      </a:r>
                      <a:r>
                        <a:rPr sz="21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true,</a:t>
                      </a:r>
                      <a:r>
                        <a:rPr sz="21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25" dirty="0">
                          <a:latin typeface="Calibri"/>
                          <a:cs typeface="Calibri"/>
                        </a:rPr>
                        <a:t>you </a:t>
                      </a:r>
                      <a:r>
                        <a:rPr sz="2100" spc="-75" dirty="0">
                          <a:latin typeface="Calibri"/>
                          <a:cs typeface="Calibri"/>
                        </a:rPr>
                        <a:t>show</a:t>
                      </a:r>
                      <a:r>
                        <a:rPr sz="2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55" dirty="0">
                          <a:latin typeface="Calibri"/>
                          <a:cs typeface="Calibri"/>
                        </a:rPr>
                        <a:t>evidence</a:t>
                      </a:r>
                      <a:r>
                        <a:rPr sz="2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that</a:t>
                      </a:r>
                      <a:r>
                        <a:rPr sz="2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it</a:t>
                      </a:r>
                      <a:r>
                        <a:rPr sz="21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is</a:t>
                      </a:r>
                      <a:r>
                        <a:rPr sz="2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definitely</a:t>
                      </a:r>
                      <a:r>
                        <a:rPr sz="2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true.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T="901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1815"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b="1" u="heavy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In</a:t>
                      </a:r>
                      <a:r>
                        <a:rPr sz="2200" b="1" u="heavy" spc="1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2200" b="1" u="heavy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a</a:t>
                      </a:r>
                      <a:r>
                        <a:rPr sz="2200" b="1" u="heavy" spc="1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2200" b="1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Sentence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b="1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Drawing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09800">
                <a:tc>
                  <a:txBody>
                    <a:bodyPr/>
                    <a:lstStyle/>
                    <a:p>
                      <a:pPr marL="99695" marR="1130935">
                        <a:lnSpc>
                          <a:spcPts val="4070"/>
                        </a:lnSpc>
                        <a:spcBef>
                          <a:spcPts val="790"/>
                        </a:spcBef>
                      </a:pPr>
                      <a:r>
                        <a:rPr sz="3400" u="heavy" spc="-20" dirty="0">
                          <a:solidFill>
                            <a:srgbClr val="9900FF"/>
                          </a:solidFill>
                          <a:uFill>
                            <a:solidFill>
                              <a:srgbClr val="9900FF"/>
                            </a:solidFill>
                          </a:uFill>
                          <a:latin typeface="Calibri"/>
                          <a:cs typeface="Calibri"/>
                        </a:rPr>
                        <a:t>Prove</a:t>
                      </a:r>
                      <a:r>
                        <a:rPr sz="3400" spc="-120" dirty="0">
                          <a:solidFill>
                            <a:srgbClr val="9900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3400" dirty="0">
                          <a:latin typeface="Calibri"/>
                          <a:cs typeface="Calibri"/>
                        </a:rPr>
                        <a:t>this</a:t>
                      </a:r>
                      <a:r>
                        <a:rPr sz="3400" spc="-1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spc="-60" dirty="0">
                          <a:latin typeface="Calibri"/>
                          <a:cs typeface="Calibri"/>
                        </a:rPr>
                        <a:t>answer</a:t>
                      </a:r>
                      <a:r>
                        <a:rPr sz="3400" spc="-1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spc="-40" dirty="0">
                          <a:latin typeface="Calibri"/>
                          <a:cs typeface="Calibri"/>
                        </a:rPr>
                        <a:t>is </a:t>
                      </a:r>
                      <a:r>
                        <a:rPr sz="3400" spc="-10" dirty="0">
                          <a:latin typeface="Calibri"/>
                          <a:cs typeface="Calibri"/>
                        </a:rPr>
                        <a:t>correct.</a:t>
                      </a:r>
                      <a:endParaRPr sz="3400">
                        <a:latin typeface="Calibri"/>
                        <a:cs typeface="Calibri"/>
                      </a:endParaRPr>
                    </a:p>
                  </a:txBody>
                  <a:tcPr marL="0" marR="0" marT="1003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96660" y="4460532"/>
            <a:ext cx="2041411" cy="2041411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721532" y="1498724"/>
          <a:ext cx="9239250" cy="5074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19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19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4835"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u="heavy" spc="-2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Word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Meaning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F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847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6400" spc="-65" dirty="0">
                          <a:latin typeface="Calibri"/>
                          <a:cs typeface="Calibri"/>
                        </a:rPr>
                        <a:t>should</a:t>
                      </a:r>
                      <a:endParaRPr sz="6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3500" spc="-155" dirty="0">
                          <a:solidFill>
                            <a:srgbClr val="9900FF"/>
                          </a:solidFill>
                          <a:latin typeface="Calibri"/>
                          <a:cs typeface="Calibri"/>
                        </a:rPr>
                        <a:t>(modal</a:t>
                      </a:r>
                      <a:r>
                        <a:rPr sz="3500" spc="-35" dirty="0">
                          <a:solidFill>
                            <a:srgbClr val="9900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3500" spc="-20" dirty="0">
                          <a:solidFill>
                            <a:srgbClr val="9900FF"/>
                          </a:solidFill>
                          <a:latin typeface="Calibri"/>
                          <a:cs typeface="Calibri"/>
                        </a:rPr>
                        <a:t>verb)</a:t>
                      </a:r>
                      <a:endParaRPr sz="3500">
                        <a:latin typeface="Calibri"/>
                        <a:cs typeface="Calibri"/>
                      </a:endParaRPr>
                    </a:p>
                  </a:txBody>
                  <a:tcPr marL="0" marR="0" marT="717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9695" marR="147320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2100" spc="-140" dirty="0">
                          <a:latin typeface="Calibri"/>
                          <a:cs typeface="Calibri"/>
                        </a:rPr>
                        <a:t>You</a:t>
                      </a:r>
                      <a:r>
                        <a:rPr sz="21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05" dirty="0">
                          <a:latin typeface="Calibri"/>
                          <a:cs typeface="Calibri"/>
                        </a:rPr>
                        <a:t>use</a:t>
                      </a:r>
                      <a:r>
                        <a:rPr sz="2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75" dirty="0">
                          <a:latin typeface="Calibri"/>
                          <a:cs typeface="Calibri"/>
                        </a:rPr>
                        <a:t>should</a:t>
                      </a:r>
                      <a:r>
                        <a:rPr sz="21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50" dirty="0">
                          <a:latin typeface="Calibri"/>
                          <a:cs typeface="Calibri"/>
                        </a:rPr>
                        <a:t>when</a:t>
                      </a:r>
                      <a:r>
                        <a:rPr sz="21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you</a:t>
                      </a:r>
                      <a:r>
                        <a:rPr sz="21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are</a:t>
                      </a:r>
                      <a:r>
                        <a:rPr sz="21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saying</a:t>
                      </a:r>
                      <a:r>
                        <a:rPr sz="2100" spc="-20" dirty="0">
                          <a:latin typeface="Calibri"/>
                          <a:cs typeface="Calibri"/>
                        </a:rPr>
                        <a:t> what </a:t>
                      </a:r>
                      <a:r>
                        <a:rPr sz="2100" spc="-50" dirty="0">
                          <a:latin typeface="Calibri"/>
                          <a:cs typeface="Calibri"/>
                        </a:rPr>
                        <a:t>would</a:t>
                      </a:r>
                      <a:r>
                        <a:rPr sz="21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be</a:t>
                      </a:r>
                      <a:r>
                        <a:rPr sz="21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21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55" dirty="0">
                          <a:latin typeface="Calibri"/>
                          <a:cs typeface="Calibri"/>
                        </a:rPr>
                        <a:t>right</a:t>
                      </a:r>
                      <a:r>
                        <a:rPr sz="21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thing</a:t>
                      </a:r>
                      <a:r>
                        <a:rPr sz="21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21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45" dirty="0">
                          <a:latin typeface="Calibri"/>
                          <a:cs typeface="Calibri"/>
                        </a:rPr>
                        <a:t>do</a:t>
                      </a:r>
                      <a:r>
                        <a:rPr sz="21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or</a:t>
                      </a:r>
                      <a:r>
                        <a:rPr sz="21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25" dirty="0">
                          <a:latin typeface="Calibri"/>
                          <a:cs typeface="Calibri"/>
                        </a:rPr>
                        <a:t>the </a:t>
                      </a:r>
                      <a:r>
                        <a:rPr sz="2100" spc="55" dirty="0">
                          <a:latin typeface="Calibri"/>
                          <a:cs typeface="Calibri"/>
                        </a:rPr>
                        <a:t>right</a:t>
                      </a:r>
                      <a:r>
                        <a:rPr sz="21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state</a:t>
                      </a:r>
                      <a:r>
                        <a:rPr sz="2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for</a:t>
                      </a:r>
                      <a:r>
                        <a:rPr sz="2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80" dirty="0">
                          <a:latin typeface="Calibri"/>
                          <a:cs typeface="Calibri"/>
                        </a:rPr>
                        <a:t>something</a:t>
                      </a:r>
                      <a:r>
                        <a:rPr sz="2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2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be</a:t>
                      </a:r>
                      <a:r>
                        <a:rPr sz="2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25" dirty="0">
                          <a:latin typeface="Calibri"/>
                          <a:cs typeface="Calibri"/>
                        </a:rPr>
                        <a:t>in.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T="901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1815"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b="1" u="heavy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In</a:t>
                      </a:r>
                      <a:r>
                        <a:rPr sz="2200" b="1" u="heavy" spc="1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2200" b="1" u="heavy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a</a:t>
                      </a:r>
                      <a:r>
                        <a:rPr sz="2200" b="1" u="heavy" spc="1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2200" b="1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Sentence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b="1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Drawing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09800">
                <a:tc>
                  <a:txBody>
                    <a:bodyPr/>
                    <a:lstStyle/>
                    <a:p>
                      <a:pPr marL="99695" marR="870585">
                        <a:lnSpc>
                          <a:spcPts val="4070"/>
                        </a:lnSpc>
                        <a:spcBef>
                          <a:spcPts val="790"/>
                        </a:spcBef>
                      </a:pPr>
                      <a:r>
                        <a:rPr sz="3400" spc="33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34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u="heavy" spc="-120" dirty="0">
                          <a:solidFill>
                            <a:srgbClr val="9900FF"/>
                          </a:solidFill>
                          <a:uFill>
                            <a:solidFill>
                              <a:srgbClr val="9900FF"/>
                            </a:solidFill>
                          </a:uFill>
                          <a:latin typeface="Calibri"/>
                          <a:cs typeface="Calibri"/>
                        </a:rPr>
                        <a:t>should</a:t>
                      </a:r>
                      <a:r>
                        <a:rPr sz="3400" spc="-20" dirty="0">
                          <a:solidFill>
                            <a:srgbClr val="9900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3400" dirty="0">
                          <a:latin typeface="Calibri"/>
                          <a:cs typeface="Calibri"/>
                        </a:rPr>
                        <a:t>read</a:t>
                      </a:r>
                      <a:r>
                        <a:rPr sz="3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spc="-190" dirty="0">
                          <a:latin typeface="Calibri"/>
                          <a:cs typeface="Calibri"/>
                        </a:rPr>
                        <a:t>more</a:t>
                      </a:r>
                      <a:r>
                        <a:rPr sz="3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spc="-25" dirty="0">
                          <a:latin typeface="Calibri"/>
                          <a:cs typeface="Calibri"/>
                        </a:rPr>
                        <a:t>at </a:t>
                      </a:r>
                      <a:r>
                        <a:rPr sz="3400" spc="-275" dirty="0">
                          <a:latin typeface="Calibri"/>
                          <a:cs typeface="Calibri"/>
                        </a:rPr>
                        <a:t>home.</a:t>
                      </a:r>
                      <a:endParaRPr sz="3400">
                        <a:latin typeface="Calibri"/>
                        <a:cs typeface="Calibri"/>
                      </a:endParaRPr>
                    </a:p>
                  </a:txBody>
                  <a:tcPr marL="0" marR="0" marT="1003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44628" y="4627324"/>
            <a:ext cx="1699963" cy="169996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05047" y="4627324"/>
            <a:ext cx="1699963" cy="1699963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721532" y="1498724"/>
          <a:ext cx="9239250" cy="5074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19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19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4835"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u="heavy" spc="-2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Word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Meaning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F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847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6400" spc="-10" dirty="0">
                          <a:latin typeface="Calibri"/>
                          <a:cs typeface="Calibri"/>
                        </a:rPr>
                        <a:t>steak</a:t>
                      </a:r>
                      <a:endParaRPr sz="6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3500" spc="-30" dirty="0">
                          <a:solidFill>
                            <a:srgbClr val="9900FF"/>
                          </a:solidFill>
                          <a:latin typeface="Calibri"/>
                          <a:cs typeface="Calibri"/>
                        </a:rPr>
                        <a:t>(noun)</a:t>
                      </a:r>
                      <a:endParaRPr sz="3500">
                        <a:latin typeface="Calibri"/>
                        <a:cs typeface="Calibri"/>
                      </a:endParaRPr>
                    </a:p>
                  </a:txBody>
                  <a:tcPr marL="0" marR="0" marT="717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9695" marR="346075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21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21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steak</a:t>
                      </a:r>
                      <a:r>
                        <a:rPr sz="21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is</a:t>
                      </a:r>
                      <a:r>
                        <a:rPr sz="21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21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large</a:t>
                      </a:r>
                      <a:r>
                        <a:rPr sz="21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65" dirty="0">
                          <a:latin typeface="Calibri"/>
                          <a:cs typeface="Calibri"/>
                        </a:rPr>
                        <a:t>flat</a:t>
                      </a:r>
                      <a:r>
                        <a:rPr sz="21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35" dirty="0">
                          <a:latin typeface="Calibri"/>
                          <a:cs typeface="Calibri"/>
                        </a:rPr>
                        <a:t>piece</a:t>
                      </a:r>
                      <a:r>
                        <a:rPr sz="21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21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30" dirty="0">
                          <a:latin typeface="Calibri"/>
                          <a:cs typeface="Calibri"/>
                        </a:rPr>
                        <a:t>beef.</a:t>
                      </a:r>
                      <a:r>
                        <a:rPr sz="21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75" dirty="0">
                          <a:latin typeface="Calibri"/>
                          <a:cs typeface="Calibri"/>
                        </a:rPr>
                        <a:t>You cook</a:t>
                      </a:r>
                      <a:r>
                        <a:rPr sz="2100" spc="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it</a:t>
                      </a:r>
                      <a:r>
                        <a:rPr sz="2100" spc="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55" dirty="0">
                          <a:latin typeface="Calibri"/>
                          <a:cs typeface="Calibri"/>
                        </a:rPr>
                        <a:t>by</a:t>
                      </a:r>
                      <a:r>
                        <a:rPr sz="2100" spc="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grilling</a:t>
                      </a:r>
                      <a:r>
                        <a:rPr sz="2100" spc="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or</a:t>
                      </a:r>
                      <a:r>
                        <a:rPr sz="2100" spc="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60" dirty="0">
                          <a:latin typeface="Calibri"/>
                          <a:cs typeface="Calibri"/>
                        </a:rPr>
                        <a:t>frying</a:t>
                      </a:r>
                      <a:r>
                        <a:rPr sz="2100" spc="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25" dirty="0">
                          <a:latin typeface="Calibri"/>
                          <a:cs typeface="Calibri"/>
                        </a:rPr>
                        <a:t>it.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T="901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1815"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b="1" u="heavy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In</a:t>
                      </a:r>
                      <a:r>
                        <a:rPr sz="2200" b="1" u="heavy" spc="1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2200" b="1" u="heavy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a</a:t>
                      </a:r>
                      <a:r>
                        <a:rPr sz="2200" b="1" u="heavy" spc="1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2200" b="1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Sentence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b="1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Drawing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09800"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645"/>
                        </a:spcBef>
                      </a:pPr>
                      <a:r>
                        <a:rPr sz="3400" dirty="0">
                          <a:latin typeface="Calibri"/>
                          <a:cs typeface="Calibri"/>
                        </a:rPr>
                        <a:t>My</a:t>
                      </a:r>
                      <a:r>
                        <a:rPr sz="3400" spc="-1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u="heavy" spc="-25" dirty="0">
                          <a:solidFill>
                            <a:srgbClr val="9900FF"/>
                          </a:solidFill>
                          <a:uFill>
                            <a:solidFill>
                              <a:srgbClr val="9900FF"/>
                            </a:solidFill>
                          </a:uFill>
                          <a:latin typeface="Calibri"/>
                          <a:cs typeface="Calibri"/>
                        </a:rPr>
                        <a:t>steak</a:t>
                      </a:r>
                      <a:r>
                        <a:rPr sz="3400" spc="-170" dirty="0">
                          <a:solidFill>
                            <a:srgbClr val="9900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3400" dirty="0">
                          <a:latin typeface="Calibri"/>
                          <a:cs typeface="Calibri"/>
                        </a:rPr>
                        <a:t>is</a:t>
                      </a:r>
                      <a:r>
                        <a:rPr sz="3400" spc="-1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spc="-10" dirty="0">
                          <a:latin typeface="Calibri"/>
                          <a:cs typeface="Calibri"/>
                        </a:rPr>
                        <a:t>delicious.</a:t>
                      </a:r>
                      <a:endParaRPr sz="3400">
                        <a:latin typeface="Calibri"/>
                        <a:cs typeface="Calibri"/>
                      </a:endParaRPr>
                    </a:p>
                  </a:txBody>
                  <a:tcPr marL="0" marR="0" marT="819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40310" y="4485383"/>
            <a:ext cx="1918296" cy="1918296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721532" y="1498724"/>
          <a:ext cx="9239250" cy="5074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19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19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4835"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u="heavy" spc="-2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Word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Meaning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F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847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6400" spc="-10" dirty="0">
                          <a:latin typeface="Calibri"/>
                          <a:cs typeface="Calibri"/>
                        </a:rPr>
                        <a:t>sugar</a:t>
                      </a:r>
                      <a:endParaRPr sz="6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3500" spc="-30" dirty="0">
                          <a:solidFill>
                            <a:srgbClr val="9900FF"/>
                          </a:solidFill>
                          <a:latin typeface="Calibri"/>
                          <a:cs typeface="Calibri"/>
                        </a:rPr>
                        <a:t>(noun)</a:t>
                      </a:r>
                      <a:endParaRPr sz="3500">
                        <a:latin typeface="Calibri"/>
                        <a:cs typeface="Calibri"/>
                      </a:endParaRPr>
                    </a:p>
                  </a:txBody>
                  <a:tcPr marL="0" marR="0" marT="717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9695" marR="188595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2100" dirty="0">
                          <a:latin typeface="Calibri"/>
                          <a:cs typeface="Calibri"/>
                        </a:rPr>
                        <a:t>Sugar</a:t>
                      </a:r>
                      <a:r>
                        <a:rPr sz="21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is</a:t>
                      </a:r>
                      <a:r>
                        <a:rPr sz="21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21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45" dirty="0">
                          <a:latin typeface="Calibri"/>
                          <a:cs typeface="Calibri"/>
                        </a:rPr>
                        <a:t>sweet</a:t>
                      </a:r>
                      <a:r>
                        <a:rPr sz="21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70" dirty="0">
                          <a:latin typeface="Calibri"/>
                          <a:cs typeface="Calibri"/>
                        </a:rPr>
                        <a:t>substance</a:t>
                      </a:r>
                      <a:r>
                        <a:rPr sz="21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that</a:t>
                      </a:r>
                      <a:r>
                        <a:rPr sz="21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is</a:t>
                      </a:r>
                      <a:r>
                        <a:rPr sz="21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05" dirty="0">
                          <a:latin typeface="Calibri"/>
                          <a:cs typeface="Calibri"/>
                        </a:rPr>
                        <a:t>used</a:t>
                      </a:r>
                      <a:r>
                        <a:rPr sz="2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25" dirty="0">
                          <a:latin typeface="Calibri"/>
                          <a:cs typeface="Calibri"/>
                        </a:rPr>
                        <a:t>to </a:t>
                      </a:r>
                      <a:r>
                        <a:rPr sz="2100" spc="-95" dirty="0">
                          <a:latin typeface="Calibri"/>
                          <a:cs typeface="Calibri"/>
                        </a:rPr>
                        <a:t>make</a:t>
                      </a:r>
                      <a:r>
                        <a:rPr sz="21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55" dirty="0">
                          <a:latin typeface="Calibri"/>
                          <a:cs typeface="Calibri"/>
                        </a:rPr>
                        <a:t>food</a:t>
                      </a:r>
                      <a:r>
                        <a:rPr sz="21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5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21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drinks</a:t>
                      </a:r>
                      <a:r>
                        <a:rPr sz="21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75" dirty="0">
                          <a:latin typeface="Calibri"/>
                          <a:cs typeface="Calibri"/>
                        </a:rPr>
                        <a:t>sweet.</a:t>
                      </a:r>
                      <a:r>
                        <a:rPr sz="21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140" dirty="0">
                          <a:latin typeface="Calibri"/>
                          <a:cs typeface="Calibri"/>
                        </a:rPr>
                        <a:t>It</a:t>
                      </a:r>
                      <a:r>
                        <a:rPr sz="21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is</a:t>
                      </a:r>
                      <a:r>
                        <a:rPr sz="21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usually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in</a:t>
                      </a:r>
                      <a:r>
                        <a:rPr sz="21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21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20" dirty="0">
                          <a:latin typeface="Calibri"/>
                          <a:cs typeface="Calibri"/>
                        </a:rPr>
                        <a:t>form</a:t>
                      </a:r>
                      <a:r>
                        <a:rPr sz="21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21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65" dirty="0">
                          <a:latin typeface="Calibri"/>
                          <a:cs typeface="Calibri"/>
                        </a:rPr>
                        <a:t>small</a:t>
                      </a:r>
                      <a:r>
                        <a:rPr sz="21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white</a:t>
                      </a:r>
                      <a:r>
                        <a:rPr sz="21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or</a:t>
                      </a:r>
                      <a:r>
                        <a:rPr sz="21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brown crystals.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T="901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1815"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b="1" u="heavy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In</a:t>
                      </a:r>
                      <a:r>
                        <a:rPr sz="2200" b="1" u="heavy" spc="1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2200" b="1" u="heavy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a</a:t>
                      </a:r>
                      <a:r>
                        <a:rPr sz="2200" b="1" u="heavy" spc="1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2200" b="1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Sentence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b="1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Drawing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09800">
                <a:tc>
                  <a:txBody>
                    <a:bodyPr/>
                    <a:lstStyle/>
                    <a:p>
                      <a:pPr marL="99695" marR="553085">
                        <a:lnSpc>
                          <a:spcPts val="4070"/>
                        </a:lnSpc>
                        <a:spcBef>
                          <a:spcPts val="790"/>
                        </a:spcBef>
                      </a:pPr>
                      <a:r>
                        <a:rPr sz="3400" spc="-20" dirty="0">
                          <a:latin typeface="Calibri"/>
                          <a:cs typeface="Calibri"/>
                        </a:rPr>
                        <a:t>Milk</a:t>
                      </a:r>
                      <a:r>
                        <a:rPr sz="3400" spc="-1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spc="-65" dirty="0">
                          <a:latin typeface="Calibri"/>
                          <a:cs typeface="Calibri"/>
                        </a:rPr>
                        <a:t>chocolate</a:t>
                      </a:r>
                      <a:r>
                        <a:rPr sz="3400" spc="-1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dirty="0">
                          <a:latin typeface="Calibri"/>
                          <a:cs typeface="Calibri"/>
                        </a:rPr>
                        <a:t>is</a:t>
                      </a:r>
                      <a:r>
                        <a:rPr sz="3400" spc="-1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spc="60" dirty="0">
                          <a:latin typeface="Calibri"/>
                          <a:cs typeface="Calibri"/>
                        </a:rPr>
                        <a:t>full</a:t>
                      </a:r>
                      <a:r>
                        <a:rPr sz="3400" spc="-1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spc="-25" dirty="0">
                          <a:latin typeface="Calibri"/>
                          <a:cs typeface="Calibri"/>
                        </a:rPr>
                        <a:t>of </a:t>
                      </a:r>
                      <a:r>
                        <a:rPr sz="3400" u="heavy" spc="-10" dirty="0">
                          <a:solidFill>
                            <a:srgbClr val="9900FF"/>
                          </a:solidFill>
                          <a:uFill>
                            <a:solidFill>
                              <a:srgbClr val="9900FF"/>
                            </a:solidFill>
                          </a:uFill>
                          <a:latin typeface="Calibri"/>
                          <a:cs typeface="Calibri"/>
                        </a:rPr>
                        <a:t>sugar</a:t>
                      </a:r>
                      <a:r>
                        <a:rPr sz="3400" spc="-10" dirty="0">
                          <a:latin typeface="Calibri"/>
                          <a:cs typeface="Calibri"/>
                        </a:rPr>
                        <a:t>.</a:t>
                      </a:r>
                      <a:endParaRPr sz="3400">
                        <a:latin typeface="Calibri"/>
                        <a:cs typeface="Calibri"/>
                      </a:endParaRPr>
                    </a:p>
                  </a:txBody>
                  <a:tcPr marL="0" marR="0" marT="1003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3" name="object 3"/>
          <p:cNvGrpSpPr/>
          <p:nvPr/>
        </p:nvGrpSpPr>
        <p:grpSpPr>
          <a:xfrm>
            <a:off x="5650463" y="4460533"/>
            <a:ext cx="3850004" cy="2052320"/>
            <a:chOff x="5650463" y="4460533"/>
            <a:chExt cx="3850004" cy="205232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448133" y="4460533"/>
              <a:ext cx="2052314" cy="205231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50463" y="4551165"/>
              <a:ext cx="1871054" cy="187105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721532" y="1498724"/>
          <a:ext cx="9239250" cy="5074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19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19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4835"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u="heavy" spc="-2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Word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Meaning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F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847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6400" spc="-10" dirty="0">
                          <a:latin typeface="Calibri"/>
                          <a:cs typeface="Calibri"/>
                        </a:rPr>
                        <a:t>whole</a:t>
                      </a:r>
                      <a:endParaRPr sz="6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3500" spc="-10" dirty="0">
                          <a:solidFill>
                            <a:srgbClr val="9900FF"/>
                          </a:solidFill>
                          <a:latin typeface="Calibri"/>
                          <a:cs typeface="Calibri"/>
                        </a:rPr>
                        <a:t>(quantifier)</a:t>
                      </a:r>
                      <a:endParaRPr sz="3500">
                        <a:latin typeface="Calibri"/>
                        <a:cs typeface="Calibri"/>
                      </a:endParaRPr>
                    </a:p>
                  </a:txBody>
                  <a:tcPr marL="0" marR="0" marT="717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9695" marR="381635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2100" spc="170" dirty="0">
                          <a:latin typeface="Calibri"/>
                          <a:cs typeface="Calibri"/>
                        </a:rPr>
                        <a:t>If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 you</a:t>
                      </a:r>
                      <a:r>
                        <a:rPr sz="21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refer</a:t>
                      </a:r>
                      <a:r>
                        <a:rPr sz="21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21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21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40" dirty="0">
                          <a:latin typeface="Calibri"/>
                          <a:cs typeface="Calibri"/>
                        </a:rPr>
                        <a:t>whole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21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70" dirty="0">
                          <a:latin typeface="Calibri"/>
                          <a:cs typeface="Calibri"/>
                        </a:rPr>
                        <a:t>something, 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you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45" dirty="0">
                          <a:latin typeface="Calibri"/>
                          <a:cs typeface="Calibri"/>
                        </a:rPr>
                        <a:t>mean</a:t>
                      </a:r>
                      <a:r>
                        <a:rPr sz="21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all</a:t>
                      </a:r>
                      <a:r>
                        <a:rPr sz="21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21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25" dirty="0">
                          <a:latin typeface="Calibri"/>
                          <a:cs typeface="Calibri"/>
                        </a:rPr>
                        <a:t>it.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T="901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1815"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b="1" u="heavy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In</a:t>
                      </a:r>
                      <a:r>
                        <a:rPr sz="2200" b="1" u="heavy" spc="1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2200" b="1" u="heavy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a</a:t>
                      </a:r>
                      <a:r>
                        <a:rPr sz="2200" b="1" u="heavy" spc="1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2200" b="1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Sentence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b="1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Drawing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09800">
                <a:tc>
                  <a:txBody>
                    <a:bodyPr/>
                    <a:lstStyle/>
                    <a:p>
                      <a:pPr marL="99695" marR="735330">
                        <a:lnSpc>
                          <a:spcPts val="4070"/>
                        </a:lnSpc>
                        <a:spcBef>
                          <a:spcPts val="790"/>
                        </a:spcBef>
                      </a:pPr>
                      <a:r>
                        <a:rPr sz="3400" spc="33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34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dirty="0">
                          <a:latin typeface="Calibri"/>
                          <a:cs typeface="Calibri"/>
                        </a:rPr>
                        <a:t>ate</a:t>
                      </a:r>
                      <a:r>
                        <a:rPr sz="34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34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u="heavy" spc="-65" dirty="0">
                          <a:solidFill>
                            <a:srgbClr val="9900FF"/>
                          </a:solidFill>
                          <a:uFill>
                            <a:solidFill>
                              <a:srgbClr val="9900FF"/>
                            </a:solidFill>
                          </a:uFill>
                          <a:latin typeface="Calibri"/>
                          <a:cs typeface="Calibri"/>
                        </a:rPr>
                        <a:t>whole</a:t>
                      </a:r>
                      <a:r>
                        <a:rPr sz="3400" spc="-60" dirty="0">
                          <a:solidFill>
                            <a:srgbClr val="9900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3400" spc="-75" dirty="0">
                          <a:latin typeface="Calibri"/>
                          <a:cs typeface="Calibri"/>
                        </a:rPr>
                        <a:t>box</a:t>
                      </a:r>
                      <a:r>
                        <a:rPr sz="34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spc="-25" dirty="0">
                          <a:latin typeface="Calibri"/>
                          <a:cs typeface="Calibri"/>
                        </a:rPr>
                        <a:t>of </a:t>
                      </a:r>
                      <a:r>
                        <a:rPr sz="3400" spc="-105" dirty="0">
                          <a:latin typeface="Calibri"/>
                          <a:cs typeface="Calibri"/>
                        </a:rPr>
                        <a:t>sweets…oops!</a:t>
                      </a:r>
                      <a:endParaRPr sz="3400">
                        <a:latin typeface="Calibri"/>
                        <a:cs typeface="Calibri"/>
                      </a:endParaRPr>
                    </a:p>
                  </a:txBody>
                  <a:tcPr marL="0" marR="0" marT="1003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54749" y="4370719"/>
            <a:ext cx="2158441" cy="2158442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721532" y="1498724"/>
          <a:ext cx="9239250" cy="5074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19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19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4835"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u="heavy" spc="-2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Word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Meaning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F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847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6400" spc="-25" dirty="0">
                          <a:latin typeface="Calibri"/>
                          <a:cs typeface="Calibri"/>
                        </a:rPr>
                        <a:t>who</a:t>
                      </a:r>
                      <a:endParaRPr sz="6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3500" spc="-30" dirty="0">
                          <a:solidFill>
                            <a:srgbClr val="9900FF"/>
                          </a:solidFill>
                          <a:latin typeface="Calibri"/>
                          <a:cs typeface="Calibri"/>
                        </a:rPr>
                        <a:t>(pronoun)</a:t>
                      </a:r>
                      <a:endParaRPr sz="3500">
                        <a:latin typeface="Calibri"/>
                        <a:cs typeface="Calibri"/>
                      </a:endParaRPr>
                    </a:p>
                  </a:txBody>
                  <a:tcPr marL="0" marR="0" marT="717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9695" marR="142240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2100" spc="-140" dirty="0">
                          <a:latin typeface="Calibri"/>
                          <a:cs typeface="Calibri"/>
                        </a:rPr>
                        <a:t>You</a:t>
                      </a:r>
                      <a:r>
                        <a:rPr sz="21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05" dirty="0">
                          <a:latin typeface="Calibri"/>
                          <a:cs typeface="Calibri"/>
                        </a:rPr>
                        <a:t>use</a:t>
                      </a:r>
                      <a:r>
                        <a:rPr sz="2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40" dirty="0">
                          <a:latin typeface="Calibri"/>
                          <a:cs typeface="Calibri"/>
                        </a:rPr>
                        <a:t>who</a:t>
                      </a:r>
                      <a:r>
                        <a:rPr sz="21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in</a:t>
                      </a:r>
                      <a:r>
                        <a:rPr sz="21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85" dirty="0">
                          <a:latin typeface="Calibri"/>
                          <a:cs typeface="Calibri"/>
                        </a:rPr>
                        <a:t>questions</a:t>
                      </a:r>
                      <a:r>
                        <a:rPr sz="21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50" dirty="0">
                          <a:latin typeface="Calibri"/>
                          <a:cs typeface="Calibri"/>
                        </a:rPr>
                        <a:t>when</a:t>
                      </a:r>
                      <a:r>
                        <a:rPr sz="21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you</a:t>
                      </a:r>
                      <a:r>
                        <a:rPr sz="21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25" dirty="0">
                          <a:latin typeface="Calibri"/>
                          <a:cs typeface="Calibri"/>
                        </a:rPr>
                        <a:t>ask about</a:t>
                      </a:r>
                      <a:r>
                        <a:rPr sz="21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2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40" dirty="0">
                          <a:latin typeface="Calibri"/>
                          <a:cs typeface="Calibri"/>
                        </a:rPr>
                        <a:t>name</a:t>
                      </a:r>
                      <a:r>
                        <a:rPr sz="21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or</a:t>
                      </a:r>
                      <a:r>
                        <a:rPr sz="2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identity</a:t>
                      </a:r>
                      <a:r>
                        <a:rPr sz="2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2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2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70" dirty="0">
                          <a:latin typeface="Calibri"/>
                          <a:cs typeface="Calibri"/>
                        </a:rPr>
                        <a:t>person</a:t>
                      </a:r>
                      <a:r>
                        <a:rPr sz="2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25" dirty="0">
                          <a:latin typeface="Calibri"/>
                          <a:cs typeface="Calibri"/>
                        </a:rPr>
                        <a:t>or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group</a:t>
                      </a:r>
                      <a:r>
                        <a:rPr sz="21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21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people.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T="901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1815"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b="1" u="heavy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In</a:t>
                      </a:r>
                      <a:r>
                        <a:rPr sz="2200" b="1" u="heavy" spc="1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2200" b="1" u="heavy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a</a:t>
                      </a:r>
                      <a:r>
                        <a:rPr sz="2200" b="1" u="heavy" spc="1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2200" b="1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Sentence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b="1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Drawing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09800"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645"/>
                        </a:spcBef>
                      </a:pPr>
                      <a:r>
                        <a:rPr sz="3400" u="heavy" spc="-409" dirty="0">
                          <a:solidFill>
                            <a:srgbClr val="9900FF"/>
                          </a:solidFill>
                          <a:uFill>
                            <a:solidFill>
                              <a:srgbClr val="9900FF"/>
                            </a:solidFill>
                          </a:uFill>
                          <a:latin typeface="Calibri"/>
                          <a:cs typeface="Calibri"/>
                        </a:rPr>
                        <a:t>Who</a:t>
                      </a:r>
                      <a:r>
                        <a:rPr sz="3400" spc="30" dirty="0">
                          <a:solidFill>
                            <a:srgbClr val="9900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3400" dirty="0">
                          <a:latin typeface="Calibri"/>
                          <a:cs typeface="Calibri"/>
                        </a:rPr>
                        <a:t>is</a:t>
                      </a:r>
                      <a:r>
                        <a:rPr sz="3400" spc="-1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dirty="0">
                          <a:latin typeface="Calibri"/>
                          <a:cs typeface="Calibri"/>
                        </a:rPr>
                        <a:t>your</a:t>
                      </a:r>
                      <a:r>
                        <a:rPr sz="34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spc="-45" dirty="0">
                          <a:latin typeface="Calibri"/>
                          <a:cs typeface="Calibri"/>
                        </a:rPr>
                        <a:t>best</a:t>
                      </a:r>
                      <a:r>
                        <a:rPr sz="34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spc="-10" dirty="0">
                          <a:latin typeface="Calibri"/>
                          <a:cs typeface="Calibri"/>
                        </a:rPr>
                        <a:t>friend?</a:t>
                      </a:r>
                      <a:endParaRPr sz="3400">
                        <a:latin typeface="Calibri"/>
                        <a:cs typeface="Calibri"/>
                      </a:endParaRPr>
                    </a:p>
                  </a:txBody>
                  <a:tcPr marL="0" marR="0" marT="819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54720" y="4370720"/>
            <a:ext cx="2147537" cy="2147538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721532" y="1498724"/>
          <a:ext cx="9239250" cy="5074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19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19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4835"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u="heavy" spc="-2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Word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Meaning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F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847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6400" spc="-20" dirty="0">
                          <a:latin typeface="Calibri"/>
                          <a:cs typeface="Calibri"/>
                        </a:rPr>
                        <a:t>wild</a:t>
                      </a:r>
                      <a:endParaRPr sz="6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3500" spc="-10" dirty="0">
                          <a:solidFill>
                            <a:srgbClr val="9900FF"/>
                          </a:solidFill>
                          <a:latin typeface="Calibri"/>
                          <a:cs typeface="Calibri"/>
                        </a:rPr>
                        <a:t>(adjective)</a:t>
                      </a:r>
                      <a:endParaRPr sz="3500">
                        <a:latin typeface="Calibri"/>
                        <a:cs typeface="Calibri"/>
                      </a:endParaRPr>
                    </a:p>
                  </a:txBody>
                  <a:tcPr marL="0" marR="0" marT="717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9695" marR="287020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2100" spc="-145" dirty="0">
                          <a:latin typeface="Calibri"/>
                          <a:cs typeface="Calibri"/>
                        </a:rPr>
                        <a:t>Wild</a:t>
                      </a:r>
                      <a:r>
                        <a:rPr sz="21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75" dirty="0">
                          <a:latin typeface="Calibri"/>
                          <a:cs typeface="Calibri"/>
                        </a:rPr>
                        <a:t>animals</a:t>
                      </a:r>
                      <a:r>
                        <a:rPr sz="2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or</a:t>
                      </a:r>
                      <a:r>
                        <a:rPr sz="21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20" dirty="0">
                          <a:latin typeface="Calibri"/>
                          <a:cs typeface="Calibri"/>
                        </a:rPr>
                        <a:t>plants</a:t>
                      </a:r>
                      <a:r>
                        <a:rPr sz="21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live</a:t>
                      </a:r>
                      <a:r>
                        <a:rPr sz="21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or</a:t>
                      </a:r>
                      <a:r>
                        <a:rPr sz="21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grow</a:t>
                      </a:r>
                      <a:r>
                        <a:rPr sz="21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25" dirty="0">
                          <a:latin typeface="Calibri"/>
                          <a:cs typeface="Calibri"/>
                        </a:rPr>
                        <a:t>in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natural</a:t>
                      </a:r>
                      <a:r>
                        <a:rPr sz="2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45" dirty="0">
                          <a:latin typeface="Calibri"/>
                          <a:cs typeface="Calibri"/>
                        </a:rPr>
                        <a:t>surroundings</a:t>
                      </a:r>
                      <a:r>
                        <a:rPr sz="2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5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2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are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45" dirty="0">
                          <a:latin typeface="Calibri"/>
                          <a:cs typeface="Calibri"/>
                        </a:rPr>
                        <a:t>not</a:t>
                      </a:r>
                      <a:r>
                        <a:rPr sz="2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55" dirty="0">
                          <a:latin typeface="Calibri"/>
                          <a:cs typeface="Calibri"/>
                        </a:rPr>
                        <a:t>looked </a:t>
                      </a:r>
                      <a:r>
                        <a:rPr sz="2100" spc="50" dirty="0">
                          <a:latin typeface="Calibri"/>
                          <a:cs typeface="Calibri"/>
                        </a:rPr>
                        <a:t>after</a:t>
                      </a:r>
                      <a:r>
                        <a:rPr sz="21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55" dirty="0">
                          <a:latin typeface="Calibri"/>
                          <a:cs typeface="Calibri"/>
                        </a:rPr>
                        <a:t>by</a:t>
                      </a:r>
                      <a:r>
                        <a:rPr sz="21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people.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T="901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1815"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b="1" u="heavy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In</a:t>
                      </a:r>
                      <a:r>
                        <a:rPr sz="2200" b="1" u="heavy" spc="1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2200" b="1" u="heavy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a</a:t>
                      </a:r>
                      <a:r>
                        <a:rPr sz="2200" b="1" u="heavy" spc="1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2200" b="1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Sentence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b="1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Drawing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09800">
                <a:tc>
                  <a:txBody>
                    <a:bodyPr/>
                    <a:lstStyle/>
                    <a:p>
                      <a:pPr marL="99695" marR="243204">
                        <a:lnSpc>
                          <a:spcPts val="4070"/>
                        </a:lnSpc>
                        <a:spcBef>
                          <a:spcPts val="790"/>
                        </a:spcBef>
                      </a:pPr>
                      <a:r>
                        <a:rPr sz="3400" spc="-535" dirty="0">
                          <a:latin typeface="Calibri"/>
                          <a:cs typeface="Calibri"/>
                        </a:rPr>
                        <a:t>We</a:t>
                      </a:r>
                      <a:r>
                        <a:rPr sz="34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spc="-40" dirty="0">
                          <a:latin typeface="Calibri"/>
                          <a:cs typeface="Calibri"/>
                        </a:rPr>
                        <a:t>saw</a:t>
                      </a:r>
                      <a:r>
                        <a:rPr sz="3400" spc="-1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dirty="0">
                          <a:latin typeface="Calibri"/>
                          <a:cs typeface="Calibri"/>
                        </a:rPr>
                        <a:t>two</a:t>
                      </a:r>
                      <a:r>
                        <a:rPr sz="3400" spc="-1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u="heavy" dirty="0">
                          <a:solidFill>
                            <a:srgbClr val="9900FF"/>
                          </a:solidFill>
                          <a:uFill>
                            <a:solidFill>
                              <a:srgbClr val="9900FF"/>
                            </a:solidFill>
                          </a:uFill>
                          <a:latin typeface="Calibri"/>
                          <a:cs typeface="Calibri"/>
                        </a:rPr>
                        <a:t>wild</a:t>
                      </a:r>
                      <a:r>
                        <a:rPr sz="3400" spc="-85" dirty="0">
                          <a:solidFill>
                            <a:srgbClr val="9900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3400" spc="-20" dirty="0">
                          <a:latin typeface="Calibri"/>
                          <a:cs typeface="Calibri"/>
                        </a:rPr>
                        <a:t>bears</a:t>
                      </a:r>
                      <a:r>
                        <a:rPr sz="34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spc="-25" dirty="0">
                          <a:latin typeface="Calibri"/>
                          <a:cs typeface="Calibri"/>
                        </a:rPr>
                        <a:t>in </a:t>
                      </a:r>
                      <a:r>
                        <a:rPr sz="340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3400" spc="-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spc="-10" dirty="0">
                          <a:latin typeface="Calibri"/>
                          <a:cs typeface="Calibri"/>
                        </a:rPr>
                        <a:t>forest.</a:t>
                      </a:r>
                      <a:endParaRPr sz="3400">
                        <a:latin typeface="Calibri"/>
                        <a:cs typeface="Calibri"/>
                      </a:endParaRPr>
                    </a:p>
                  </a:txBody>
                  <a:tcPr marL="0" marR="0" marT="1003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92312" y="4657058"/>
            <a:ext cx="1702972" cy="170297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84445" y="4657059"/>
            <a:ext cx="1702972" cy="1702972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721532" y="1498724"/>
          <a:ext cx="9239250" cy="5074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19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19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4835"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u="heavy" spc="-2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Word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Meaning</a:t>
                      </a:r>
                      <a:endParaRPr sz="2200" dirty="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F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847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6400" spc="-10" dirty="0">
                          <a:latin typeface="Calibri"/>
                          <a:cs typeface="Calibri"/>
                        </a:rPr>
                        <a:t>would</a:t>
                      </a:r>
                      <a:endParaRPr sz="6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3500" spc="-155" dirty="0">
                          <a:solidFill>
                            <a:srgbClr val="9900FF"/>
                          </a:solidFill>
                          <a:latin typeface="Calibri"/>
                          <a:cs typeface="Calibri"/>
                        </a:rPr>
                        <a:t>(modal</a:t>
                      </a:r>
                      <a:r>
                        <a:rPr sz="3500" spc="-35" dirty="0">
                          <a:solidFill>
                            <a:srgbClr val="9900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3500" spc="-20" dirty="0">
                          <a:solidFill>
                            <a:srgbClr val="9900FF"/>
                          </a:solidFill>
                          <a:latin typeface="Calibri"/>
                          <a:cs typeface="Calibri"/>
                        </a:rPr>
                        <a:t>verb)</a:t>
                      </a:r>
                      <a:endParaRPr sz="3500">
                        <a:latin typeface="Calibri"/>
                        <a:cs typeface="Calibri"/>
                      </a:endParaRPr>
                    </a:p>
                  </a:txBody>
                  <a:tcPr marL="0" marR="0" marT="717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9695" marR="208915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2100" spc="-140" dirty="0">
                          <a:latin typeface="Calibri"/>
                          <a:cs typeface="Calibri"/>
                        </a:rPr>
                        <a:t>You</a:t>
                      </a:r>
                      <a:r>
                        <a:rPr sz="21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05" dirty="0">
                          <a:latin typeface="Calibri"/>
                          <a:cs typeface="Calibri"/>
                        </a:rPr>
                        <a:t>use</a:t>
                      </a:r>
                      <a:r>
                        <a:rPr sz="2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70" dirty="0">
                          <a:latin typeface="Calibri"/>
                          <a:cs typeface="Calibri"/>
                        </a:rPr>
                        <a:t>would,</a:t>
                      </a:r>
                      <a:r>
                        <a:rPr sz="21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usually</a:t>
                      </a:r>
                      <a:r>
                        <a:rPr sz="21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in</a:t>
                      </a:r>
                      <a:r>
                        <a:rPr sz="21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85" dirty="0">
                          <a:latin typeface="Calibri"/>
                          <a:cs typeface="Calibri"/>
                        </a:rPr>
                        <a:t>questions</a:t>
                      </a:r>
                      <a:r>
                        <a:rPr sz="2100" spc="-20" dirty="0">
                          <a:latin typeface="Calibri"/>
                          <a:cs typeface="Calibri"/>
                        </a:rPr>
                        <a:t> with </a:t>
                      </a:r>
                      <a:r>
                        <a:rPr sz="2100" spc="-65" dirty="0">
                          <a:latin typeface="Calibri"/>
                          <a:cs typeface="Calibri"/>
                        </a:rPr>
                        <a:t>'like',</a:t>
                      </a:r>
                      <a:r>
                        <a:rPr sz="21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50" dirty="0">
                          <a:latin typeface="Calibri"/>
                          <a:cs typeface="Calibri"/>
                        </a:rPr>
                        <a:t>when</a:t>
                      </a:r>
                      <a:r>
                        <a:rPr sz="21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you</a:t>
                      </a:r>
                      <a:r>
                        <a:rPr sz="21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are</a:t>
                      </a:r>
                      <a:r>
                        <a:rPr sz="21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45" dirty="0">
                          <a:latin typeface="Calibri"/>
                          <a:cs typeface="Calibri"/>
                        </a:rPr>
                        <a:t>making</a:t>
                      </a:r>
                      <a:r>
                        <a:rPr sz="21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21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polite</a:t>
                      </a:r>
                      <a:r>
                        <a:rPr sz="21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offer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or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 invitation.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T="901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1815"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b="1" u="heavy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In</a:t>
                      </a:r>
                      <a:r>
                        <a:rPr sz="2200" b="1" u="heavy" spc="1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2200" b="1" u="heavy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a</a:t>
                      </a:r>
                      <a:r>
                        <a:rPr sz="2200" b="1" u="heavy" spc="1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2200" b="1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Sentence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b="1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Drawing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09800">
                <a:tc>
                  <a:txBody>
                    <a:bodyPr/>
                    <a:lstStyle/>
                    <a:p>
                      <a:pPr marL="99695" marR="1102360">
                        <a:lnSpc>
                          <a:spcPts val="4070"/>
                        </a:lnSpc>
                        <a:spcBef>
                          <a:spcPts val="790"/>
                        </a:spcBef>
                      </a:pPr>
                      <a:r>
                        <a:rPr sz="3400" u="heavy" spc="-280" dirty="0">
                          <a:solidFill>
                            <a:srgbClr val="9900FF"/>
                          </a:solidFill>
                          <a:uFill>
                            <a:solidFill>
                              <a:srgbClr val="9900FF"/>
                            </a:solidFill>
                          </a:uFill>
                          <a:latin typeface="Calibri"/>
                          <a:cs typeface="Calibri"/>
                        </a:rPr>
                        <a:t>Would</a:t>
                      </a:r>
                      <a:r>
                        <a:rPr sz="3400" spc="35" dirty="0">
                          <a:solidFill>
                            <a:srgbClr val="9900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3400" spc="-10" dirty="0">
                          <a:latin typeface="Calibri"/>
                          <a:cs typeface="Calibri"/>
                        </a:rPr>
                        <a:t>you</a:t>
                      </a:r>
                      <a:r>
                        <a:rPr sz="3400" spc="-1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spc="-135" dirty="0">
                          <a:latin typeface="Calibri"/>
                          <a:cs typeface="Calibri"/>
                        </a:rPr>
                        <a:t>pass</a:t>
                      </a:r>
                      <a:r>
                        <a:rPr sz="3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spc="-335" dirty="0">
                          <a:latin typeface="Calibri"/>
                          <a:cs typeface="Calibri"/>
                        </a:rPr>
                        <a:t>me</a:t>
                      </a:r>
                      <a:r>
                        <a:rPr sz="34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spc="-50" dirty="0">
                          <a:latin typeface="Calibri"/>
                          <a:cs typeface="Calibri"/>
                        </a:rPr>
                        <a:t>a </a:t>
                      </a:r>
                      <a:r>
                        <a:rPr sz="3400" spc="-10" dirty="0">
                          <a:latin typeface="Calibri"/>
                          <a:cs typeface="Calibri"/>
                        </a:rPr>
                        <a:t>drink?</a:t>
                      </a:r>
                      <a:endParaRPr sz="3400">
                        <a:latin typeface="Calibri"/>
                        <a:cs typeface="Calibri"/>
                      </a:endParaRPr>
                    </a:p>
                  </a:txBody>
                  <a:tcPr marL="0" marR="0" marT="1003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5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33694" y="4583646"/>
            <a:ext cx="1809131" cy="1809131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697124" y="4678225"/>
            <a:ext cx="1619972" cy="161997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721532" y="1498724"/>
          <a:ext cx="9239250" cy="5074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19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19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4835"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u="heavy" spc="-2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Word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Meaning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F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847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6400" spc="-25" dirty="0">
                          <a:latin typeface="Calibri"/>
                          <a:cs typeface="Calibri"/>
                        </a:rPr>
                        <a:t>any</a:t>
                      </a:r>
                      <a:endParaRPr sz="6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3500" spc="-10" dirty="0">
                          <a:solidFill>
                            <a:srgbClr val="9900FF"/>
                          </a:solidFill>
                          <a:latin typeface="Calibri"/>
                          <a:cs typeface="Calibri"/>
                        </a:rPr>
                        <a:t>(determiner)</a:t>
                      </a:r>
                      <a:endParaRPr sz="3500">
                        <a:latin typeface="Calibri"/>
                        <a:cs typeface="Calibri"/>
                      </a:endParaRPr>
                    </a:p>
                  </a:txBody>
                  <a:tcPr marL="0" marR="0" marT="717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9695" marR="399415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2100" spc="-210" dirty="0">
                          <a:latin typeface="Calibri"/>
                          <a:cs typeface="Calibri"/>
                        </a:rPr>
                        <a:t>Some</a:t>
                      </a:r>
                      <a:r>
                        <a:rPr sz="21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21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thing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or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75" dirty="0">
                          <a:latin typeface="Calibri"/>
                          <a:cs typeface="Calibri"/>
                        </a:rPr>
                        <a:t>number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30" dirty="0">
                          <a:latin typeface="Calibri"/>
                          <a:cs typeface="Calibri"/>
                        </a:rPr>
                        <a:t>things,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50" dirty="0">
                          <a:latin typeface="Calibri"/>
                          <a:cs typeface="Calibri"/>
                        </a:rPr>
                        <a:t>no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matter</a:t>
                      </a:r>
                      <a:r>
                        <a:rPr sz="21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40" dirty="0">
                          <a:latin typeface="Calibri"/>
                          <a:cs typeface="Calibri"/>
                        </a:rPr>
                        <a:t>how</a:t>
                      </a:r>
                      <a:r>
                        <a:rPr sz="21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14" dirty="0">
                          <a:latin typeface="Calibri"/>
                          <a:cs typeface="Calibri"/>
                        </a:rPr>
                        <a:t>much</a:t>
                      </a:r>
                      <a:r>
                        <a:rPr sz="21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or</a:t>
                      </a:r>
                      <a:r>
                        <a:rPr sz="2100" spc="-40" dirty="0">
                          <a:latin typeface="Calibri"/>
                          <a:cs typeface="Calibri"/>
                        </a:rPr>
                        <a:t> how 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many.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T="901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1815"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b="1" u="heavy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In</a:t>
                      </a:r>
                      <a:r>
                        <a:rPr sz="2200" b="1" u="heavy" spc="1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2200" b="1" u="heavy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a</a:t>
                      </a:r>
                      <a:r>
                        <a:rPr sz="2200" b="1" u="heavy" spc="1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2200" b="1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Sentence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b="1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Drawing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09800"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645"/>
                        </a:spcBef>
                      </a:pPr>
                      <a:r>
                        <a:rPr sz="3400" spc="-75" dirty="0">
                          <a:latin typeface="Calibri"/>
                          <a:cs typeface="Calibri"/>
                        </a:rPr>
                        <a:t>Have</a:t>
                      </a:r>
                      <a:r>
                        <a:rPr sz="34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spc="-10" dirty="0">
                          <a:latin typeface="Calibri"/>
                          <a:cs typeface="Calibri"/>
                        </a:rPr>
                        <a:t>you</a:t>
                      </a:r>
                      <a:r>
                        <a:rPr sz="34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dirty="0">
                          <a:latin typeface="Calibri"/>
                          <a:cs typeface="Calibri"/>
                        </a:rPr>
                        <a:t>got</a:t>
                      </a:r>
                      <a:r>
                        <a:rPr sz="34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u="heavy" dirty="0">
                          <a:solidFill>
                            <a:srgbClr val="9900FF"/>
                          </a:solidFill>
                          <a:uFill>
                            <a:solidFill>
                              <a:srgbClr val="9900FF"/>
                            </a:solidFill>
                          </a:uFill>
                          <a:latin typeface="Calibri"/>
                          <a:cs typeface="Calibri"/>
                        </a:rPr>
                        <a:t>any</a:t>
                      </a:r>
                      <a:r>
                        <a:rPr sz="3400" spc="-75" dirty="0">
                          <a:solidFill>
                            <a:srgbClr val="9900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3400" spc="-10" dirty="0">
                          <a:latin typeface="Calibri"/>
                          <a:cs typeface="Calibri"/>
                        </a:rPr>
                        <a:t>sweets?</a:t>
                      </a:r>
                      <a:endParaRPr sz="3400">
                        <a:latin typeface="Calibri"/>
                        <a:cs typeface="Calibri"/>
                      </a:endParaRPr>
                    </a:p>
                  </a:txBody>
                  <a:tcPr marL="0" marR="0" marT="819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57801" y="4681909"/>
            <a:ext cx="1645380" cy="164538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70035" y="4634561"/>
            <a:ext cx="1740073" cy="174007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721532" y="1498724"/>
          <a:ext cx="9239250" cy="5074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19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19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4835"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u="heavy" spc="-2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Word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Meaning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F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847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6400" spc="-20" dirty="0">
                          <a:latin typeface="Calibri"/>
                          <a:cs typeface="Calibri"/>
                        </a:rPr>
                        <a:t>bath</a:t>
                      </a:r>
                      <a:endParaRPr sz="6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3500" spc="-30" dirty="0">
                          <a:solidFill>
                            <a:srgbClr val="9900FF"/>
                          </a:solidFill>
                          <a:latin typeface="Calibri"/>
                          <a:cs typeface="Calibri"/>
                        </a:rPr>
                        <a:t>(noun)</a:t>
                      </a:r>
                      <a:endParaRPr sz="3500">
                        <a:latin typeface="Calibri"/>
                        <a:cs typeface="Calibri"/>
                      </a:endParaRPr>
                    </a:p>
                  </a:txBody>
                  <a:tcPr marL="0" marR="0" marT="717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9695" marR="405130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21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21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30" dirty="0">
                          <a:latin typeface="Calibri"/>
                          <a:cs typeface="Calibri"/>
                        </a:rPr>
                        <a:t>container</a:t>
                      </a:r>
                      <a:r>
                        <a:rPr sz="21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that</a:t>
                      </a:r>
                      <a:r>
                        <a:rPr sz="21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you</a:t>
                      </a:r>
                      <a:r>
                        <a:rPr sz="21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60" dirty="0">
                          <a:latin typeface="Calibri"/>
                          <a:cs typeface="Calibri"/>
                        </a:rPr>
                        <a:t>fill</a:t>
                      </a:r>
                      <a:r>
                        <a:rPr sz="21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with</a:t>
                      </a:r>
                      <a:r>
                        <a:rPr sz="21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water</a:t>
                      </a:r>
                      <a:r>
                        <a:rPr sz="21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25" dirty="0">
                          <a:latin typeface="Calibri"/>
                          <a:cs typeface="Calibri"/>
                        </a:rPr>
                        <a:t>to </a:t>
                      </a:r>
                      <a:r>
                        <a:rPr sz="2100" spc="-20" dirty="0">
                          <a:latin typeface="Calibri"/>
                          <a:cs typeface="Calibri"/>
                        </a:rPr>
                        <a:t>wash</a:t>
                      </a:r>
                      <a:r>
                        <a:rPr sz="21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your</a:t>
                      </a:r>
                      <a:r>
                        <a:rPr sz="21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body.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T="901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1815"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b="1" u="heavy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In</a:t>
                      </a:r>
                      <a:r>
                        <a:rPr sz="2200" b="1" u="heavy" spc="1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2200" b="1" u="heavy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a</a:t>
                      </a:r>
                      <a:r>
                        <a:rPr sz="2200" b="1" u="heavy" spc="1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2200" b="1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Sentence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b="1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Drawing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09800"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645"/>
                        </a:spcBef>
                      </a:pPr>
                      <a:r>
                        <a:rPr sz="3400" spc="225" dirty="0">
                          <a:latin typeface="Calibri"/>
                          <a:cs typeface="Calibri"/>
                        </a:rPr>
                        <a:t>It</a:t>
                      </a:r>
                      <a:r>
                        <a:rPr sz="3400" spc="-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dirty="0">
                          <a:latin typeface="Calibri"/>
                          <a:cs typeface="Calibri"/>
                        </a:rPr>
                        <a:t>is</a:t>
                      </a:r>
                      <a:r>
                        <a:rPr sz="3400" spc="-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spc="-105" dirty="0">
                          <a:latin typeface="Calibri"/>
                          <a:cs typeface="Calibri"/>
                        </a:rPr>
                        <a:t>time</a:t>
                      </a:r>
                      <a:r>
                        <a:rPr sz="3400" spc="-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spc="50" dirty="0">
                          <a:latin typeface="Calibri"/>
                          <a:cs typeface="Calibri"/>
                        </a:rPr>
                        <a:t>for</a:t>
                      </a:r>
                      <a:r>
                        <a:rPr sz="34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spc="-65" dirty="0">
                          <a:latin typeface="Calibri"/>
                          <a:cs typeface="Calibri"/>
                        </a:rPr>
                        <a:t>my</a:t>
                      </a:r>
                      <a:r>
                        <a:rPr sz="34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dirty="0">
                          <a:latin typeface="Calibri"/>
                          <a:cs typeface="Calibri"/>
                        </a:rPr>
                        <a:t>hot</a:t>
                      </a:r>
                      <a:r>
                        <a:rPr sz="34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u="heavy" spc="-10" dirty="0">
                          <a:solidFill>
                            <a:srgbClr val="9900FF"/>
                          </a:solidFill>
                          <a:uFill>
                            <a:solidFill>
                              <a:srgbClr val="9900FF"/>
                            </a:solidFill>
                          </a:uFill>
                          <a:latin typeface="Calibri"/>
                          <a:cs typeface="Calibri"/>
                        </a:rPr>
                        <a:t>bath</a:t>
                      </a:r>
                      <a:r>
                        <a:rPr sz="3400" spc="-10" dirty="0">
                          <a:latin typeface="Calibri"/>
                          <a:cs typeface="Calibri"/>
                        </a:rPr>
                        <a:t>.</a:t>
                      </a:r>
                      <a:endParaRPr sz="3400">
                        <a:latin typeface="Calibri"/>
                        <a:cs typeface="Calibri"/>
                      </a:endParaRPr>
                    </a:p>
                  </a:txBody>
                  <a:tcPr marL="0" marR="0" marT="819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65717" y="4523566"/>
            <a:ext cx="1903797" cy="190379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721532" y="1498724"/>
          <a:ext cx="9239250" cy="5074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19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19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4835"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u="heavy" spc="-2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Word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Meaning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F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847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6400" spc="-10" dirty="0">
                          <a:latin typeface="Calibri"/>
                          <a:cs typeface="Calibri"/>
                        </a:rPr>
                        <a:t>beautiful</a:t>
                      </a:r>
                      <a:endParaRPr sz="6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3500" spc="-10" dirty="0">
                          <a:solidFill>
                            <a:srgbClr val="9900FF"/>
                          </a:solidFill>
                          <a:latin typeface="Calibri"/>
                          <a:cs typeface="Calibri"/>
                        </a:rPr>
                        <a:t>(adjective)</a:t>
                      </a:r>
                      <a:endParaRPr sz="3500">
                        <a:latin typeface="Calibri"/>
                        <a:cs typeface="Calibri"/>
                      </a:endParaRPr>
                    </a:p>
                  </a:txBody>
                  <a:tcPr marL="0" marR="0" marT="717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9695" marR="981710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2100" spc="-90" dirty="0">
                          <a:latin typeface="Calibri"/>
                          <a:cs typeface="Calibri"/>
                        </a:rPr>
                        <a:t>Something</a:t>
                      </a:r>
                      <a:r>
                        <a:rPr sz="21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is</a:t>
                      </a:r>
                      <a:r>
                        <a:rPr sz="21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55" dirty="0">
                          <a:latin typeface="Calibri"/>
                          <a:cs typeface="Calibri"/>
                        </a:rPr>
                        <a:t>very</a:t>
                      </a:r>
                      <a:r>
                        <a:rPr sz="21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80" dirty="0">
                          <a:latin typeface="Calibri"/>
                          <a:cs typeface="Calibri"/>
                        </a:rPr>
                        <a:t>good</a:t>
                      </a:r>
                      <a:r>
                        <a:rPr sz="21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35" dirty="0">
                          <a:latin typeface="Calibri"/>
                          <a:cs typeface="Calibri"/>
                        </a:rPr>
                        <a:t>looking</a:t>
                      </a:r>
                      <a:r>
                        <a:rPr sz="21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25" dirty="0">
                          <a:latin typeface="Calibri"/>
                          <a:cs typeface="Calibri"/>
                        </a:rPr>
                        <a:t>or 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attractive.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T="901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1815"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b="1" u="heavy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In</a:t>
                      </a:r>
                      <a:r>
                        <a:rPr sz="2200" b="1" u="heavy" spc="1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2200" b="1" u="heavy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a</a:t>
                      </a:r>
                      <a:r>
                        <a:rPr sz="2200" b="1" u="heavy" spc="1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2200" b="1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Sentence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b="1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Drawing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09800">
                <a:tc>
                  <a:txBody>
                    <a:bodyPr/>
                    <a:lstStyle/>
                    <a:p>
                      <a:pPr marL="99695" marR="720725">
                        <a:lnSpc>
                          <a:spcPts val="4070"/>
                        </a:lnSpc>
                        <a:spcBef>
                          <a:spcPts val="790"/>
                        </a:spcBef>
                      </a:pPr>
                      <a:r>
                        <a:rPr sz="3400" spc="-50" dirty="0">
                          <a:latin typeface="Calibri"/>
                          <a:cs typeface="Calibri"/>
                        </a:rPr>
                        <a:t>Look</a:t>
                      </a:r>
                      <a:r>
                        <a:rPr sz="3400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dirty="0">
                          <a:latin typeface="Calibri"/>
                          <a:cs typeface="Calibri"/>
                        </a:rPr>
                        <a:t>at</a:t>
                      </a:r>
                      <a:r>
                        <a:rPr sz="3400" spc="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dirty="0">
                          <a:latin typeface="Calibri"/>
                          <a:cs typeface="Calibri"/>
                        </a:rPr>
                        <a:t>that</a:t>
                      </a:r>
                      <a:r>
                        <a:rPr sz="3400" spc="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u="heavy" spc="-10" dirty="0">
                          <a:solidFill>
                            <a:srgbClr val="9900FF"/>
                          </a:solidFill>
                          <a:uFill>
                            <a:solidFill>
                              <a:srgbClr val="9900FF"/>
                            </a:solidFill>
                          </a:uFill>
                          <a:latin typeface="Calibri"/>
                          <a:cs typeface="Calibri"/>
                        </a:rPr>
                        <a:t>beautiful</a:t>
                      </a:r>
                      <a:r>
                        <a:rPr sz="3400" spc="-10" dirty="0">
                          <a:solidFill>
                            <a:srgbClr val="9900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3400" spc="-10" dirty="0">
                          <a:latin typeface="Calibri"/>
                          <a:cs typeface="Calibri"/>
                        </a:rPr>
                        <a:t>butterfly.</a:t>
                      </a:r>
                      <a:endParaRPr sz="3400">
                        <a:latin typeface="Calibri"/>
                        <a:cs typeface="Calibri"/>
                      </a:endParaRPr>
                    </a:p>
                  </a:txBody>
                  <a:tcPr marL="0" marR="0" marT="1003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21553" y="4520468"/>
            <a:ext cx="1765452" cy="176545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70035" y="4520468"/>
            <a:ext cx="1765451" cy="176545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721532" y="1498724"/>
          <a:ext cx="9239250" cy="5074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19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19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4835"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u="heavy" spc="-2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Word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Meaning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F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847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6400" spc="-60" dirty="0">
                          <a:latin typeface="Calibri"/>
                          <a:cs typeface="Calibri"/>
                        </a:rPr>
                        <a:t>because</a:t>
                      </a:r>
                      <a:endParaRPr sz="6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3500" spc="-40" dirty="0">
                          <a:solidFill>
                            <a:srgbClr val="9900FF"/>
                          </a:solidFill>
                          <a:latin typeface="Calibri"/>
                          <a:cs typeface="Calibri"/>
                        </a:rPr>
                        <a:t>(conjunction)</a:t>
                      </a:r>
                      <a:endParaRPr sz="3500">
                        <a:latin typeface="Calibri"/>
                        <a:cs typeface="Calibri"/>
                      </a:endParaRPr>
                    </a:p>
                  </a:txBody>
                  <a:tcPr marL="0" marR="0" marT="717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2100" spc="-10" dirty="0">
                          <a:latin typeface="Calibri"/>
                          <a:cs typeface="Calibri"/>
                        </a:rPr>
                        <a:t>Explaining</a:t>
                      </a:r>
                      <a:r>
                        <a:rPr sz="21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21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65" dirty="0">
                          <a:latin typeface="Calibri"/>
                          <a:cs typeface="Calibri"/>
                        </a:rPr>
                        <a:t>reason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 for</a:t>
                      </a:r>
                      <a:r>
                        <a:rPr sz="21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something.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T="901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1815"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b="1" u="heavy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In</a:t>
                      </a:r>
                      <a:r>
                        <a:rPr sz="2200" b="1" u="heavy" spc="1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2200" b="1" u="heavy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a</a:t>
                      </a:r>
                      <a:r>
                        <a:rPr sz="2200" b="1" u="heavy" spc="1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2200" b="1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Sentence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b="1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Drawing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09800">
                <a:tc>
                  <a:txBody>
                    <a:bodyPr/>
                    <a:lstStyle/>
                    <a:p>
                      <a:pPr marL="99695" marR="93345">
                        <a:lnSpc>
                          <a:spcPts val="4070"/>
                        </a:lnSpc>
                        <a:spcBef>
                          <a:spcPts val="790"/>
                        </a:spcBef>
                      </a:pPr>
                      <a:r>
                        <a:rPr sz="3400" spc="33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3400" spc="-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dirty="0">
                          <a:latin typeface="Calibri"/>
                          <a:cs typeface="Calibri"/>
                        </a:rPr>
                        <a:t>want</a:t>
                      </a:r>
                      <a:r>
                        <a:rPr sz="3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spc="-305" dirty="0">
                          <a:latin typeface="Calibri"/>
                          <a:cs typeface="Calibri"/>
                        </a:rPr>
                        <a:t>some</a:t>
                      </a:r>
                      <a:r>
                        <a:rPr sz="34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spc="-140" dirty="0">
                          <a:latin typeface="Calibri"/>
                          <a:cs typeface="Calibri"/>
                        </a:rPr>
                        <a:t>food,</a:t>
                      </a:r>
                      <a:r>
                        <a:rPr sz="3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u="heavy" spc="-95" dirty="0">
                          <a:solidFill>
                            <a:srgbClr val="9900FF"/>
                          </a:solidFill>
                          <a:uFill>
                            <a:solidFill>
                              <a:srgbClr val="9900FF"/>
                            </a:solidFill>
                          </a:uFill>
                          <a:latin typeface="Calibri"/>
                          <a:cs typeface="Calibri"/>
                        </a:rPr>
                        <a:t>because</a:t>
                      </a:r>
                      <a:r>
                        <a:rPr sz="3400" spc="-95" dirty="0">
                          <a:solidFill>
                            <a:srgbClr val="9900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3400" spc="33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34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spc="-265" dirty="0">
                          <a:latin typeface="Calibri"/>
                          <a:cs typeface="Calibri"/>
                        </a:rPr>
                        <a:t>am</a:t>
                      </a:r>
                      <a:r>
                        <a:rPr sz="34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spc="-10" dirty="0">
                          <a:latin typeface="Calibri"/>
                          <a:cs typeface="Calibri"/>
                        </a:rPr>
                        <a:t>hungry.</a:t>
                      </a:r>
                      <a:endParaRPr sz="3400">
                        <a:latin typeface="Calibri"/>
                        <a:cs typeface="Calibri"/>
                      </a:endParaRPr>
                    </a:p>
                  </a:txBody>
                  <a:tcPr marL="0" marR="0" marT="1003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34225" y="4602445"/>
            <a:ext cx="1746651" cy="1746651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731958" y="4696745"/>
            <a:ext cx="1558049" cy="155805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721532" y="1498724"/>
          <a:ext cx="9239250" cy="5074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19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19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4835"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u="heavy" spc="-2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Word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Meaning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F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8470">
                <a:tc>
                  <a:txBody>
                    <a:bodyPr/>
                    <a:lstStyle/>
                    <a:p>
                      <a:pPr marL="1217930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6400" spc="-10" dirty="0">
                          <a:latin typeface="Calibri"/>
                          <a:cs typeface="Calibri"/>
                        </a:rPr>
                        <a:t>behind</a:t>
                      </a:r>
                      <a:endParaRPr sz="6400">
                        <a:latin typeface="Calibri"/>
                        <a:cs typeface="Calibri"/>
                      </a:endParaRPr>
                    </a:p>
                    <a:p>
                      <a:pPr marL="120523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3500" spc="-20" dirty="0">
                          <a:solidFill>
                            <a:srgbClr val="9900FF"/>
                          </a:solidFill>
                          <a:latin typeface="Calibri"/>
                          <a:cs typeface="Calibri"/>
                        </a:rPr>
                        <a:t>(preposition)</a:t>
                      </a:r>
                      <a:endParaRPr sz="3500">
                        <a:latin typeface="Calibri"/>
                        <a:cs typeface="Calibri"/>
                      </a:endParaRPr>
                    </a:p>
                  </a:txBody>
                  <a:tcPr marL="0" marR="0" marT="717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9695" marR="517525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2100" spc="-90" dirty="0">
                          <a:latin typeface="Calibri"/>
                          <a:cs typeface="Calibri"/>
                        </a:rPr>
                        <a:t>Something</a:t>
                      </a:r>
                      <a:r>
                        <a:rPr sz="21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is</a:t>
                      </a:r>
                      <a:r>
                        <a:rPr sz="21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nearer</a:t>
                      </a:r>
                      <a:r>
                        <a:rPr sz="21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their</a:t>
                      </a:r>
                      <a:r>
                        <a:rPr sz="21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back 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rather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than</a:t>
                      </a:r>
                      <a:r>
                        <a:rPr sz="21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21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front.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T="901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1815"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b="1" u="heavy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In</a:t>
                      </a:r>
                      <a:r>
                        <a:rPr sz="2200" b="1" u="heavy" spc="1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2200" b="1" u="heavy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a</a:t>
                      </a:r>
                      <a:r>
                        <a:rPr sz="2200" b="1" u="heavy" spc="1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2200" b="1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Sentence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200" b="1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Drawing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09800">
                <a:tc>
                  <a:txBody>
                    <a:bodyPr/>
                    <a:lstStyle/>
                    <a:p>
                      <a:pPr marL="99695" marR="1286510">
                        <a:lnSpc>
                          <a:spcPts val="4070"/>
                        </a:lnSpc>
                        <a:spcBef>
                          <a:spcPts val="790"/>
                        </a:spcBef>
                      </a:pPr>
                      <a:r>
                        <a:rPr sz="3400" spc="-225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34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spc="-80" dirty="0">
                          <a:latin typeface="Calibri"/>
                          <a:cs typeface="Calibri"/>
                        </a:rPr>
                        <a:t>noisy</a:t>
                      </a:r>
                      <a:r>
                        <a:rPr sz="3400" spc="-1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spc="-50" dirty="0">
                          <a:latin typeface="Calibri"/>
                          <a:cs typeface="Calibri"/>
                        </a:rPr>
                        <a:t>dog</a:t>
                      </a:r>
                      <a:r>
                        <a:rPr sz="34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spc="-25" dirty="0">
                          <a:latin typeface="Calibri"/>
                          <a:cs typeface="Calibri"/>
                        </a:rPr>
                        <a:t>was </a:t>
                      </a:r>
                      <a:r>
                        <a:rPr sz="3400" spc="-35" dirty="0">
                          <a:latin typeface="Calibri"/>
                          <a:cs typeface="Calibri"/>
                        </a:rPr>
                        <a:t>running</a:t>
                      </a:r>
                      <a:r>
                        <a:rPr sz="3400" spc="-1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400" u="heavy" spc="-80" dirty="0">
                          <a:solidFill>
                            <a:srgbClr val="9900FF"/>
                          </a:solidFill>
                          <a:uFill>
                            <a:solidFill>
                              <a:srgbClr val="9900FF"/>
                            </a:solidFill>
                          </a:uFill>
                          <a:latin typeface="Calibri"/>
                          <a:cs typeface="Calibri"/>
                        </a:rPr>
                        <a:t>behind</a:t>
                      </a:r>
                      <a:r>
                        <a:rPr sz="3400" spc="-114" dirty="0">
                          <a:solidFill>
                            <a:srgbClr val="9900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3400" spc="-335" dirty="0">
                          <a:latin typeface="Calibri"/>
                          <a:cs typeface="Calibri"/>
                        </a:rPr>
                        <a:t>me.</a:t>
                      </a:r>
                      <a:endParaRPr sz="3400">
                        <a:latin typeface="Calibri"/>
                        <a:cs typeface="Calibri"/>
                      </a:endParaRPr>
                    </a:p>
                  </a:txBody>
                  <a:tcPr marL="0" marR="0" marT="1003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22790" y="4638230"/>
            <a:ext cx="1612633" cy="161263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650463" y="4638230"/>
            <a:ext cx="1612633" cy="161263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</TotalTime>
  <Words>1603</Words>
  <Application>Microsoft Macintosh PowerPoint</Application>
  <PresentationFormat>Custom</PresentationFormat>
  <Paragraphs>383</Paragraphs>
  <Slides>48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3" baseType="lpstr">
      <vt:lpstr>Arial</vt:lpstr>
      <vt:lpstr>Calibri</vt:lpstr>
      <vt:lpstr>Calibri Light</vt:lpstr>
      <vt:lpstr>Times New Roman</vt:lpstr>
      <vt:lpstr>Office Theme</vt:lpstr>
      <vt:lpstr>Year 2 C E 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Year-2-CEW.pdf</dc:title>
  <cp:lastModifiedBy>Callum Bone</cp:lastModifiedBy>
  <cp:revision>2</cp:revision>
  <dcterms:created xsi:type="dcterms:W3CDTF">2023-02-27T20:52:15Z</dcterms:created>
  <dcterms:modified xsi:type="dcterms:W3CDTF">2023-03-04T20:07:15Z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2023-02-27T00:00:00Z</vt:filetime>
  </property>
  <property fmtid="{D5CDD505-2E9C-101B-9397-08002B2CF9AE}" pid="3" name="Creator">
    <vt:lpwstr>Preview</vt:lpwstr>
  </property>
  <property fmtid="{D5CDD505-2E9C-101B-9397-08002B2CF9AE}" pid="4" name="LastSaved">
    <vt:filetime>2023-02-27T00:00:00Z</vt:filetime>
  </property>
  <property fmtid="{D5CDD505-2E9C-101B-9397-08002B2CF9AE}" pid="5" name="Producer">
    <vt:lpwstr>macOS Version 11.6 (Build 20G165) Quartz PDFContext, AppendMode 1.1</vt:lpwstr>
  </property>
</Properties>
</file>