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561D-F28D-414E-BA7E-F278DF0FA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353A7-7662-458F-84AE-906B58171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7809-FDF1-4A29-820A-F881F51A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34A3-585E-46FB-907A-25BC88CE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8FFEA-5403-4D96-9A3E-22E00438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57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77AF-27FA-4952-850C-EC83D6A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905FD-7D9C-4F86-9E60-696408AA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594A-FAF4-46F2-8E66-42242376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D2D3-3AC2-4D97-AB70-E1686767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5C829-8546-4D1D-A68F-FB823F59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8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DB9D5-8F4B-454E-A555-E12F008D6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2170A-6A00-4FD4-9404-1358DD923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D4A2D-E5A6-4043-B753-C9059E7B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2BDB-0289-4B77-8095-1D9E0C56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1E5F3-4BF7-4AD0-ACEC-3D6D1AD3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8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68F2-986A-43D0-B2AB-8BAF8439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D25B-AB12-4BFE-BED9-A76D83DA4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1064-A28B-403B-8F28-E6EC27AD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015C-E76E-44CD-AA87-BC583C34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05AD1-E8D1-4CE8-AD63-17960B37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FC2E-306C-4DB2-8846-CBE4342F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7A370-5CB0-490E-B8D4-D7F5882F5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A05F4-0A9E-4F5F-9D25-D061FD46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D347F-2C59-4BAA-9B53-AE6FE717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AB382-A78A-4E6B-B4CE-650F0952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223C-B5C2-480B-8E59-FDB31FA5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018CB-6105-4F8A-8D69-7882B0635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46F5-B1BE-434B-BD33-BE9ED797C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CB4B6-A45C-41A9-AFB8-AE0108D1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B7DC-1BAD-47EE-A039-CC5967EB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6B616-CF4F-4FAD-9A28-B4ACD254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4B9E-B47F-47D7-8BC7-65750ECA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1868-D48B-4CE5-9446-3CDD30D5D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23834-C6BA-457A-9F86-09617CFDD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30C56-C074-4A9D-B638-F97B4AD96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D507D-DD51-4E68-9A32-1789ABFBE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37347-1102-40D2-8224-95D1CA6C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4DDBF-AB13-4FE5-AEE2-A301FEB9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C5107-CD5D-4D5F-AF3F-03A99383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4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8F53-4581-4E43-A2E5-64CAE43E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851D6-2FBD-4388-8C09-C76BB266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D5AAF-A49F-4C67-BC75-14B6F7BD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9F421-AFDD-4431-9406-7F44FD56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10D24-3A0B-4C2B-91F0-95DB6873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4968A-68CD-4A59-B191-BDDFB4D1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FD89E-CFDB-4A39-9CC3-B67FC21D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74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935F-C783-4308-8566-C5AED6F5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A475-A7AA-4904-8D48-BE33FFA15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E5804-FD2A-451D-B5C1-3A891DBA7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75A55-AE21-471F-BBA7-1BFD5539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A16A6-7096-4F15-883F-DE54DDE8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3A33D-6BF8-49AF-9B19-29743FB3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33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B95F-6C18-441C-9625-4E772ED5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EFFB2-BC06-4B33-A93C-96D02B0DB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6C150-DB94-492D-B4C0-C9C7B1D08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86910-E18E-45DE-806C-75DF1C4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F7E61-9593-48CA-B01C-E56DEACD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BE5AE-AE86-47E2-94A2-193A81F3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9782F-5724-46BB-956F-E218E645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E02E9-3E78-4933-9B87-66679ACB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0C7C-0AF6-40CD-AFD3-958D86544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4DEC-4C97-4D83-9C45-C329765F93F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587A6-E311-4750-A62C-B3407F14F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38DC-6E9F-42C2-8233-AED37B6FB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0500-ED3D-45AB-8650-C5B5A0BFA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5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A81C7D8A-64B2-496A-B09E-0A388BDE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Light – Year 6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9D203-005B-4EB2-9620-2E76F0959DD6}"/>
              </a:ext>
            </a:extLst>
          </p:cNvPr>
          <p:cNvSpPr/>
          <p:nvPr/>
        </p:nvSpPr>
        <p:spPr>
          <a:xfrm>
            <a:off x="326886" y="887189"/>
            <a:ext cx="8847594" cy="148008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 is a form of energy that makes it possible to see. 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 is given off some objects (for example the Sun). Darkness is the absence of light.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Light can reflect off surfaces (e.g. mirrors). Light is absorbed by other materials.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Objects can be labelled as transparent, translucent, or opaque, depending on the amount of light that they let through.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Shadows are formed when light is blocked by an opaque object. 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58992-6E20-4D9F-868B-A302BB1C4F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04" y="887189"/>
            <a:ext cx="1903056" cy="1480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1E8EEC-E3DD-4F7C-9F13-ABAAE41A8FB8}"/>
              </a:ext>
            </a:extLst>
          </p:cNvPr>
          <p:cNvSpPr txBox="1"/>
          <p:nvPr/>
        </p:nvSpPr>
        <p:spPr>
          <a:xfrm>
            <a:off x="326886" y="2651760"/>
            <a:ext cx="3411994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omic Sans MS" panose="030F0702030302020204" pitchFamily="66" charset="0"/>
              </a:rPr>
              <a:t>How light travels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Comic Sans MS" panose="030F0702030302020204" pitchFamily="66" charset="0"/>
              </a:rPr>
              <a:t>Lights comes from light sources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Comic Sans MS" panose="030F0702030302020204" pitchFamily="66" charset="0"/>
              </a:rPr>
              <a:t>Light travels in a straight line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latin typeface="Comic Sans MS" panose="030F0702030302020204" pitchFamily="66" charset="0"/>
              </a:rPr>
              <a:t>When an object passes in front of a ray of light, the light can be blocked, creating a shadow.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885A8-DFD7-44DA-AEA2-1216D56ED07F}"/>
              </a:ext>
            </a:extLst>
          </p:cNvPr>
          <p:cNvSpPr/>
          <p:nvPr/>
        </p:nvSpPr>
        <p:spPr>
          <a:xfrm>
            <a:off x="8871050" y="2736502"/>
            <a:ext cx="2994064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u="sng" dirty="0">
                <a:latin typeface="Comic Sans MS" panose="030F0702030302020204" pitchFamily="66" charset="0"/>
              </a:rPr>
              <a:t>Transparent</a:t>
            </a:r>
            <a:r>
              <a:rPr lang="en-US" sz="1200" dirty="0">
                <a:latin typeface="Comic Sans MS" panose="030F0702030302020204" pitchFamily="66" charset="0"/>
              </a:rPr>
              <a:t> – allow all of the light to travel through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b="1" u="sng" dirty="0">
                <a:latin typeface="Comic Sans MS" panose="030F0702030302020204" pitchFamily="66" charset="0"/>
              </a:rPr>
              <a:t>Translucent</a:t>
            </a:r>
            <a:r>
              <a:rPr lang="en-US" sz="1200" dirty="0">
                <a:latin typeface="Comic Sans MS" panose="030F0702030302020204" pitchFamily="66" charset="0"/>
              </a:rPr>
              <a:t> – only allow some light to travel through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200" b="1" u="sng" dirty="0">
                <a:latin typeface="Comic Sans MS" panose="030F0702030302020204" pitchFamily="66" charset="0"/>
              </a:rPr>
              <a:t>Opaque</a:t>
            </a:r>
            <a:r>
              <a:rPr lang="en-US" sz="1200" dirty="0">
                <a:latin typeface="Comic Sans MS" panose="030F0702030302020204" pitchFamily="66" charset="0"/>
              </a:rPr>
              <a:t> – light is blocked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90145E-6920-4425-A8B0-16401F0D16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0" y="4308626"/>
            <a:ext cx="2213626" cy="2324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37A915-E885-4C97-AFEA-B57F9F18F8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6" y="4015198"/>
            <a:ext cx="1995354" cy="2643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D6DFE-E26E-4D84-984F-03BD95703FC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41" y="2833521"/>
            <a:ext cx="2396490" cy="1475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FEE95A-7108-425C-95DC-BA18F52FD4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3390401"/>
            <a:ext cx="2349500" cy="1536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5ECDD-D04E-465E-9A6B-334C5C76386F}"/>
              </a:ext>
            </a:extLst>
          </p:cNvPr>
          <p:cNvSpPr txBox="1"/>
          <p:nvPr/>
        </p:nvSpPr>
        <p:spPr>
          <a:xfrm>
            <a:off x="3402205" y="5165891"/>
            <a:ext cx="5861999" cy="14927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u="sng" dirty="0">
                <a:latin typeface="Comic Sans MS" panose="030F0702030302020204" pitchFamily="66" charset="0"/>
              </a:rPr>
              <a:t>We see things because: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</a:rPr>
              <a:t>Light is reflected from a light source into our eyes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</a:rPr>
              <a:t>When the light enters our eyes, we see the object.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</a:rPr>
              <a:t>The Moon is not luminous (does not produce its own light). We see it because light from The Sun reflects off it into our eyes.</a:t>
            </a:r>
          </a:p>
          <a:p>
            <a:pPr marL="285750" indent="-285750"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</a:rPr>
              <a:t>After light reflects off objects, it continues to travel in a straight line, but in a new direction.</a:t>
            </a:r>
          </a:p>
        </p:txBody>
      </p:sp>
    </p:spTree>
    <p:extLst>
      <p:ext uri="{BB962C8B-B14F-4D97-AF65-F5344CB8AC3E}">
        <p14:creationId xmlns:p14="http://schemas.microsoft.com/office/powerpoint/2010/main" val="375729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94CE2B79-C6C0-4890-B64E-30B31395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Electricity – Year 6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199A03-E82C-4B14-A661-6B921DB1151B}"/>
              </a:ext>
            </a:extLst>
          </p:cNvPr>
          <p:cNvSpPr/>
          <p:nvPr/>
        </p:nvSpPr>
        <p:spPr>
          <a:xfrm>
            <a:off x="447040" y="928368"/>
            <a:ext cx="7528560" cy="148008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is a type of energy.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is used to power lots of different things, including many items that we use in everyday life.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can flow through wires and cables and can be stored in batteries (sometimes called cells).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can flow in simple series electrical circuits. </a:t>
            </a:r>
            <a:endParaRPr lang="en-GB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Some materials conduct electricity, and others do not (insulators).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21427-9AC5-4618-8839-8B0F87BB4773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74" y1="77600" x2="33483" y2="65760"/>
                        <a14:foregroundMark x1="29895" y1="79040" x2="13752" y2="62560"/>
                        <a14:foregroundMark x1="23617" y1="82560" x2="19283" y2="53280"/>
                        <a14:foregroundMark x1="6278" y1="69440" x2="31540" y2="68160"/>
                        <a14:foregroundMark x1="75785" y1="78080" x2="86099" y2="95040"/>
                        <a14:foregroundMark x1="68610" y1="94080" x2="87743" y2="83040"/>
                        <a14:foregroundMark x1="70105" y1="5600" x2="63976" y2="5280"/>
                        <a14:foregroundMark x1="44245" y1="9280" x2="48281" y2="4480"/>
                        <a14:foregroundMark x1="63079" y1="5600" x2="67713" y2="4480"/>
                        <a14:foregroundMark x1="67713" y1="4480" x2="72197" y2="5600"/>
                        <a14:foregroundMark x1="71599" y1="41760" x2="71898" y2="12800"/>
                        <a14:foregroundMark x1="72197" y1="42560" x2="67713" y2="45760"/>
                        <a14:foregroundMark x1="67713" y1="45760" x2="41106" y2="44800"/>
                        <a14:foregroundMark x1="41405" y1="44800" x2="37369" y2="41760"/>
                        <a14:foregroundMark x1="37369" y1="41760" x2="39312" y2="10880"/>
                        <a14:foregroundMark x1="8969" y1="74560" x2="21824" y2="51360"/>
                        <a14:foregroundMark x1="60538" y1="3520" x2="67265" y2="12480"/>
                        <a14:foregroundMark x1="40060" y1="13440" x2="47683" y2="2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8" y="4563638"/>
            <a:ext cx="2369869" cy="1977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C72B6-B977-4A63-AF3D-17667775D22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4535" y1="27743" x2="76730" y2="28121"/>
                        <a14:backgroundMark x1="47264" y1="97856" x2="52538" y2="98235"/>
                        <a14:backgroundMark x1="46473" y1="98235" x2="53329" y2="98739"/>
                        <a14:backgroundMark x1="27423" y1="28121" x2="31839" y2="28625"/>
                        <a14:backgroundMark x1="25840" y1="29382" x2="33289" y2="30265"/>
                        <a14:backgroundMark x1="26829" y1="28121" x2="32894" y2="28121"/>
                        <a14:backgroundMark x1="10613" y1="18159" x2="14634" y2="18159"/>
                        <a14:backgroundMark x1="10613" y1="20303" x2="14436" y2="19420"/>
                        <a14:backgroundMark x1="10415" y1="52333" x2="21622" y2="51955"/>
                        <a14:backgroundMark x1="10811" y1="51955" x2="21819" y2="50694"/>
                        <a14:backgroundMark x1="11009" y1="54981" x2="22215" y2="54981"/>
                        <a14:backgroundMark x1="14239" y1="93947" x2="18655" y2="93947"/>
                        <a14:backgroundMark x1="14634" y1="97856" x2="17864" y2="97856"/>
                        <a14:backgroundMark x1="36651" y1="87011" x2="49901" y2="85750"/>
                        <a14:backgroundMark x1="37047" y1="90416" x2="50692" y2="89660"/>
                        <a14:backgroundMark x1="68952" y1="92182" x2="76533" y2="92182"/>
                        <a14:backgroundMark x1="69347" y1="96595" x2="75939" y2="94830"/>
                        <a14:backgroundMark x1="69347" y1="95712" x2="69347" y2="91803"/>
                        <a14:backgroundMark x1="80554" y1="51576" x2="86157" y2="51576"/>
                        <a14:backgroundMark x1="80751" y1="48424" x2="86355" y2="47667"/>
                        <a14:backgroundMark x1="67304" y1="31148" x2="73962" y2="32409"/>
                        <a14:backgroundMark x1="67568" y1="35435" x2="74951" y2="34174"/>
                        <a14:backgroundMark x1="48319" y1="28121" x2="53131" y2="28121"/>
                        <a14:backgroundMark x1="48517" y1="30265" x2="53131" y2="30769"/>
                        <a14:backgroundMark x1="86750" y1="52333" x2="83784" y2="48424"/>
                        <a14:backgroundMark x1="78181" y1="52837" x2="86552" y2="48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7" y="2936252"/>
            <a:ext cx="3065839" cy="1688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C596E-D7DF-48CF-803C-8614A8A9F069}"/>
              </a:ext>
            </a:extLst>
          </p:cNvPr>
          <p:cNvSpPr txBox="1"/>
          <p:nvPr/>
        </p:nvSpPr>
        <p:spPr>
          <a:xfrm>
            <a:off x="8312925" y="903047"/>
            <a:ext cx="3260965" cy="332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Electrical safety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Electricity can be extremely dangerous is it is not used safely. 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Important electrical safety tips: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Do not put fingers and other objects in outlet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Never use anything with a cord or plug around water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Keep metal objects away from toasters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Stay away from power stations and lines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Never pull a plug out by its cord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Go indoors when it is thunder and lightning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79C68-619B-43CE-82CD-EF12731CE8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67" y="507363"/>
            <a:ext cx="811461" cy="771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013E0-1DCC-42EA-B083-9CBDB5A7A2E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43" y="566443"/>
            <a:ext cx="811461" cy="577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9A5E0D-E153-9161-618C-A6E96CA68A41}"/>
              </a:ext>
            </a:extLst>
          </p:cNvPr>
          <p:cNvSpPr txBox="1"/>
          <p:nvPr/>
        </p:nvSpPr>
        <p:spPr>
          <a:xfrm>
            <a:off x="296971" y="4687941"/>
            <a:ext cx="374776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drawing electrical circuits, you should use the standard symbols to show the different component</a:t>
            </a:r>
          </a:p>
          <a:p>
            <a:endParaRPr lang="en-US" sz="11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changes are made to circuits, components can function differently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84D9F-A467-42AF-3A0E-D778985111F9}"/>
              </a:ext>
            </a:extLst>
          </p:cNvPr>
          <p:cNvSpPr txBox="1"/>
          <p:nvPr/>
        </p:nvSpPr>
        <p:spPr>
          <a:xfrm>
            <a:off x="447040" y="2565041"/>
            <a:ext cx="1583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Circuit diagrams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A241F-53F2-DC5B-07C7-8612CE13AB47}"/>
              </a:ext>
            </a:extLst>
          </p:cNvPr>
          <p:cNvSpPr txBox="1"/>
          <p:nvPr/>
        </p:nvSpPr>
        <p:spPr>
          <a:xfrm>
            <a:off x="6517913" y="2942044"/>
            <a:ext cx="158302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>
                <a:latin typeface="Comic Sans MS" panose="030F0702030302020204" pitchFamily="66" charset="0"/>
              </a:rPr>
              <a:t>Key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Bulb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Buzzer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Motor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Comic Sans MS" panose="030F0702030302020204" pitchFamily="66" charset="0"/>
              </a:rPr>
              <a:t>Voltage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CDE3D5-0C3C-D757-9861-693DCA11F9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57" y="2829044"/>
            <a:ext cx="1329055" cy="3590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1384C-2564-946D-326C-549A1FD9C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62" y="2844308"/>
            <a:ext cx="1329055" cy="35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684FE96-6ABD-4DCE-8E83-7123CBE6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134585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</a:t>
            </a: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6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5F42E-1D89-7954-E892-F8B322BAD015}"/>
              </a:ext>
            </a:extLst>
          </p:cNvPr>
          <p:cNvSpPr txBox="1"/>
          <p:nvPr/>
        </p:nvSpPr>
        <p:spPr>
          <a:xfrm>
            <a:off x="262719" y="949868"/>
            <a:ext cx="7525525" cy="25707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circulatory system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circulatory system is your body’s delivery system. It is made up of your heart, blood and blood vessels.</a:t>
            </a:r>
            <a:endParaRPr lang="en-GB" sz="1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-The human body needs a constant supply of blood to keep working. Blood delivers oxygen to all of the body’s cells. The circulatory system transports blood (and the oxygen) around your body.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-The heart pumps blood to the lungs via the pulmonary artery, where it picks up oxygen. It is then returned to the heart through the pulmonary vein.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-The heart then pumps the oxygenated blood to the rest of the body through the aorta and the other arteries. 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-Veins are vessels that bring blood back to the heart.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A0B44-4E0E-2C8F-CE50-21BB304BD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36" y="1536672"/>
            <a:ext cx="3998399" cy="4455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4661A-E356-FB4D-9830-9E23FBDF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153" y1="3577" x2="31825" y2="3421"/>
                        <a14:foregroundMark x1="20125" y1="5599" x2="34165" y2="5910"/>
                        <a14:foregroundMark x1="19657" y1="6221" x2="32293" y2="1400"/>
                        <a14:foregroundMark x1="34633" y1="7621" x2="21373" y2="1555"/>
                        <a14:foregroundMark x1="19501" y1="8709" x2="34165" y2="5132"/>
                        <a14:foregroundMark x1="18721" y1="5910" x2="33541" y2="8709"/>
                        <a14:foregroundMark x1="20281" y1="3266" x2="35569" y2="3888"/>
                        <a14:foregroundMark x1="33541" y1="3266" x2="22465" y2="778"/>
                        <a14:foregroundMark x1="76287" y1="17418" x2="89080" y2="24417"/>
                        <a14:foregroundMark x1="90172" y1="17574" x2="78627" y2="26128"/>
                        <a14:foregroundMark x1="78003" y1="20995" x2="91732" y2="21928"/>
                        <a14:foregroundMark x1="84087" y1="18040" x2="84087" y2="29549"/>
                        <a14:foregroundMark x1="75039" y1="17263" x2="92200" y2="19907"/>
                        <a14:foregroundMark x1="87051" y1="28305" x2="85023" y2="20373"/>
                        <a14:foregroundMark x1="75663" y1="19285" x2="78783" y2="19440"/>
                        <a14:foregroundMark x1="82839" y1="28927" x2="95008" y2="39036"/>
                        <a14:foregroundMark x1="86895" y1="37481" x2="97036" y2="31571"/>
                        <a14:foregroundMark x1="97036" y1="31571" x2="81591" y2="32037"/>
                        <a14:foregroundMark x1="81123" y1="30327" x2="89080" y2="36236"/>
                        <a14:foregroundMark x1="86427" y1="29082" x2="93448" y2="34837"/>
                        <a14:foregroundMark x1="5304" y1="73717" x2="16225" y2="79782"/>
                        <a14:foregroundMark x1="6864" y1="80715" x2="18409" y2="74028"/>
                        <a14:foregroundMark x1="4524" y1="76827" x2="16225" y2="74806"/>
                        <a14:foregroundMark x1="4680" y1="76672" x2="15757" y2="80560"/>
                        <a14:foregroundMark x1="6240" y1="81182" x2="16225" y2="80093"/>
                        <a14:foregroundMark x1="19657" y1="4510" x2="22933" y2="1244"/>
                        <a14:foregroundMark x1="3588" y1="75117" x2="10608" y2="83359"/>
                        <a14:foregroundMark x1="17629" y1="81960" x2="16849" y2="74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9" y="3764280"/>
            <a:ext cx="2651931" cy="2842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B394F1-96A4-2F11-674B-FB5AA38D9387}"/>
              </a:ext>
            </a:extLst>
          </p:cNvPr>
          <p:cNvSpPr txBox="1"/>
          <p:nvPr/>
        </p:nvSpPr>
        <p:spPr>
          <a:xfrm>
            <a:off x="3084094" y="3764280"/>
            <a:ext cx="4985849" cy="8254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circulatory system is </a:t>
            </a:r>
            <a:r>
              <a:rPr lang="en-US" sz="13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centred</a:t>
            </a: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on the heart, an organ that works constantly to pump blood around the body. 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heart is made up of four sections, called chambers: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A052858-7D6D-B35A-E8F9-66FAACE97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09774"/>
              </p:ext>
            </p:extLst>
          </p:nvPr>
        </p:nvGraphicFramePr>
        <p:xfrm>
          <a:off x="3133542" y="4784996"/>
          <a:ext cx="4654702" cy="1778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67058">
                  <a:extLst>
                    <a:ext uri="{9D8B030D-6E8A-4147-A177-3AD203B41FA5}">
                      <a16:colId xmlns:a16="http://schemas.microsoft.com/office/drawing/2014/main" val="2081686716"/>
                    </a:ext>
                  </a:extLst>
                </a:gridCol>
                <a:gridCol w="2987644">
                  <a:extLst>
                    <a:ext uri="{9D8B030D-6E8A-4147-A177-3AD203B41FA5}">
                      <a16:colId xmlns:a16="http://schemas.microsoft.com/office/drawing/2014/main" val="3993995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Left atrium 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Receives blood from the lungs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4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Right atrium 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Receives blood from the rest of the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432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Left ventricle 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Pushes blood to the lungs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39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mic Sans MS" panose="030F0702030302020204" pitchFamily="66" charset="0"/>
                        </a:rPr>
                        <a:t>Right ventricle 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Pushes blood to the rest of the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54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02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6B3B108-A3EF-4FA4-6545-F2784D82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134585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</a:t>
            </a: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6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344A18-49B4-5698-656B-ABF45BF72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97024"/>
              </p:ext>
            </p:extLst>
          </p:nvPr>
        </p:nvGraphicFramePr>
        <p:xfrm>
          <a:off x="447444" y="1165858"/>
          <a:ext cx="6819485" cy="49481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1878">
                  <a:extLst>
                    <a:ext uri="{9D8B030D-6E8A-4147-A177-3AD203B41FA5}">
                      <a16:colId xmlns:a16="http://schemas.microsoft.com/office/drawing/2014/main" val="474926624"/>
                    </a:ext>
                  </a:extLst>
                </a:gridCol>
                <a:gridCol w="3337607">
                  <a:extLst>
                    <a:ext uri="{9D8B030D-6E8A-4147-A177-3AD203B41FA5}">
                      <a16:colId xmlns:a16="http://schemas.microsoft.com/office/drawing/2014/main" val="3184177166"/>
                    </a:ext>
                  </a:extLst>
                </a:gridCol>
              </a:tblGrid>
              <a:tr h="2480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omic Sans MS" panose="030F0702030302020204" pitchFamily="66" charset="0"/>
                        </a:rPr>
                        <a:t>Impact of Diet, Exercise, and Drugs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5" marR="5511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61786"/>
                  </a:ext>
                </a:extLst>
              </a:tr>
              <a:tr h="156368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277870" algn="ctr"/>
                        </a:tabLs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	</a:t>
                      </a: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Diet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-A </a:t>
                      </a: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healthy, balanced diet 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can have a huge effect on a person’s health. People who eat the right balance of fresh, healthy foods are less prone to chronic illnesses and diseases.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Carbohydrates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are used by the body to create glucose, the body’s main energy source. </a:t>
                      </a: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Fat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is also helpful for energy, but too much fat in a person’s diet causes them to gain weight. </a:t>
                      </a: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Protein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helps to build and repair muscles, but too much can cause indigestion and intestinal problems.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5" marR="5511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96761"/>
                  </a:ext>
                </a:extLst>
              </a:tr>
              <a:tr h="253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Exercise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-As we exercise, our muscles need more oxygen. So, we breathe quicker, helping our lungs to take in more oxygen.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-Our heart needs to pump blood more quickly to get all of the oxygen around the body. In order to do this, our heart rate increases.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-Regular exercise helps our bones and muscles to become stronger. It also helps the heart and lungs to become healthier.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5" marR="551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Drugs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-A drug is a chemical that has an effect on your body.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-Some drugs are prescribed by doctors to make people healthy. Other, illegal drugs can have a dangerous effect on our health. 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-Alcohol is a depressant. Alcohol can cause damage to the liver and brain. Cigarettes contain nicotine, which is a stimulant, and is addictive. Cigarettes cause damage to the lungs and heart.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15" marR="55115" marT="0" marB="0"/>
                </a:tc>
                <a:extLst>
                  <a:ext uri="{0D108BD9-81ED-4DB2-BD59-A6C34878D82A}">
                    <a16:rowId xmlns:a16="http://schemas.microsoft.com/office/drawing/2014/main" val="3285900743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B914CEA6-A567-F726-C752-047382D0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21" y="1530270"/>
            <a:ext cx="1558290" cy="6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Rehydration</a:t>
            </a:r>
            <a:r>
              <a:rPr lang="en-US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water is drunk through the mouth. 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620FE-1CA1-A084-9058-9A2D8A88DC2F}"/>
              </a:ext>
            </a:extLst>
          </p:cNvPr>
          <p:cNvSpPr txBox="1"/>
          <p:nvPr/>
        </p:nvSpPr>
        <p:spPr>
          <a:xfrm>
            <a:off x="7524467" y="1099442"/>
            <a:ext cx="4667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Transportation of water and other nutrients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0C9F679-980D-840D-481C-1B904495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165" y="4293692"/>
            <a:ext cx="19558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r>
              <a:rPr lang="en-US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water is taken in blood to different parts of the body.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F9F0371-1C39-9282-ECAC-2F17774E5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297" y="5888411"/>
            <a:ext cx="1458914" cy="60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Excretion</a:t>
            </a:r>
            <a:r>
              <a:rPr lang="en-US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waste water is passed out as urine.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39584F6-CB77-AD08-B141-9C559E454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2538" y="2825750"/>
            <a:ext cx="2091055" cy="6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Absorption</a:t>
            </a:r>
            <a:r>
              <a:rPr lang="en-US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water is absorbed by the intestines and is carried in the bloodstream</a:t>
            </a:r>
            <a:r>
              <a:rPr lang="en-US" sz="1100" dirty="0">
                <a:solidFill>
                  <a:srgbClr val="000000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CC269E-77D7-26F3-0F9B-F879FABAF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78" l="0" r="100000">
                        <a14:foregroundMark x1="46243" y1="40764" x2="80347" y2="54140"/>
                        <a14:foregroundMark x1="20231" y1="91720" x2="59538" y2="93631"/>
                        <a14:foregroundMark x1="56069" y1="88535" x2="56069" y2="3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64" y="1558949"/>
            <a:ext cx="774066" cy="737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38EB84-C741-C817-8178-F4BEE7FC7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9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72" y="2732747"/>
            <a:ext cx="774066" cy="981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9217B6-F794-D3EF-0972-3C4F5ED1BB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60" b="100000" l="0" r="100000">
                        <a14:foregroundMark x1="25000" y1="93488" x2="17164" y2="87907"/>
                        <a14:foregroundMark x1="7090" y1="85116" x2="5970" y2="77209"/>
                        <a14:foregroundMark x1="7463" y1="69302" x2="8209" y2="6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04" y="4391683"/>
            <a:ext cx="912061" cy="731520"/>
          </a:xfrm>
          <a:prstGeom prst="rect">
            <a:avLst/>
          </a:prstGeom>
        </p:spPr>
      </p:pic>
      <p:pic>
        <p:nvPicPr>
          <p:cNvPr id="2053" name="Picture 5" descr="Cartoon Toilet Images - Cliparts.co">
            <a:extLst>
              <a:ext uri="{FF2B5EF4-FFF2-40B4-BE49-F238E27FC236}">
                <a16:creationId xmlns:a16="http://schemas.microsoft.com/office/drawing/2014/main" id="{5C196892-AA13-DFE9-E730-4289C3AC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42" y="5800478"/>
            <a:ext cx="614339" cy="7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2AC9B0A-18A3-9DE3-E9A1-832C0CF1596E}"/>
              </a:ext>
            </a:extLst>
          </p:cNvPr>
          <p:cNvSpPr/>
          <p:nvPr/>
        </p:nvSpPr>
        <p:spPr>
          <a:xfrm>
            <a:off x="9507750" y="2161652"/>
            <a:ext cx="277695" cy="56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0FDCB57-6C88-9F44-E4A2-620D5998CA75}"/>
              </a:ext>
            </a:extLst>
          </p:cNvPr>
          <p:cNvSpPr/>
          <p:nvPr/>
        </p:nvSpPr>
        <p:spPr>
          <a:xfrm>
            <a:off x="9507750" y="3714408"/>
            <a:ext cx="277695" cy="56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A90E079-D441-5AC2-2E18-B1D821ACD316}"/>
              </a:ext>
            </a:extLst>
          </p:cNvPr>
          <p:cNvSpPr/>
          <p:nvPr/>
        </p:nvSpPr>
        <p:spPr>
          <a:xfrm>
            <a:off x="9507749" y="5185823"/>
            <a:ext cx="277695" cy="566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7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685F949-AECA-4AEE-A4FF-4A315BBC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190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Living things and their habitats – Year 6</a:t>
            </a:r>
            <a:endParaRPr lang="en-GB" sz="1200" dirty="0">
              <a:ln w="19050"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23394-B4D4-2706-5F7E-C1AF70EB173A}"/>
              </a:ext>
            </a:extLst>
          </p:cNvPr>
          <p:cNvSpPr txBox="1"/>
          <p:nvPr/>
        </p:nvSpPr>
        <p:spPr>
          <a:xfrm>
            <a:off x="508948" y="796949"/>
            <a:ext cx="11174104" cy="925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Animals and plants can be classified into different groups based on their characteristics.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Animals can be grouped into vertebrates (with a backbone) and invertebrates (without a backbone).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Plants are commonly grouped into flowering plants and non-flowering plants. They too can be sub-divided beyond these broad classifications</a:t>
            </a:r>
            <a:endParaRPr lang="en-GB" sz="13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F07F6E-1AA2-3BD7-C40B-75C9C0E6D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95571"/>
              </p:ext>
            </p:extLst>
          </p:nvPr>
        </p:nvGraphicFramePr>
        <p:xfrm>
          <a:off x="3175444" y="3004169"/>
          <a:ext cx="4538469" cy="359034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538469">
                  <a:extLst>
                    <a:ext uri="{9D8B030D-6E8A-4147-A177-3AD203B41FA5}">
                      <a16:colId xmlns:a16="http://schemas.microsoft.com/office/drawing/2014/main" val="959149587"/>
                    </a:ext>
                  </a:extLst>
                </a:gridCol>
              </a:tblGrid>
              <a:tr h="123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Mammals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-Mammals are warm-blooded.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-They often have hair/fur on their bodies.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-Mammals give birth to live young.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-Mammals often drink milk from their mothers.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174830"/>
                  </a:ext>
                </a:extLst>
              </a:tr>
              <a:tr h="967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Reptiles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-Reptiles are cold-blooded.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-They normally lay eggs (but some don’t).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-Reptiles have scales or </a:t>
                      </a:r>
                      <a:r>
                        <a:rPr lang="en-US" sz="1200" b="0" dirty="0" err="1">
                          <a:effectLst/>
                          <a:latin typeface="Comic Sans MS" panose="030F0702030302020204" pitchFamily="66" charset="0"/>
                        </a:rPr>
                        <a:t>scutes</a:t>
                      </a: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554971"/>
                  </a:ext>
                </a:extLst>
              </a:tr>
              <a:tr h="1138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omic Sans MS" panose="030F0702030302020204" pitchFamily="66" charset="0"/>
                        </a:rPr>
                        <a:t>Amphibians</a:t>
                      </a:r>
                      <a:endParaRPr lang="en-GB" sz="1200" b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-Amphibians are cold-blooded animals.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-They have moist, scaleless skin. It is often permeable.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  <a:latin typeface="Comic Sans MS" panose="030F0702030302020204" pitchFamily="66" charset="0"/>
                        </a:rPr>
                        <a:t>-Amphibians lay eggs.</a:t>
                      </a:r>
                      <a:endParaRPr lang="en-GB" sz="12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7630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90F3D58-4382-743B-C302-EA0CE7A8CEB7}"/>
              </a:ext>
            </a:extLst>
          </p:cNvPr>
          <p:cNvSpPr txBox="1"/>
          <p:nvPr/>
        </p:nvSpPr>
        <p:spPr>
          <a:xfrm>
            <a:off x="3928300" y="2627059"/>
            <a:ext cx="333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 of animal groups: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898B7F-A53A-AB2F-7274-570F5971E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74618"/>
              </p:ext>
            </p:extLst>
          </p:nvPr>
        </p:nvGraphicFramePr>
        <p:xfrm>
          <a:off x="7932474" y="3299260"/>
          <a:ext cx="3790097" cy="30001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90097">
                  <a:extLst>
                    <a:ext uri="{9D8B030D-6E8A-4147-A177-3AD203B41FA5}">
                      <a16:colId xmlns:a16="http://schemas.microsoft.com/office/drawing/2014/main" val="959149587"/>
                    </a:ext>
                  </a:extLst>
                </a:gridCol>
              </a:tblGrid>
              <a:tr h="9939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Comic Sans MS" panose="030F0702030302020204" pitchFamily="66" charset="0"/>
                        </a:rPr>
                        <a:t>Forest</a:t>
                      </a:r>
                      <a:endParaRPr lang="en-GB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174830"/>
                  </a:ext>
                </a:extLst>
              </a:tr>
              <a:tr h="967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Comic Sans MS" panose="030F0702030302020204" pitchFamily="66" charset="0"/>
                        </a:rPr>
                        <a:t>Seaside</a:t>
                      </a:r>
                      <a:endParaRPr lang="en-GB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554971"/>
                  </a:ext>
                </a:extLst>
              </a:tr>
              <a:tr h="1038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effectLst/>
                          <a:latin typeface="Comic Sans MS" panose="030F0702030302020204" pitchFamily="66" charset="0"/>
                        </a:rPr>
                        <a:t>Garden</a:t>
                      </a:r>
                      <a:endParaRPr lang="en-GB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76306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E1F891E-027A-87B2-1963-9F9948E2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15" y="4365522"/>
            <a:ext cx="2023773" cy="805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90DF03-CB8C-BA29-020F-5E922669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15" y="3374256"/>
            <a:ext cx="2023773" cy="8590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29B3B-376A-D444-715E-8D49BAA90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15" y="5366862"/>
            <a:ext cx="2023773" cy="8767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3F2550-CF55-9D1C-CA52-78BC41008886}"/>
              </a:ext>
            </a:extLst>
          </p:cNvPr>
          <p:cNvSpPr txBox="1"/>
          <p:nvPr/>
        </p:nvSpPr>
        <p:spPr>
          <a:xfrm>
            <a:off x="291152" y="3427536"/>
            <a:ext cx="2665732" cy="20265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Comic Sans MS" panose="030F0702030302020204" pitchFamily="66" charset="0"/>
              </a:rPr>
              <a:t>M-R-S  G-R-E-N</a:t>
            </a:r>
            <a:endParaRPr lang="en-GB" sz="1400" b="1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Comic Sans MS" panose="030F0702030302020204" pitchFamily="66" charset="0"/>
              </a:rPr>
              <a:t>You can remember the seven features of living things by using the acronym MRS GREN (Movement, Respiration, Sensitivity, Growth, Reproduction, Excretion and Nutrition.</a:t>
            </a:r>
            <a:endParaRPr lang="en-GB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5E1E2-F475-129C-742B-32C0C853717A}"/>
              </a:ext>
            </a:extLst>
          </p:cNvPr>
          <p:cNvSpPr txBox="1"/>
          <p:nvPr/>
        </p:nvSpPr>
        <p:spPr>
          <a:xfrm>
            <a:off x="887126" y="2132503"/>
            <a:ext cx="4706201" cy="372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</a:rPr>
              <a:t>Classification of Animals</a:t>
            </a:r>
            <a:endParaRPr lang="en-GB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B030E-C969-0F80-F06A-2317651D38EA}"/>
              </a:ext>
            </a:extLst>
          </p:cNvPr>
          <p:cNvSpPr txBox="1"/>
          <p:nvPr/>
        </p:nvSpPr>
        <p:spPr>
          <a:xfrm>
            <a:off x="7892955" y="2081881"/>
            <a:ext cx="3790097" cy="372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</a:rPr>
              <a:t>Classification of Habitats</a:t>
            </a:r>
            <a:endParaRPr lang="en-GB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778BD-D0D2-600A-57B7-F347F71165A1}"/>
              </a:ext>
            </a:extLst>
          </p:cNvPr>
          <p:cNvSpPr txBox="1"/>
          <p:nvPr/>
        </p:nvSpPr>
        <p:spPr>
          <a:xfrm>
            <a:off x="7892955" y="2811611"/>
            <a:ext cx="333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Examples of habitats: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2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685F949-AECA-4AEE-A4FF-4A315BBC3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244014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dirty="0">
                <a:ln w="190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</a:rPr>
              <a:t>Evolution and Inheritance – Year 6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GB" sz="1050" dirty="0">
              <a:ln w="19050">
                <a:solidFill>
                  <a:sysClr val="windowText" lastClr="000000"/>
                </a:solidFill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DF590-8E1E-C561-C893-1E743656C094}"/>
              </a:ext>
            </a:extLst>
          </p:cNvPr>
          <p:cNvSpPr txBox="1"/>
          <p:nvPr/>
        </p:nvSpPr>
        <p:spPr>
          <a:xfrm>
            <a:off x="847499" y="1186324"/>
            <a:ext cx="6902356" cy="879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is the name given to changes tha</a:t>
            </a: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 happen to a species over time.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are passed from parents to their offspring. This is called </a:t>
            </a:r>
            <a:r>
              <a:rPr lang="en-US" sz="12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inheritance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Fossils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are remains of living things</a:t>
            </a: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provide evidence about living things from the past.</a:t>
            </a:r>
            <a:endParaRPr lang="en-GB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3022F-1FDB-AFC8-F7DC-226DBDD99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b="21343"/>
          <a:stretch/>
        </p:blipFill>
        <p:spPr>
          <a:xfrm>
            <a:off x="8374975" y="682418"/>
            <a:ext cx="2505061" cy="1580942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788DFD8-5F32-760F-47C7-1377E60CE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77721"/>
              </p:ext>
            </p:extLst>
          </p:nvPr>
        </p:nvGraphicFramePr>
        <p:xfrm>
          <a:off x="181251" y="2518304"/>
          <a:ext cx="11637604" cy="40039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8802">
                  <a:extLst>
                    <a:ext uri="{9D8B030D-6E8A-4147-A177-3AD203B41FA5}">
                      <a16:colId xmlns:a16="http://schemas.microsoft.com/office/drawing/2014/main" val="3135643406"/>
                    </a:ext>
                  </a:extLst>
                </a:gridCol>
                <a:gridCol w="5818802">
                  <a:extLst>
                    <a:ext uri="{9D8B030D-6E8A-4147-A177-3AD203B41FA5}">
                      <a16:colId xmlns:a16="http://schemas.microsoft.com/office/drawing/2014/main" val="2645461151"/>
                    </a:ext>
                  </a:extLst>
                </a:gridCol>
              </a:tblGrid>
              <a:tr h="211090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Evidence of Evolution</a:t>
                      </a:r>
                    </a:p>
                    <a:p>
                      <a:pPr algn="ctr"/>
                      <a:endParaRPr lang="en-US" sz="1400" b="1" u="sng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When paleontologists compare animals in fossils to animals today, they can see similarities and differences between them.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e.g. Fossils show that giraffes necks did not used to be as long. They have developed over time to reach high branches.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100" i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Living things also provide evidence of natural selection and evolution.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10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e.g. On the Galapagos Islands, Charles Darwin found differences between finches from island to island. They had adapted for the different foods that they eat</a:t>
                      </a:r>
                      <a:endParaRPr lang="en-GB" sz="1100" i="1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Comic Sans MS" panose="030F0702030302020204" pitchFamily="66" charset="0"/>
                        </a:rPr>
                        <a:t>Inheritance and mutation</a:t>
                      </a:r>
                    </a:p>
                    <a:p>
                      <a:pPr algn="ctr"/>
                      <a:endParaRPr lang="en-GB" sz="1400" b="1" u="sng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Living things produce 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offspring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of the same kind.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 of a parent’s characteristics are passed down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the offspring – this is called 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inheritance.</a:t>
                      </a:r>
                      <a:endParaRPr lang="en-GB" sz="1200" b="1" u="sng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This is why we often share similar features with our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parents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Inheritance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</a:t>
                      </a: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genetic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 environmental.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 features are new to the offspring. These are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called </a:t>
                      </a:r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mutations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This is why we are not exact copies of our parents.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These changes in offspring </a:t>
                      </a: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over time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allow evolution to take place.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28742"/>
                  </a:ext>
                </a:extLst>
              </a:tr>
              <a:tr h="18398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400" b="1" u="sng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sng" dirty="0">
                          <a:latin typeface="Comic Sans MS" panose="030F0702030302020204" pitchFamily="66" charset="0"/>
                        </a:rPr>
                        <a:t>Adaptation</a:t>
                      </a:r>
                    </a:p>
                    <a:p>
                      <a:endParaRPr lang="en-GB" sz="1200" b="1" u="sng" dirty="0">
                        <a:latin typeface="Comic Sans MS" panose="030F0702030302020204" pitchFamily="66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Natural selection can ensure that, over time,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advantageous characteristics survive in the species.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For example, many polar animals have adapted to possess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layers of blubber and/or fur (for warmth) and white outer coats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(for camouflage).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dodo, with no predators on its island, had adapted in a number of ways that made it unable to survive when humans arrived 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maladaptations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).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294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7555249-B996-14E3-2300-A9D4128C4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2" y="4573880"/>
            <a:ext cx="1804805" cy="1823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E4154-6089-F625-8501-9A03F520F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20" y="2650863"/>
            <a:ext cx="1293238" cy="855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2E8FB-E3E3-576A-A845-033B6AE16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20" y="4684191"/>
            <a:ext cx="1293238" cy="771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The evolution of the giraf: by Eléonore Jardin">
            <a:extLst>
              <a:ext uri="{FF2B5EF4-FFF2-40B4-BE49-F238E27FC236}">
                <a16:creationId xmlns:a16="http://schemas.microsoft.com/office/drawing/2014/main" id="{E87E605E-1D85-55A4-2628-176F3EF4C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8816" r="12472" b="4996"/>
          <a:stretch/>
        </p:blipFill>
        <p:spPr bwMode="auto">
          <a:xfrm>
            <a:off x="2844372" y="4493670"/>
            <a:ext cx="2724152" cy="1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83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1422</Words>
  <Application>Microsoft Office PowerPoint</Application>
  <PresentationFormat>Widescreen</PresentationFormat>
  <Paragraphs>143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Berlin Sans FB Demi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Tindale</dc:creator>
  <cp:lastModifiedBy>Caroline West</cp:lastModifiedBy>
  <cp:revision>17</cp:revision>
  <dcterms:created xsi:type="dcterms:W3CDTF">2023-04-15T16:41:06Z</dcterms:created>
  <dcterms:modified xsi:type="dcterms:W3CDTF">2023-05-02T06:48:40Z</dcterms:modified>
</cp:coreProperties>
</file>