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85A1B-82F7-40D6-BE0D-A244B87FB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841B2F-86C0-4558-A92F-95C177FD81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D11F4-FF69-4170-9C0B-C2D525DE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732F-B1EF-49F8-868F-573DD2F3DB28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CC2CD-70E2-4EA7-A4A3-D93F736D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2DFBB-F703-4EC0-9F2C-FA25F81A0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1B587-3E47-4291-B3C0-021E211514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964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1B7E0-2952-43B6-A729-5FE534499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E20DF5-EC53-4433-828C-5E2BF2F44A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7A793-3504-4079-98F8-66E643480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732F-B1EF-49F8-868F-573DD2F3DB28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36847-1298-4113-862D-6A3EB56A1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BAABB-279F-4428-BAF7-C8FDF82DA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1B587-3E47-4291-B3C0-021E211514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520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A2821A-1DB8-4194-9156-17815C39C1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E2976D-8199-4F25-8262-23F825C0C2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A54C1-7991-4BEA-A5E9-716F9ECC6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732F-B1EF-49F8-868F-573DD2F3DB28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43AF6-FC65-487F-8ADA-795A5B4D0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E2088-A98D-4AAA-9219-684EC0103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1B587-3E47-4291-B3C0-021E211514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12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9C7A9-057C-472D-8098-DFA089C51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94D33-A712-4CDE-9BC0-70C06A926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9C4DC-10C9-464F-AB75-3DF93370E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732F-B1EF-49F8-868F-573DD2F3DB28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B7C3D-9647-46B4-83C1-D96B35328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B2D56-0802-44FF-BC2E-EAAB71263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1B587-3E47-4291-B3C0-021E211514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737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C19F3-8280-4540-949E-A492AAAE2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C7E16-E672-4A96-BF3B-603C4C1AB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EDF08-9C30-4A71-9CED-AEB2E7D69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732F-B1EF-49F8-868F-573DD2F3DB28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67582-E700-4001-963F-DFF72A781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BAFEE-11DC-4BDE-9980-7D2791F13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1B587-3E47-4291-B3C0-021E211514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91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0216F-ACB4-4F1E-B13A-DB4570259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C27CC-C3C8-44BD-AE86-D915557569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ECAD86-513C-47BE-8953-FBF56DF96C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3030E7-6825-4742-ADD3-91CC0C6F2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732F-B1EF-49F8-868F-573DD2F3DB28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107AF-8961-4996-A3C2-8EE2EAC6E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6D9A5A-18BC-4825-BB5E-5D1ED2E32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1B587-3E47-4291-B3C0-021E211514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16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6BC27-610B-4FB2-B705-04021E620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150A2-1E06-4328-AF41-54AF4B7F0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95DFED-C394-43E3-87CE-E03A51029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711686-A347-431E-BEBE-8810A8D150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04E70B-214B-414B-B775-CE942E74D7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FB4A51-3C09-4255-83E6-3DC8847C0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732F-B1EF-49F8-868F-573DD2F3DB28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A28E3D-C55F-476E-8204-8BA4A8F9E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212B9F-1C40-417D-BEBB-FAB2A7277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1B587-3E47-4291-B3C0-021E211514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670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5BA58-48C5-4FDC-9339-C1B89519C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2D4E20-BEC7-4D79-8D2E-27C9B88B2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732F-B1EF-49F8-868F-573DD2F3DB28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8D5731-92F0-4A54-99A5-B06415887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020992-41BE-4B3F-BB20-93D0738E6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1B587-3E47-4291-B3C0-021E211514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052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8DE8DA-0615-448B-8DD0-772C34F05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732F-B1EF-49F8-868F-573DD2F3DB28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994DC4-BE3D-42B1-AA0F-6C6AB57D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DD21B-ADA2-4389-8F15-3C3E811B6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1B587-3E47-4291-B3C0-021E211514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98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201ED-9774-4FE7-A36D-E822EEB5F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6C18C-EC88-4C0A-AE66-80AECC438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163BCC-5157-40EA-AAAE-EEC88AB3C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8633A-22DA-4646-9632-08D4495EB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732F-B1EF-49F8-868F-573DD2F3DB28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444F7-E44E-4984-9A53-B876396A9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F364C-E2DC-4117-977F-05424F21A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1B587-3E47-4291-B3C0-021E211514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756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C2AAE-ACD9-4C7F-8AE2-FD2BC74B2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1298BF-1E26-4FED-AB72-19E8E966B3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8B40A1-A315-4BC6-B7E4-AEAED2A76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6EC314-B9A5-47C6-B833-8B8900293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732F-B1EF-49F8-868F-573DD2F3DB28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04D55B-F9F6-4E7E-85FC-D9161266B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95346A-3EE4-4054-BA42-F33C0D217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1B587-3E47-4291-B3C0-021E211514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205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8F45C3-83BA-4A69-9305-D9E992926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1ADDD7-CAE0-4C53-89E6-E09D06367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AE934-8DB7-4BBA-9422-C7340FDD23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732F-B1EF-49F8-868F-573DD2F3DB28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0606E-B78A-4864-89AC-D2B100879D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E1A41-B6D5-4D7E-82C3-29E2EA9DDA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1B587-3E47-4291-B3C0-021E211514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36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1879027-0E71-404A-904E-9B40788DC2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31950"/>
              </p:ext>
            </p:extLst>
          </p:nvPr>
        </p:nvGraphicFramePr>
        <p:xfrm>
          <a:off x="677183" y="2576826"/>
          <a:ext cx="11142434" cy="4189544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5570688">
                  <a:extLst>
                    <a:ext uri="{9D8B030D-6E8A-4147-A177-3AD203B41FA5}">
                      <a16:colId xmlns:a16="http://schemas.microsoft.com/office/drawing/2014/main" val="1433425170"/>
                    </a:ext>
                  </a:extLst>
                </a:gridCol>
                <a:gridCol w="5571746">
                  <a:extLst>
                    <a:ext uri="{9D8B030D-6E8A-4147-A177-3AD203B41FA5}">
                      <a16:colId xmlns:a16="http://schemas.microsoft.com/office/drawing/2014/main" val="262044379"/>
                    </a:ext>
                  </a:extLst>
                </a:gridCol>
              </a:tblGrid>
              <a:tr h="24980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omic Sans MS" panose="030F0702030302020204" pitchFamily="66" charset="0"/>
                        </a:rPr>
                        <a:t>Types of Animals</a:t>
                      </a:r>
                      <a:endParaRPr lang="en-GB" sz="1100" b="1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62" marR="61562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3966432"/>
                  </a:ext>
                </a:extLst>
              </a:tr>
              <a:tr h="131127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Comic Sans MS" panose="030F0702030302020204" pitchFamily="66" charset="0"/>
                        </a:rPr>
                        <a:t>Mammals</a:t>
                      </a:r>
                      <a:endParaRPr lang="en-GB" sz="1000" u="sng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Mammals are warm-blooded creatures. Most have hair.</a:t>
                      </a:r>
                      <a:endParaRPr lang="en-GB" sz="10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They give birth to live young. They produce milk to feed them.</a:t>
                      </a:r>
                      <a:endParaRPr lang="en-GB" sz="10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mic Sans MS" panose="030F0702030302020204" pitchFamily="66" charset="0"/>
                        </a:rPr>
                        <a:t>Humans are mammals. Other examples are monkeys, lions, bears, dogs, cats and cows</a:t>
                      </a:r>
                      <a:endParaRPr lang="en-GB" sz="1050" b="1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62" marR="61562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2887359"/>
                  </a:ext>
                </a:extLst>
              </a:tr>
              <a:tr h="12404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u="sng" dirty="0">
                          <a:effectLst/>
                          <a:latin typeface="Comic Sans MS" panose="030F0702030302020204" pitchFamily="66" charset="0"/>
                        </a:rPr>
                        <a:t>Reptiles</a:t>
                      </a:r>
                      <a:endParaRPr lang="en-GB" sz="1000" u="sng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They lay eggs/ have scales. </a:t>
                      </a:r>
                      <a:endParaRPr lang="en-GB" sz="10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They breathe through their lungs.</a:t>
                      </a:r>
                      <a:endParaRPr lang="en-GB" sz="10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mic Sans MS" panose="030F0702030302020204" pitchFamily="66" charset="0"/>
                        </a:rPr>
                        <a:t>Lizards          Crocodiles      Snakes</a:t>
                      </a:r>
                      <a:endParaRPr lang="en-GB" sz="1050" b="1" dirty="0">
                        <a:solidFill>
                          <a:schemeClr val="accent1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62" marR="61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u="sng" dirty="0">
                          <a:effectLst/>
                          <a:latin typeface="Comic Sans MS" panose="030F0702030302020204" pitchFamily="66" charset="0"/>
                        </a:rPr>
                        <a:t>Birds</a:t>
                      </a:r>
                      <a:endParaRPr lang="en-GB" sz="1000" b="1" u="sng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They lay eggs.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They have wings to help them fly.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They use beaks for eating. 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Their feathers keep them warm.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mic Sans MS" panose="030F0702030302020204" pitchFamily="66" charset="0"/>
                        </a:rPr>
                        <a:t>Robins       Penguins        Ducks</a:t>
                      </a:r>
                      <a:endParaRPr lang="en-GB" sz="1050" b="1" dirty="0">
                        <a:solidFill>
                          <a:schemeClr val="accent1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62" marR="61562" marT="0" marB="0"/>
                </a:tc>
                <a:extLst>
                  <a:ext uri="{0D108BD9-81ED-4DB2-BD59-A6C34878D82A}">
                    <a16:rowId xmlns:a16="http://schemas.microsoft.com/office/drawing/2014/main" val="3336833173"/>
                  </a:ext>
                </a:extLst>
              </a:tr>
              <a:tr h="10197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0540" algn="l"/>
                          <a:tab pos="1604645" algn="ctr"/>
                        </a:tabLst>
                      </a:pPr>
                      <a:r>
                        <a:rPr lang="en-US" sz="1400" u="sng" dirty="0">
                          <a:effectLst/>
                          <a:latin typeface="Comic Sans MS" panose="030F0702030302020204" pitchFamily="66" charset="0"/>
                        </a:rPr>
                        <a:t>Fish</a:t>
                      </a:r>
                      <a:endParaRPr lang="en-GB" sz="1000" u="sng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Fish live in water. </a:t>
                      </a:r>
                      <a:endParaRPr lang="en-GB" sz="10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They breathe through gills. </a:t>
                      </a:r>
                      <a:endParaRPr lang="en-GB" sz="10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They have fins/scales.</a:t>
                      </a:r>
                      <a:endParaRPr lang="en-GB" sz="10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mic Sans MS" panose="030F0702030302020204" pitchFamily="66" charset="0"/>
                        </a:rPr>
                        <a:t>Sharks       Salmon         Rays</a:t>
                      </a:r>
                      <a:endParaRPr lang="en-GB" sz="1050" b="1" dirty="0">
                        <a:solidFill>
                          <a:schemeClr val="accent1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62" marR="615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u="sng" dirty="0">
                          <a:effectLst/>
                          <a:latin typeface="Comic Sans MS" panose="030F0702030302020204" pitchFamily="66" charset="0"/>
                        </a:rPr>
                        <a:t>Amphibians</a:t>
                      </a:r>
                      <a:endParaRPr lang="en-GB" sz="1400" b="1" u="sng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Amphibians live in water and land. 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omic Sans MS" panose="030F0702030302020204" pitchFamily="66" charset="0"/>
                        </a:rPr>
                        <a:t>Frogs        Toads        Salamanders</a:t>
                      </a:r>
                      <a:endParaRPr lang="en-GB" sz="1050" b="1" dirty="0">
                        <a:solidFill>
                          <a:schemeClr val="accent1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562" marR="61562" marT="0" marB="0"/>
                </a:tc>
                <a:extLst>
                  <a:ext uri="{0D108BD9-81ED-4DB2-BD59-A6C34878D82A}">
                    <a16:rowId xmlns:a16="http://schemas.microsoft.com/office/drawing/2014/main" val="4022720114"/>
                  </a:ext>
                </a:extLst>
              </a:tr>
            </a:tbl>
          </a:graphicData>
        </a:graphic>
      </p:graphicFrame>
      <p:pic>
        <p:nvPicPr>
          <p:cNvPr id="2067" name="Picture 220">
            <a:extLst>
              <a:ext uri="{FF2B5EF4-FFF2-40B4-BE49-F238E27FC236}">
                <a16:creationId xmlns:a16="http://schemas.microsoft.com/office/drawing/2014/main" id="{9B4B7550-CBD9-42DB-BF8B-6A655820E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71" y="2969172"/>
            <a:ext cx="1688536" cy="106942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221">
            <a:extLst>
              <a:ext uri="{FF2B5EF4-FFF2-40B4-BE49-F238E27FC236}">
                <a16:creationId xmlns:a16="http://schemas.microsoft.com/office/drawing/2014/main" id="{E949709F-4E6F-44BF-8D26-075A69E4C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4358000"/>
            <a:ext cx="1296645" cy="8926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223">
            <a:extLst>
              <a:ext uri="{FF2B5EF4-FFF2-40B4-BE49-F238E27FC236}">
                <a16:creationId xmlns:a16="http://schemas.microsoft.com/office/drawing/2014/main" id="{5164C426-A36C-4A9F-9009-C6C9CCD41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9059" y="4241265"/>
            <a:ext cx="1241877" cy="89762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224">
            <a:extLst>
              <a:ext uri="{FF2B5EF4-FFF2-40B4-BE49-F238E27FC236}">
                <a16:creationId xmlns:a16="http://schemas.microsoft.com/office/drawing/2014/main" id="{3F7232D1-30B8-4351-B514-488DD3E07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586" y="5661134"/>
            <a:ext cx="1427796" cy="676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225">
            <a:extLst>
              <a:ext uri="{FF2B5EF4-FFF2-40B4-BE49-F238E27FC236}">
                <a16:creationId xmlns:a16="http://schemas.microsoft.com/office/drawing/2014/main" id="{A8F396F7-2F8D-4B8B-8C09-B5562A524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5587" y="5567854"/>
            <a:ext cx="1241876" cy="86283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 Box 2">
            <a:extLst>
              <a:ext uri="{FF2B5EF4-FFF2-40B4-BE49-F238E27FC236}">
                <a16:creationId xmlns:a16="http://schemas.microsoft.com/office/drawing/2014/main" id="{064483CE-93E9-4286-8795-6EDD9A963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671" y="750824"/>
            <a:ext cx="4498532" cy="1713047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Animals are living things.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Like plants, animals need food and water to live.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Animals feed themselves by eating plants or other animals. 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Millions of animals live on earth</a:t>
            </a:r>
            <a:r>
              <a:rPr lang="en-US" sz="1600" dirty="0">
                <a:effectLst/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 descr="Image result for animal kingdom">
            <a:extLst>
              <a:ext uri="{FF2B5EF4-FFF2-40B4-BE49-F238E27FC236}">
                <a16:creationId xmlns:a16="http://schemas.microsoft.com/office/drawing/2014/main" id="{39B23C3D-927B-4E4B-8CBE-4BF28B44CB9F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591" y="782990"/>
            <a:ext cx="1913617" cy="1459075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 Box 2">
            <a:extLst>
              <a:ext uri="{FF2B5EF4-FFF2-40B4-BE49-F238E27FC236}">
                <a16:creationId xmlns:a16="http://schemas.microsoft.com/office/drawing/2014/main" id="{1ACC2D84-F6AA-446D-A53C-E2BBC04B9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6146" y="82254"/>
            <a:ext cx="7255510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10160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F4B183"/>
                    </a:gs>
                    <a:gs pos="100000">
                      <a:srgbClr val="C55A11"/>
                    </a:gs>
                  </a:gsLst>
                  <a:lin ang="5400000" scaled="0"/>
                </a:gradFill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</a:rPr>
              <a:t>Animals including Humans – Year 1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8" name="Text Box 2">
            <a:extLst>
              <a:ext uri="{FF2B5EF4-FFF2-40B4-BE49-F238E27FC236}">
                <a16:creationId xmlns:a16="http://schemas.microsoft.com/office/drawing/2014/main" id="{2547B712-6090-48FB-B37B-114C1F27C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7596" y="750823"/>
            <a:ext cx="4498532" cy="1713047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000" u="sng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Carnivore</a:t>
            </a:r>
            <a:r>
              <a: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GB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eats meats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GB" u="sng" dirty="0" err="1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erbivore</a:t>
            </a:r>
            <a:r>
              <a:rPr lang="en-GB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– only eats plants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u="sng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u="sng" dirty="0" err="1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mnivore</a:t>
            </a:r>
            <a:r>
              <a:rPr lang="en-GB" u="sng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– eats both meat and plants</a:t>
            </a:r>
            <a:endParaRPr lang="en-US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425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12D65E2C-0577-4212-8192-9732520E3E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6146" y="82254"/>
            <a:ext cx="7255510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10160" cap="flat" cmpd="sng" algn="ctr">
                  <a:solidFill>
                    <a:srgbClr val="000000"/>
                  </a:solidFill>
                  <a:prstDash val="solid"/>
                  <a:round/>
                </a:ln>
                <a:gradFill>
                  <a:gsLst>
                    <a:gs pos="0">
                      <a:srgbClr val="F4B183"/>
                    </a:gs>
                    <a:gs pos="100000">
                      <a:srgbClr val="C55A11"/>
                    </a:gs>
                  </a:gsLst>
                  <a:lin ang="5400000" scaled="0"/>
                </a:gradFill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</a:rPr>
              <a:t>Animals including Humans – Year 1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0C8011-1371-45AF-891D-F28DEA4CCCD0}"/>
              </a:ext>
            </a:extLst>
          </p:cNvPr>
          <p:cNvSpPr/>
          <p:nvPr/>
        </p:nvSpPr>
        <p:spPr>
          <a:xfrm>
            <a:off x="491764" y="715163"/>
            <a:ext cx="4785201" cy="565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US" u="sng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Basic parts of the human body </a:t>
            </a:r>
            <a:endParaRPr lang="en-GB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01" name="Picture 5" descr="human-body-diagram - Tim's Printables">
            <a:extLst>
              <a:ext uri="{FF2B5EF4-FFF2-40B4-BE49-F238E27FC236}">
                <a16:creationId xmlns:a16="http://schemas.microsoft.com/office/drawing/2014/main" id="{3012E120-1644-48C6-B903-4E0E2C65CB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6" t="15540" r="7382" b="11644"/>
          <a:stretch/>
        </p:blipFill>
        <p:spPr bwMode="auto">
          <a:xfrm>
            <a:off x="609839" y="1557173"/>
            <a:ext cx="4281009" cy="478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AB06EA9-43F7-48C7-9CDA-F28CEDCE259B}"/>
              </a:ext>
            </a:extLst>
          </p:cNvPr>
          <p:cNvSpPr/>
          <p:nvPr/>
        </p:nvSpPr>
        <p:spPr>
          <a:xfrm>
            <a:off x="167640" y="715163"/>
            <a:ext cx="5109325" cy="594471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9C89166-C321-4CB7-B1E8-5C8F1F615E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163891"/>
              </p:ext>
            </p:extLst>
          </p:nvPr>
        </p:nvGraphicFramePr>
        <p:xfrm>
          <a:off x="5601089" y="924264"/>
          <a:ext cx="6332410" cy="438851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62010">
                  <a:extLst>
                    <a:ext uri="{9D8B030D-6E8A-4147-A177-3AD203B41FA5}">
                      <a16:colId xmlns:a16="http://schemas.microsoft.com/office/drawing/2014/main" val="3608442282"/>
                    </a:ext>
                  </a:extLst>
                </a:gridCol>
                <a:gridCol w="4470400">
                  <a:extLst>
                    <a:ext uri="{9D8B030D-6E8A-4147-A177-3AD203B41FA5}">
                      <a16:colId xmlns:a16="http://schemas.microsoft.com/office/drawing/2014/main" val="1049042021"/>
                    </a:ext>
                  </a:extLst>
                </a:gridCol>
              </a:tblGrid>
              <a:tr h="471253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mic Sans MS" panose="030F0702030302020204" pitchFamily="66" charset="0"/>
                        </a:rPr>
                        <a:t>Senses</a:t>
                      </a:r>
                      <a:endParaRPr lang="en-GB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917325"/>
                  </a:ext>
                </a:extLst>
              </a:tr>
              <a:tr h="755959">
                <a:tc>
                  <a:txBody>
                    <a:bodyPr/>
                    <a:lstStyle/>
                    <a:p>
                      <a:r>
                        <a:rPr lang="en-US" dirty="0">
                          <a:latin typeface="Comic Sans MS" panose="030F0702030302020204" pitchFamily="66" charset="0"/>
                        </a:rPr>
                        <a:t>Sight</a:t>
                      </a:r>
                      <a:endParaRPr lang="en-GB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omic Sans MS" panose="030F0702030302020204" pitchFamily="66" charset="0"/>
                        </a:rPr>
                        <a:t>Eyes help humans and most animals to see</a:t>
                      </a:r>
                      <a:endParaRPr lang="en-GB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01226"/>
                  </a:ext>
                </a:extLst>
              </a:tr>
              <a:tr h="755959">
                <a:tc>
                  <a:txBody>
                    <a:bodyPr/>
                    <a:lstStyle/>
                    <a:p>
                      <a:r>
                        <a:rPr lang="en-US" dirty="0">
                          <a:latin typeface="Comic Sans MS" panose="030F0702030302020204" pitchFamily="66" charset="0"/>
                        </a:rPr>
                        <a:t>Hearing </a:t>
                      </a:r>
                      <a:endParaRPr lang="en-GB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omic Sans MS" panose="030F0702030302020204" pitchFamily="66" charset="0"/>
                        </a:rPr>
                        <a:t>Ears help humans and most animals to hear </a:t>
                      </a:r>
                      <a:endParaRPr lang="en-GB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2505444"/>
                  </a:ext>
                </a:extLst>
              </a:tr>
              <a:tr h="824693">
                <a:tc>
                  <a:txBody>
                    <a:bodyPr/>
                    <a:lstStyle/>
                    <a:p>
                      <a:r>
                        <a:rPr lang="en-US" dirty="0">
                          <a:latin typeface="Comic Sans MS" panose="030F0702030302020204" pitchFamily="66" charset="0"/>
                        </a:rPr>
                        <a:t>Smell</a:t>
                      </a:r>
                      <a:endParaRPr lang="en-GB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omic Sans MS" panose="030F0702030302020204" pitchFamily="66" charset="0"/>
                        </a:rPr>
                        <a:t>Noses help humans and most animals to smell </a:t>
                      </a:r>
                      <a:endParaRPr lang="en-GB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923348"/>
                  </a:ext>
                </a:extLst>
              </a:tr>
              <a:tr h="824693">
                <a:tc>
                  <a:txBody>
                    <a:bodyPr/>
                    <a:lstStyle/>
                    <a:p>
                      <a:r>
                        <a:rPr lang="en-US" dirty="0">
                          <a:latin typeface="Comic Sans MS" panose="030F0702030302020204" pitchFamily="66" charset="0"/>
                        </a:rPr>
                        <a:t>Taste</a:t>
                      </a:r>
                      <a:endParaRPr lang="en-GB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omic Sans MS" panose="030F0702030302020204" pitchFamily="66" charset="0"/>
                        </a:rPr>
                        <a:t>Tongues help humans and most animals to taste</a:t>
                      </a:r>
                      <a:endParaRPr lang="en-GB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241601"/>
                  </a:ext>
                </a:extLst>
              </a:tr>
              <a:tr h="755959">
                <a:tc>
                  <a:txBody>
                    <a:bodyPr/>
                    <a:lstStyle/>
                    <a:p>
                      <a:r>
                        <a:rPr lang="en-US" dirty="0">
                          <a:latin typeface="Comic Sans MS" panose="030F0702030302020204" pitchFamily="66" charset="0"/>
                        </a:rPr>
                        <a:t>Touch</a:t>
                      </a:r>
                      <a:endParaRPr lang="en-GB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omic Sans MS" panose="030F0702030302020204" pitchFamily="66" charset="0"/>
                        </a:rPr>
                        <a:t>Skin helps humans and most animals to feel </a:t>
                      </a:r>
                      <a:endParaRPr lang="en-GB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861931"/>
                  </a:ext>
                </a:extLst>
              </a:tr>
            </a:tbl>
          </a:graphicData>
        </a:graphic>
      </p:graphicFrame>
      <p:pic>
        <p:nvPicPr>
          <p:cNvPr id="11" name="Picture 5">
            <a:extLst>
              <a:ext uri="{FF2B5EF4-FFF2-40B4-BE49-F238E27FC236}">
                <a16:creationId xmlns:a16="http://schemas.microsoft.com/office/drawing/2014/main" id="{DD34216B-3147-4616-8D7F-5EDE84417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4" t="41126" r="-2748" b="28275"/>
          <a:stretch/>
        </p:blipFill>
        <p:spPr bwMode="auto">
          <a:xfrm>
            <a:off x="6667450" y="3004071"/>
            <a:ext cx="497661" cy="60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A96B612B-5202-422C-B8C8-A49D9116C1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37" r="71276" b="25564"/>
          <a:stretch/>
        </p:blipFill>
        <p:spPr bwMode="auto">
          <a:xfrm>
            <a:off x="6704131" y="4667250"/>
            <a:ext cx="497661" cy="60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B8C74FF9-5D6F-4DCC-A579-861478B000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2" t="-1783" r="8796" b="70220"/>
          <a:stretch/>
        </p:blipFill>
        <p:spPr bwMode="auto">
          <a:xfrm>
            <a:off x="6599336" y="2163926"/>
            <a:ext cx="602456" cy="62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B83D09E8-F899-42B0-9603-55E6D24895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0" t="-1784" r="54781" b="66731"/>
          <a:stretch/>
        </p:blipFill>
        <p:spPr bwMode="auto">
          <a:xfrm>
            <a:off x="6574420" y="1421469"/>
            <a:ext cx="601883" cy="68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31E131E5-ADE2-4DBE-90C9-6A867A567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1" t="69401" r="32025"/>
          <a:stretch/>
        </p:blipFill>
        <p:spPr bwMode="auto">
          <a:xfrm>
            <a:off x="6618159" y="3825240"/>
            <a:ext cx="596244" cy="60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167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87727673-16D4-4302-8DA8-5E904135F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6146" y="82254"/>
            <a:ext cx="7255510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10160" cap="flat" cmpd="sng" algn="ctr">
                  <a:solidFill>
                    <a:srgbClr val="000000"/>
                  </a:solidFill>
                  <a:prstDash val="solid"/>
                  <a:round/>
                </a:ln>
                <a:solidFill>
                  <a:schemeClr val="accent1"/>
                </a:solidFill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</a:rPr>
              <a:t>Materials – Year 1</a:t>
            </a:r>
            <a:endParaRPr lang="en-GB" sz="1200" dirty="0">
              <a:solidFill>
                <a:schemeClr val="accent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F5F85C1B-5CF1-44F2-A119-4FD994B04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671" y="827482"/>
            <a:ext cx="5275682" cy="1713047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u="sng" dirty="0">
                <a:latin typeface="Comic Sans MS" panose="030F0702030302020204" pitchFamily="66" charset="0"/>
              </a:rPr>
              <a:t>Materials</a:t>
            </a:r>
            <a:r>
              <a:rPr lang="en-US" sz="1600" dirty="0">
                <a:latin typeface="Comic Sans MS" panose="030F0702030302020204" pitchFamily="66" charset="0"/>
              </a:rPr>
              <a:t> are the </a:t>
            </a:r>
            <a:r>
              <a:rPr lang="en-US" sz="1600" u="sng" dirty="0">
                <a:latin typeface="Comic Sans MS" panose="030F0702030302020204" pitchFamily="66" charset="0"/>
              </a:rPr>
              <a:t>substances</a:t>
            </a:r>
            <a:r>
              <a:rPr lang="en-US" sz="1600" dirty="0">
                <a:latin typeface="Comic Sans MS" panose="030F0702030302020204" pitchFamily="66" charset="0"/>
              </a:rPr>
              <a:t> that things are made from.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mic Sans MS" panose="030F0702030302020204" pitchFamily="66" charset="0"/>
              </a:rPr>
              <a:t>We use lots of different materials every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mic Sans MS" panose="030F0702030302020204" pitchFamily="66" charset="0"/>
              </a:rPr>
              <a:t>Some materials are used to make many things.</a:t>
            </a:r>
            <a:endParaRPr lang="en-GB" sz="1600" dirty="0"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ACD67904-601D-42AB-A7F2-303926049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8817" y="750822"/>
            <a:ext cx="3018659" cy="1713047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Soft materials</a:t>
            </a: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GB" sz="1400" dirty="0" err="1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ool</a:t>
            </a:r>
            <a:r>
              <a:rPr lang="en-GB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 fabric, cotton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600" u="sng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Hard materials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GB" sz="1400" dirty="0" err="1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etal</a:t>
            </a:r>
            <a:r>
              <a:rPr lang="en-GB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 wood, plastic</a:t>
            </a:r>
            <a:endParaRPr lang="en-US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9EA0809-0F84-4F20-AFB1-DA152D01E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15421"/>
              </p:ext>
            </p:extLst>
          </p:nvPr>
        </p:nvGraphicFramePr>
        <p:xfrm>
          <a:off x="664135" y="2665073"/>
          <a:ext cx="10753341" cy="411067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376161">
                  <a:extLst>
                    <a:ext uri="{9D8B030D-6E8A-4147-A177-3AD203B41FA5}">
                      <a16:colId xmlns:a16="http://schemas.microsoft.com/office/drawing/2014/main" val="749762304"/>
                    </a:ext>
                  </a:extLst>
                </a:gridCol>
                <a:gridCol w="5377180">
                  <a:extLst>
                    <a:ext uri="{9D8B030D-6E8A-4147-A177-3AD203B41FA5}">
                      <a16:colId xmlns:a16="http://schemas.microsoft.com/office/drawing/2014/main" val="3620767892"/>
                    </a:ext>
                  </a:extLst>
                </a:gridCol>
              </a:tblGrid>
              <a:tr h="2362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omic Sans MS" panose="030F0702030302020204" pitchFamily="66" charset="0"/>
                        </a:rPr>
                        <a:t>Types of Materials</a:t>
                      </a:r>
                      <a:endParaRPr lang="en-GB" sz="1100" b="1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82" marR="60782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558487"/>
                  </a:ext>
                </a:extLst>
              </a:tr>
              <a:tr h="11195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u="sng" dirty="0">
                          <a:effectLst/>
                          <a:latin typeface="Comic Sans MS" panose="030F0702030302020204" pitchFamily="66" charset="0"/>
                        </a:rPr>
                        <a:t>Metal</a:t>
                      </a:r>
                      <a:endParaRPr lang="en-GB" sz="1000" b="1" u="sng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omic Sans MS" panose="030F0702030302020204" pitchFamily="66" charset="0"/>
                        </a:rPr>
                        <a:t>-</a:t>
                      </a: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Metals are made from rocks.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-Metal is strong and shiny.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-Metals include aluminum, iron and steel.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82" marR="60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u="sng" dirty="0">
                          <a:effectLst/>
                          <a:latin typeface="Comic Sans MS" panose="030F0702030302020204" pitchFamily="66" charset="0"/>
                        </a:rPr>
                        <a:t>Glass</a:t>
                      </a:r>
                      <a:endParaRPr lang="en-GB" sz="1000" b="1" u="sng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omic Sans MS" panose="030F0702030302020204" pitchFamily="66" charset="0"/>
                        </a:rPr>
                        <a:t>-</a:t>
                      </a: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Glass is made from fine sand.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-Glass is very strong and clear (transparent).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-Glass is used for windows and glasses.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82" marR="60782" marT="0" marB="0"/>
                </a:tc>
                <a:extLst>
                  <a:ext uri="{0D108BD9-81ED-4DB2-BD59-A6C34878D82A}">
                    <a16:rowId xmlns:a16="http://schemas.microsoft.com/office/drawing/2014/main" val="1137475687"/>
                  </a:ext>
                </a:extLst>
              </a:tr>
              <a:tr h="11336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u="sng" dirty="0">
                          <a:effectLst/>
                          <a:latin typeface="Comic Sans MS" panose="030F0702030302020204" pitchFamily="66" charset="0"/>
                        </a:rPr>
                        <a:t>Wood</a:t>
                      </a:r>
                      <a:endParaRPr lang="en-GB" sz="1000" b="1" u="sng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-Wood is made from trees.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-Wood is a hard and strong material.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 Woods include oak, pine and ash.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82" marR="60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u="sng" dirty="0">
                          <a:effectLst/>
                          <a:latin typeface="Comic Sans MS" panose="030F0702030302020204" pitchFamily="66" charset="0"/>
                        </a:rPr>
                        <a:t>Plastic</a:t>
                      </a:r>
                      <a:endParaRPr lang="en-GB" sz="1000" b="1" u="sng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-Plastics can be made from lots of different materials.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-Plastic can be tough or bendy, and so it is used for many different purposes.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82" marR="60782" marT="0" marB="0"/>
                </a:tc>
                <a:extLst>
                  <a:ext uri="{0D108BD9-81ED-4DB2-BD59-A6C34878D82A}">
                    <a16:rowId xmlns:a16="http://schemas.microsoft.com/office/drawing/2014/main" val="1070521366"/>
                  </a:ext>
                </a:extLst>
              </a:tr>
              <a:tr h="11152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10540" algn="l"/>
                          <a:tab pos="1604645" algn="ctr"/>
                        </a:tabLst>
                      </a:pPr>
                      <a:r>
                        <a:rPr lang="en-US" sz="1400" b="1" u="sng" dirty="0">
                          <a:effectLst/>
                          <a:latin typeface="Comic Sans MS" panose="030F0702030302020204" pitchFamily="66" charset="0"/>
                        </a:rPr>
                        <a:t>Water</a:t>
                      </a:r>
                      <a:endParaRPr lang="en-GB" sz="1000" b="1" u="sng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-Water is a natural material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-Water is clear and can take many shapes. It can be frozen into ice or heated into gas.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82" marR="60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1" u="sng" dirty="0">
                          <a:effectLst/>
                          <a:latin typeface="Comic Sans MS" panose="030F0702030302020204" pitchFamily="66" charset="0"/>
                        </a:rPr>
                        <a:t>Paper</a:t>
                      </a:r>
                      <a:endParaRPr lang="en-GB" sz="1100" b="1" u="sng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-Paper is made from trees.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-Paper is normally thin and can be made into different shapes. Lots of different things are made from paper.</a:t>
                      </a:r>
                      <a:endParaRPr lang="en-GB" sz="10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82" marR="60782" marT="0" marB="0"/>
                </a:tc>
                <a:extLst>
                  <a:ext uri="{0D108BD9-81ED-4DB2-BD59-A6C34878D82A}">
                    <a16:rowId xmlns:a16="http://schemas.microsoft.com/office/drawing/2014/main" val="3567166305"/>
                  </a:ext>
                </a:extLst>
              </a:tr>
            </a:tbl>
          </a:graphicData>
        </a:graphic>
      </p:graphicFrame>
      <p:pic>
        <p:nvPicPr>
          <p:cNvPr id="3109" name="Picture 16">
            <a:extLst>
              <a:ext uri="{FF2B5EF4-FFF2-40B4-BE49-F238E27FC236}">
                <a16:creationId xmlns:a16="http://schemas.microsoft.com/office/drawing/2014/main" id="{ADD78FAE-6D9A-43AA-BFA9-88603B742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63" y="3085123"/>
            <a:ext cx="1162931" cy="61909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17">
            <a:extLst>
              <a:ext uri="{FF2B5EF4-FFF2-40B4-BE49-F238E27FC236}">
                <a16:creationId xmlns:a16="http://schemas.microsoft.com/office/drawing/2014/main" id="{C27E6F8D-714E-4EB1-AA28-97365BE29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789" y="2993908"/>
            <a:ext cx="1298954" cy="552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7" name="Picture 15">
            <a:extLst>
              <a:ext uri="{FF2B5EF4-FFF2-40B4-BE49-F238E27FC236}">
                <a16:creationId xmlns:a16="http://schemas.microsoft.com/office/drawing/2014/main" id="{D673A7AE-FC75-46F7-9FEC-152A4FAD2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770" y="4357577"/>
            <a:ext cx="1138731" cy="615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6" name="Picture 18">
            <a:extLst>
              <a:ext uri="{FF2B5EF4-FFF2-40B4-BE49-F238E27FC236}">
                <a16:creationId xmlns:a16="http://schemas.microsoft.com/office/drawing/2014/main" id="{DBC8B7CF-C78F-455C-B5DC-EFEB5CD1B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0254" y="4329090"/>
            <a:ext cx="1137221" cy="615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5" name="Picture 19">
            <a:extLst>
              <a:ext uri="{FF2B5EF4-FFF2-40B4-BE49-F238E27FC236}">
                <a16:creationId xmlns:a16="http://schemas.microsoft.com/office/drawing/2014/main" id="{00C0ADDA-4658-4081-8D20-8DABD1ECB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07" y="5685285"/>
            <a:ext cx="1305806" cy="61909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10">
            <a:extLst>
              <a:ext uri="{FF2B5EF4-FFF2-40B4-BE49-F238E27FC236}">
                <a16:creationId xmlns:a16="http://schemas.microsoft.com/office/drawing/2014/main" id="{E4976077-2B01-4B16-9362-D40C4298B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622" y="5662678"/>
            <a:ext cx="1333288" cy="444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BC277AF-7736-425B-958E-640DCD9FF877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641" y="750822"/>
            <a:ext cx="1839983" cy="171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72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87727673-16D4-4302-8DA8-5E904135F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6146" y="82254"/>
            <a:ext cx="7255510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10160" cap="flat" cmpd="sng" algn="ctr">
                  <a:solidFill>
                    <a:srgbClr val="000000"/>
                  </a:solidFill>
                  <a:prstDash val="solid"/>
                  <a:round/>
                </a:ln>
                <a:solidFill>
                  <a:srgbClr val="00B050"/>
                </a:solidFill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</a:rPr>
              <a:t>Plants – Year 1</a:t>
            </a:r>
            <a:endParaRPr lang="en-GB" sz="1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F5F85C1B-5CF1-44F2-A119-4FD994B04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671" y="827482"/>
            <a:ext cx="5275682" cy="1885277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mic Sans MS" panose="030F0702030302020204" pitchFamily="66" charset="0"/>
              </a:rPr>
              <a:t>Plants are a large group of living things that use sunlight to make their own food.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mic Sans MS" panose="030F0702030302020204" pitchFamily="66" charset="0"/>
              </a:rPr>
              <a:t>There are many different kinds of plants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Comic Sans MS" panose="030F0702030302020204" pitchFamily="66" charset="0"/>
              </a:rPr>
              <a:t>Some plants are ‘flowering plants’ – they grow flowers sometimes.</a:t>
            </a:r>
            <a:endParaRPr lang="en-GB" sz="1400" dirty="0"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ACD67904-601D-42AB-A7F2-303926049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8817" y="750822"/>
            <a:ext cx="3018659" cy="1713047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Evergreen Trees</a:t>
            </a:r>
            <a:endParaRPr lang="en-US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Keep their leaves all year round</a:t>
            </a:r>
            <a:endParaRPr lang="en-GB" sz="14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600" u="sng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Deciduous Trees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Lose their leaves in the winter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9EA0809-0F84-4F20-AFB1-DA152D01E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832143"/>
              </p:ext>
            </p:extLst>
          </p:nvPr>
        </p:nvGraphicFramePr>
        <p:xfrm>
          <a:off x="985289" y="2926734"/>
          <a:ext cx="6921409" cy="3678288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3460377">
                  <a:extLst>
                    <a:ext uri="{9D8B030D-6E8A-4147-A177-3AD203B41FA5}">
                      <a16:colId xmlns:a16="http://schemas.microsoft.com/office/drawing/2014/main" val="749762304"/>
                    </a:ext>
                  </a:extLst>
                </a:gridCol>
                <a:gridCol w="3461032">
                  <a:extLst>
                    <a:ext uri="{9D8B030D-6E8A-4147-A177-3AD203B41FA5}">
                      <a16:colId xmlns:a16="http://schemas.microsoft.com/office/drawing/2014/main" val="3620767892"/>
                    </a:ext>
                  </a:extLst>
                </a:gridCol>
              </a:tblGrid>
              <a:tr h="29286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Comic Sans MS" panose="030F0702030302020204" pitchFamily="66" charset="0"/>
                        </a:rPr>
                        <a:t>Types of Plants</a:t>
                      </a:r>
                      <a:endParaRPr lang="en-GB" sz="1100" b="1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82" marR="60782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558487"/>
                  </a:ext>
                </a:extLst>
              </a:tr>
              <a:tr h="1669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u="sng" dirty="0">
                          <a:effectLst/>
                          <a:latin typeface="Comic Sans MS" panose="030F0702030302020204" pitchFamily="66" charset="0"/>
                        </a:rPr>
                        <a:t>Trees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Trees are tall, woody plants. They usually have a stem called a trunk.</a:t>
                      </a:r>
                      <a:endParaRPr lang="en-GB" sz="105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5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Some trees can live for hundreds or even thousands of years.</a:t>
                      </a:r>
                      <a:endParaRPr lang="en-GB" sz="105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5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Trees include birches, palms and pines.</a:t>
                      </a:r>
                      <a:endParaRPr lang="en-GB" sz="1050" b="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u="sng" dirty="0">
                          <a:effectLst/>
                          <a:latin typeface="Comic Sans MS" panose="030F0702030302020204" pitchFamily="66" charset="0"/>
                        </a:rPr>
                        <a:t>Moss</a:t>
                      </a:r>
                      <a:endParaRPr lang="en-GB" sz="1100" b="1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Mosses are small, seedless plants that grow in moist places. </a:t>
                      </a:r>
                      <a:endParaRPr lang="en-GB" sz="105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Mosses grow together in large, thick mats. </a:t>
                      </a:r>
                      <a:endParaRPr lang="en-GB" sz="105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37475687"/>
                  </a:ext>
                </a:extLst>
              </a:tr>
              <a:tr h="1634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u="sng" dirty="0">
                          <a:effectLst/>
                          <a:latin typeface="Comic Sans MS" panose="030F0702030302020204" pitchFamily="66" charset="0"/>
                        </a:rPr>
                        <a:t>Bushes/Shrubs</a:t>
                      </a:r>
                      <a:endParaRPr lang="en-GB" sz="11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Bushes and shrubs are quite low plants that have lots of branches. </a:t>
                      </a:r>
                      <a:endParaRPr lang="en-GB" sz="105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Bushes do not normally grow as tall as trees.</a:t>
                      </a:r>
                      <a:endParaRPr lang="en-GB" sz="105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u="sng" dirty="0">
                          <a:effectLst/>
                          <a:latin typeface="Comic Sans MS" panose="030F0702030302020204" pitchFamily="66" charset="0"/>
                        </a:rPr>
                        <a:t>Vegetables</a:t>
                      </a:r>
                      <a:endParaRPr lang="en-GB" sz="1100" b="1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Vegetables normally come from a type of plant called a herbaceous plant. Vegetables can be eaten.</a:t>
                      </a:r>
                      <a:r>
                        <a:rPr lang="en-US" sz="1050" dirty="0">
                          <a:effectLst/>
                          <a:latin typeface="Comic Sans MS" panose="030F0702030302020204" pitchFamily="66" charset="0"/>
                        </a:rPr>
                        <a:t> </a:t>
                      </a:r>
                      <a:endParaRPr lang="en-GB" sz="105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70521366"/>
                  </a:ext>
                </a:extLst>
              </a:tr>
            </a:tbl>
          </a:graphicData>
        </a:graphic>
      </p:graphicFrame>
      <p:pic>
        <p:nvPicPr>
          <p:cNvPr id="13" name="Picture 12" descr="Image result for basic structure of plant root stem flower petal">
            <a:extLst>
              <a:ext uri="{FF2B5EF4-FFF2-40B4-BE49-F238E27FC236}">
                <a16:creationId xmlns:a16="http://schemas.microsoft.com/office/drawing/2014/main" id="{6DC97D95-FD9F-4173-AD78-E8EA96589BF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661" y="3097457"/>
            <a:ext cx="2597131" cy="3678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2EFCAAD-5482-4F5E-944D-34E4E392A22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73" y="6128944"/>
            <a:ext cx="683260" cy="6121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4F33704-2342-4CA7-B930-FE3034B25E3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479" y="2929628"/>
            <a:ext cx="659765" cy="6134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6391642-BE34-4C32-A076-831F6F71567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630" y="4312454"/>
            <a:ext cx="767715" cy="5784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D71409D-6C2B-49D7-BB81-824DD45283B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563" y="5756199"/>
            <a:ext cx="577850" cy="6788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C612103-8B12-4C56-9A4F-6B9436651993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596" y="750884"/>
            <a:ext cx="2108897" cy="18852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6565985-35D3-41B8-A192-1E266B6F084E}"/>
              </a:ext>
            </a:extLst>
          </p:cNvPr>
          <p:cNvSpPr/>
          <p:nvPr/>
        </p:nvSpPr>
        <p:spPr>
          <a:xfrm>
            <a:off x="8504461" y="2544529"/>
            <a:ext cx="4785201" cy="565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en-US" u="sng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Basic parts of a plant</a:t>
            </a:r>
            <a:endParaRPr lang="en-GB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D29018-4F3B-443A-AB75-6C17D3C1C50D}"/>
              </a:ext>
            </a:extLst>
          </p:cNvPr>
          <p:cNvSpPr/>
          <p:nvPr/>
        </p:nvSpPr>
        <p:spPr>
          <a:xfrm>
            <a:off x="8398817" y="2718881"/>
            <a:ext cx="2947740" cy="40568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266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87727673-16D4-4302-8DA8-5E904135F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6146" y="82254"/>
            <a:ext cx="7255510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10160" cap="flat" cmpd="sng" algn="ctr">
                  <a:solidFill>
                    <a:srgbClr val="000000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</a:rPr>
              <a:t>Seasonal Changes – Year 1</a:t>
            </a:r>
            <a:endParaRPr lang="en-GB" sz="12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F5F85C1B-5CF1-44F2-A119-4FD994B04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671" y="827482"/>
            <a:ext cx="7062204" cy="1545813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Seasons are different times in the year when there are weather changes.</a:t>
            </a:r>
            <a:endParaRPr lang="en-GB" sz="105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 places like the UK, there are four seasons in a year: spring, summer, autumn and winter.</a:t>
            </a:r>
            <a:endParaRPr lang="en-GB" sz="105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seasons have an effect on landscapes, and plant and animal life.</a:t>
            </a:r>
            <a:endParaRPr lang="en-GB" sz="105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length of days changes as the seasons change.</a:t>
            </a:r>
            <a:endParaRPr lang="en-GB" sz="105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seasons are different in some other parts of the world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9EA0809-0F84-4F20-AFB1-DA152D01E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202216"/>
              </p:ext>
            </p:extLst>
          </p:nvPr>
        </p:nvGraphicFramePr>
        <p:xfrm>
          <a:off x="700671" y="2462614"/>
          <a:ext cx="6986004" cy="4275578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3492671">
                  <a:extLst>
                    <a:ext uri="{9D8B030D-6E8A-4147-A177-3AD203B41FA5}">
                      <a16:colId xmlns:a16="http://schemas.microsoft.com/office/drawing/2014/main" val="749762304"/>
                    </a:ext>
                  </a:extLst>
                </a:gridCol>
                <a:gridCol w="3493333">
                  <a:extLst>
                    <a:ext uri="{9D8B030D-6E8A-4147-A177-3AD203B41FA5}">
                      <a16:colId xmlns:a16="http://schemas.microsoft.com/office/drawing/2014/main" val="3620767892"/>
                    </a:ext>
                  </a:extLst>
                </a:gridCol>
              </a:tblGrid>
              <a:tr h="22436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Seasons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782" marR="60782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558487"/>
                  </a:ext>
                </a:extLst>
              </a:tr>
              <a:tr h="2014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200" u="sng" dirty="0">
                          <a:effectLst/>
                          <a:latin typeface="Comic Sans MS" panose="030F0702030302020204" pitchFamily="66" charset="0"/>
                        </a:rPr>
                        <a:t>Spring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The weather starts to get warmer after winter.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 Baby animals are born and new flowers blossom.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 It takes place in March, April and May.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200" b="1" u="sng" dirty="0">
                          <a:effectLst/>
                          <a:latin typeface="Comic Sans MS" panose="030F0702030302020204" pitchFamily="66" charset="0"/>
                        </a:rPr>
                        <a:t>Summer</a:t>
                      </a: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 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Summer is the warmest season of the year.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Insects such as wasps and bees are around, and plants have lots of leaves.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The summer months are June, July &amp; August.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7475687"/>
                  </a:ext>
                </a:extLst>
              </a:tr>
              <a:tr h="20144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effectLst/>
                          <a:latin typeface="Comic Sans MS" panose="030F0702030302020204" pitchFamily="66" charset="0"/>
                        </a:rPr>
                        <a:t>Autumn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The weather starts to get cooler after summer.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 Many types of leaves begin to turn brown and fall from trees. 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 Autumn is September, October &amp; November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1200" b="1" u="sng" dirty="0">
                          <a:effectLst/>
                          <a:latin typeface="Comic Sans MS" panose="030F0702030302020204" pitchFamily="66" charset="0"/>
                        </a:rPr>
                        <a:t>Winter</a:t>
                      </a:r>
                      <a:endParaRPr lang="en-GB" sz="1200" b="1" u="sng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Winter is the coldest season of the year.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Many trees have no leaves and many animals are hibernating.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Winter is December, January &amp; February.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4739254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FCD29018-4F3B-443A-AB75-6C17D3C1C50D}"/>
              </a:ext>
            </a:extLst>
          </p:cNvPr>
          <p:cNvSpPr/>
          <p:nvPr/>
        </p:nvSpPr>
        <p:spPr>
          <a:xfrm>
            <a:off x="7840323" y="2955925"/>
            <a:ext cx="3768467" cy="37433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26FA6E-1FCF-4096-A96E-E49FB60F9024}"/>
              </a:ext>
            </a:extLst>
          </p:cNvPr>
          <p:cNvSpPr/>
          <p:nvPr/>
        </p:nvSpPr>
        <p:spPr>
          <a:xfrm>
            <a:off x="3048000" y="1999795"/>
            <a:ext cx="6096000" cy="3735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C4D4409-ED1F-4F67-B3C8-67B0F8DC57C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74" y="3981133"/>
            <a:ext cx="855345" cy="5803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016E00-529A-4471-823A-7FA94F68F7F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950" y="6046470"/>
            <a:ext cx="882015" cy="5784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06CC52D-3B5E-49D4-8293-F6D695260B2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75" y="6076950"/>
            <a:ext cx="855345" cy="5480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6A51D2D-FCB5-4170-9654-AF55A8D1164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535" y="4005263"/>
            <a:ext cx="852805" cy="5562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B454C0-2EB2-407A-8E18-C82FE6D4B6FE}"/>
              </a:ext>
            </a:extLst>
          </p:cNvPr>
          <p:cNvSpPr/>
          <p:nvPr/>
        </p:nvSpPr>
        <p:spPr>
          <a:xfrm>
            <a:off x="3048000" y="1797207"/>
            <a:ext cx="6096000" cy="4628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8F6647-F81B-453B-AD48-6F3FE41CF1D6}"/>
              </a:ext>
            </a:extLst>
          </p:cNvPr>
          <p:cNvSpPr/>
          <p:nvPr/>
        </p:nvSpPr>
        <p:spPr>
          <a:xfrm>
            <a:off x="7960244" y="2972203"/>
            <a:ext cx="3677980" cy="3470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300" b="1" u="sng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Things to look out for: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300" b="1" u="sng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Spring</a:t>
            </a:r>
            <a:r>
              <a:rPr lang="en-US" sz="13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Flowers growing, baby animals, frog spawn, birds building nests, caterpillars.</a:t>
            </a:r>
            <a:endParaRPr lang="en-GB" sz="13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300" b="1" u="sng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Summer</a:t>
            </a:r>
            <a:r>
              <a:rPr lang="en-US" sz="13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Flowers fully grown, insects, fully-grown frogs, trees with lots of leaves on.</a:t>
            </a:r>
            <a:endParaRPr lang="en-GB" sz="13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300" b="1" u="sng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Autumn</a:t>
            </a:r>
            <a:r>
              <a:rPr lang="en-US" sz="13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Brown leaves on the ground, squirrels storing nuts, hedgehogs hibernating. </a:t>
            </a:r>
            <a:endParaRPr lang="en-GB" sz="13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300" b="1" u="sng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Winter</a:t>
            </a:r>
            <a:r>
              <a:rPr lang="en-US" sz="13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 Frost/snow, trees with no leaves, evergreen trees</a:t>
            </a:r>
            <a:endParaRPr lang="en-GB" sz="1300" dirty="0">
              <a:latin typeface="Comic Sans MS" panose="030F0702030302020204" pitchFamily="66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95EBD83-8F9B-485A-9D41-BEFDACA668D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1606" y="651997"/>
            <a:ext cx="2577869" cy="21302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83936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936</Words>
  <Application>Microsoft Office PowerPoint</Application>
  <PresentationFormat>Widescreen</PresentationFormat>
  <Paragraphs>164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Berlin Sans FB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Tindale</dc:creator>
  <cp:lastModifiedBy>Caroline West</cp:lastModifiedBy>
  <cp:revision>19</cp:revision>
  <dcterms:created xsi:type="dcterms:W3CDTF">2023-03-01T14:36:14Z</dcterms:created>
  <dcterms:modified xsi:type="dcterms:W3CDTF">2023-05-02T06:45:36Z</dcterms:modified>
</cp:coreProperties>
</file>