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sldIdLst>
    <p:sldId id="257" r:id="rId2"/>
    <p:sldId id="258" r:id="rId3"/>
    <p:sldId id="263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8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9" r:id="rId21"/>
    <p:sldId id="290" r:id="rId22"/>
    <p:sldId id="291" r:id="rId23"/>
    <p:sldId id="292" r:id="rId24"/>
    <p:sldId id="293" r:id="rId25"/>
    <p:sldId id="294" r:id="rId26"/>
    <p:sldId id="298" r:id="rId27"/>
    <p:sldId id="299" r:id="rId28"/>
    <p:sldId id="300" r:id="rId29"/>
    <p:sldId id="301" r:id="rId30"/>
    <p:sldId id="302" r:id="rId31"/>
    <p:sldId id="304" r:id="rId32"/>
    <p:sldId id="306" r:id="rId33"/>
    <p:sldId id="307" r:id="rId34"/>
    <p:sldId id="308" r:id="rId35"/>
    <p:sldId id="309" r:id="rId36"/>
    <p:sldId id="310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9" r:id="rId68"/>
    <p:sldId id="350" r:id="rId69"/>
    <p:sldId id="351" r:id="rId70"/>
    <p:sldId id="353" r:id="rId71"/>
    <p:sldId id="354" r:id="rId72"/>
    <p:sldId id="355" r:id="rId73"/>
    <p:sldId id="357" r:id="rId74"/>
    <p:sldId id="358" r:id="rId75"/>
    <p:sldId id="359" r:id="rId76"/>
    <p:sldId id="360" r:id="rId77"/>
    <p:sldId id="361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5807"/>
  </p:normalViewPr>
  <p:slideViewPr>
    <p:cSldViewPr snapToGrid="0" snapToObjects="1">
      <p:cViewPr varScale="1">
        <p:scale>
          <a:sx n="127" d="100"/>
          <a:sy n="127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FF02-B7B4-FA44-9CD7-7CED15611B0D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15B41-FE3B-3E4E-8332-34AEA537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0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7307b72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137307b72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7307b728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137307b728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37307b728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137307b728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7307b728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137307b728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307b728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307b728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37307b728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137307b728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37307b728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137307b728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37307b728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137307b728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37307b728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137307b728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7307b728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137307b728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37307b728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137307b728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37307b728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137307b728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37307b728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137307b728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37307b728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137307b7284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37307b728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137307b728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37307b728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137307b728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55bff2f43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155bff2f43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55bff2f43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155bff2f43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55bff2f43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155bff2f43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55bff2f43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155bff2f43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55bff2f43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155bff2f43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55bff2f43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155bff2f43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55bff2f43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155bff2f43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55bff2f43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155bff2f43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55bff2f43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155bff2f43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55bff2f43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g155bff2f43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55bff2f43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g155bff2f43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55bff2f43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g155bff2f43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55bff2f43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155bff2f43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55bff2f43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155bff2f43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55bff2f43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g155bff2f43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55bff2f43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g155bff2f43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55bff2f43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g155bff2f43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55bff2f43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g155bff2f43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55bff2f43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g155bff2f43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fedd842c7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fedd842c7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fedd842c7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gfedd842c7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fedd842c7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gfedd842c7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fedd842c7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0" name="Google Shape;540;gfedd842c7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fedd842c7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fedd842c7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fedd842c7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gfedd842c7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fedd842c7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gfedd842c7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fedd842c7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fedd842c7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fedd842c7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gfedd842c7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fedd842c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gfedd842c7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fedd842c7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gfedd842c7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fedd842c7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gfedd842c7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fedd842c7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gfedd842c7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fedd842c7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gfedd842c7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fedd842c7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gfedd842c7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fedd842c7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gfedd842c7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fedd842c7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2" name="Google Shape;642;gfedd842c7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fedd842c7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8" name="Google Shape;648;gfedd842c7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fedd842c7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0" name="Google Shape;660;gfedd842c7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fedd842c7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gfedd842c7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fedd842c7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Google Shape;672;gfedd842c79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fedd842c79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gfedd842c79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fedd842c7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gfedd842c7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50CA-1DE7-F24F-A386-F60DFAFF5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C4B5B-471A-C24C-BB23-D1FB4948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96203-4BA6-0B42-BE70-3D0DE832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C086-5FEC-3841-A191-60B62555B827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7AC25-E16E-F744-ABA1-517DA150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A57FD-3850-2F48-83BE-F17602E3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E89-ACFC-1F4E-BDEB-A45159B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1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2946-4F09-2B4C-B592-20DF0226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96C38-DBC0-B444-A26A-BBC8DF802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07EEE-A762-9D48-99AA-DE911D093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C086-5FEC-3841-A191-60B62555B827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ED027-2FBB-AE4E-8018-F97BE7CB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10BE5-C7FF-1C44-A42D-3EF2341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E89-ACFC-1F4E-BDEB-A45159B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4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AB82E-8223-8F4F-A046-C44B4B521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80B08-52D2-6045-B090-A1585374E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89365-4779-2540-A560-47D229D2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C086-5FEC-3841-A191-60B62555B827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25192-68B9-1840-85DA-0B3C3D36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0C144-5563-5D48-ACE5-3EC6F402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E89-ACFC-1F4E-BDEB-A45159B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9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04E0-6CDC-A949-93B5-E1F97D7B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81D9F-1E02-9047-978F-3C52A48DA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F97E-6CD3-9643-9248-53A47302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C086-5FEC-3841-A191-60B62555B827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B7C2E-03EF-1B4C-8F43-70056690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B2806-AF5D-8442-BCD9-007B03DC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E89-ACFC-1F4E-BDEB-A45159B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2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6F92-29BF-FE49-86DF-44CFC60D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9DC55-EC14-FE43-833A-C0DDBC8CF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B6ADC-D190-9E40-BF04-3A64EEB5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C086-5FEC-3841-A191-60B62555B827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6D1CE-45EF-C14F-A72A-E08D0775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751B9-8FB5-1445-A341-DE9A3583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E89-ACFC-1F4E-BDEB-A45159B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1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4BED5-D8A9-A846-9956-3A395F30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529CF-ED71-AC4D-915A-E57217CDD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29281-1ADC-D44F-AB1A-3C16315B1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85B0A-99E5-FB49-9F71-21C57CDA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C086-5FEC-3841-A191-60B62555B827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B6B52-6DBF-6948-A580-4D31F445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B0817-AFE3-6C4B-829B-B3A60B8D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E89-ACFC-1F4E-BDEB-A45159B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674E-7BDE-7A4F-A593-49A5103D8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A30F4-3DE5-3A42-BE43-8B0BEBD20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AB92-7663-C943-87AB-7EF572253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DDA58-0361-374F-9F3D-6FE8E6736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C017AE-FABB-0D4B-9573-32637A8F8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76790C-9305-8145-9A3D-83FA7598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C086-5FEC-3841-A191-60B62555B827}" type="datetimeFigureOut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DFCAEE-ABFC-3D49-B969-42B7B311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74FE8-F507-994F-A37E-4621EB17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E89-ACFC-1F4E-BDEB-A45159B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5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9E08-18BD-CF46-A272-F3F8E482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9A864-B96E-C348-BCB7-3A16E8B3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C086-5FEC-3841-A191-60B62555B827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6121D-ACBC-E34B-89E3-4E7420C0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D1B51-1F5B-3643-AF55-D4DB3F16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E89-ACFC-1F4E-BDEB-A45159B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2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21CC76-C4D9-CC4D-B860-A2834183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C086-5FEC-3841-A191-60B62555B827}" type="datetimeFigureOut">
              <a:rPr lang="en-US" smtClean="0"/>
              <a:t>3/6/23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E2393-25E1-8248-8981-E3F7EBD2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8B5AA-F5A9-0244-B996-6F21D9C7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E89-ACFC-1F4E-BDEB-A45159B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4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695D-25F7-544B-A6F0-0AD1985F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9C155-AB19-5F44-AA41-147A5EBF1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3A0CE-4D02-614B-B266-431511476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7FCDA-F26A-8E46-9D95-DCD5FE83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C086-5FEC-3841-A191-60B62555B827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FCBF7-ACF4-5A42-B7C2-E1259661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698C8-3E97-3341-997B-366C88D3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E89-ACFC-1F4E-BDEB-A45159B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FBD8-7136-D445-B325-C6C44791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67854A-CDF4-EB4C-9762-F3B89DDCC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9337E-6926-104D-9F16-BA211BCC1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935DB-83B9-664E-8F75-C6C73200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C086-5FEC-3841-A191-60B62555B827}" type="datetimeFigureOut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960A8-8A33-3B45-A895-39AF6C06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C7140-E9E8-1B4D-A676-E2AF762F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E89-ACFC-1F4E-BDEB-A45159B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0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1C06DE-144B-B24F-A6C0-9B8806BC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2B568-DAA3-E447-B378-7E1600AB8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3DA15-8B11-824C-A5D1-CD301EA4F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FC086-5FEC-3841-A191-60B62555B827}" type="datetimeFigureOut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CA06D-400F-0944-88CB-1469D0F6A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046F7-73CF-B44F-B9DB-9AA654B59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F3E89-ACFC-1F4E-BDEB-A45159B8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5200"/>
            </a:pPr>
            <a:r>
              <a:rPr lang="en-GB" sz="9200" dirty="0">
                <a:latin typeface="Chewy"/>
                <a:ea typeface="Chewy"/>
                <a:cs typeface="Chewy"/>
                <a:sym typeface="Chewy"/>
              </a:rPr>
              <a:t>Year 5 Word List</a:t>
            </a:r>
            <a:endParaRPr sz="9200" dirty="0"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GB" sz="6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Vocabulary Exploration</a:t>
            </a:r>
            <a:endParaRPr sz="600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6" name="Picture 2" descr="Portobello Primary School | Chester-le-Street">
            <a:extLst>
              <a:ext uri="{FF2B5EF4-FFF2-40B4-BE49-F238E27FC236}">
                <a16:creationId xmlns:a16="http://schemas.microsoft.com/office/drawing/2014/main" id="{E9E8051C-2794-164C-83D0-598538B5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93" y="545030"/>
            <a:ext cx="1450014" cy="145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30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category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Any general or comprehensive division; a class.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 have split this information up into different </a:t>
                      </a:r>
                      <a:r>
                        <a:rPr lang="en-GB" sz="3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categories</a:t>
                      </a: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8" name="Google Shape;158;p30"/>
          <p:cNvPicPr preferRelativeResize="0"/>
          <p:nvPr/>
        </p:nvPicPr>
        <p:blipFill rotWithShape="1">
          <a:blip r:embed="rId3">
            <a:alphaModFix/>
          </a:blip>
          <a:srcRect b="18125"/>
          <a:stretch/>
        </p:blipFill>
        <p:spPr>
          <a:xfrm>
            <a:off x="7482367" y="4322101"/>
            <a:ext cx="2434568" cy="199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p31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cemetery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An area set apart for or containing graves, tombs, or funeral urns.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We are going to the </a:t>
                      </a:r>
                      <a:r>
                        <a:rPr lang="en-GB" sz="3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cemetery </a:t>
                      </a: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to pay our respects.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 b="16832"/>
          <a:stretch/>
        </p:blipFill>
        <p:spPr>
          <a:xfrm>
            <a:off x="7275201" y="4197501"/>
            <a:ext cx="2819399" cy="234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35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competition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The act of competing; rivalry for supremacy, a prize, etc.: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The </a:t>
                      </a:r>
                      <a:r>
                        <a:rPr lang="en-GB" sz="3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competition </a:t>
                      </a: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to win the cup was tense. 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8" name="Google Shape;188;p35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403433" y="4364701"/>
            <a:ext cx="2434568" cy="205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37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conscious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Aware of one's own existence, sensations, thoughts, surroundings, etc.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 wasn't even </a:t>
                      </a:r>
                      <a:r>
                        <a:rPr lang="en-GB" sz="3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conscious </a:t>
                      </a: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of what was happening.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0" name="Google Shape;200;p37"/>
          <p:cNvPicPr preferRelativeResize="0"/>
          <p:nvPr/>
        </p:nvPicPr>
        <p:blipFill rotWithShape="1">
          <a:blip r:embed="rId3">
            <a:alphaModFix/>
          </a:blip>
          <a:srcRect b="19709"/>
          <a:stretch/>
        </p:blipFill>
        <p:spPr>
          <a:xfrm>
            <a:off x="7334401" y="4265267"/>
            <a:ext cx="2651668" cy="21289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18AAC7-195B-0146-A1C7-9FA9FF0567AB}"/>
              </a:ext>
            </a:extLst>
          </p:cNvPr>
          <p:cNvSpPr txBox="1"/>
          <p:nvPr/>
        </p:nvSpPr>
        <p:spPr>
          <a:xfrm>
            <a:off x="65325" y="8128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38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controversy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 prolonged public dispute, debate, or contention concerning a matter of opinion.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His opinion caused a lot of </a:t>
                      </a:r>
                      <a:r>
                        <a:rPr lang="en-GB" sz="3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controversy</a:t>
                      </a: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. 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 b="14244"/>
          <a:stretch/>
        </p:blipFill>
        <p:spPr>
          <a:xfrm>
            <a:off x="7324534" y="4152667"/>
            <a:ext cx="2740468" cy="23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p39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convenience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Anything that saves or simplifies work, adds to one's ease or comfort, etc., as an appliance, utensil, or the like.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 will honor my end of the bargain at my </a:t>
                      </a:r>
                      <a:r>
                        <a:rPr lang="en-GB" sz="3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convenience</a:t>
                      </a: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, not yours!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2" name="Google Shape;212;p39"/>
          <p:cNvPicPr preferRelativeResize="0"/>
          <p:nvPr/>
        </p:nvPicPr>
        <p:blipFill rotWithShape="1">
          <a:blip r:embed="rId3">
            <a:alphaModFix/>
          </a:blip>
          <a:srcRect b="21003"/>
          <a:stretch/>
        </p:blipFill>
        <p:spPr>
          <a:xfrm>
            <a:off x="7452800" y="4342967"/>
            <a:ext cx="2459336" cy="19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AA63D5-661E-C047-9600-C157953D94E5}"/>
              </a:ext>
            </a:extLst>
          </p:cNvPr>
          <p:cNvSpPr txBox="1"/>
          <p:nvPr/>
        </p:nvSpPr>
        <p:spPr>
          <a:xfrm>
            <a:off x="65325" y="8128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41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criticise (ing)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To make judgments as to merits and faults.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 am </a:t>
                      </a:r>
                      <a:r>
                        <a:rPr lang="en-GB" sz="3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criticising </a:t>
                      </a: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your decision as it is not the right choice.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4" name="Google Shape;224;p41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324534" y="4269367"/>
            <a:ext cx="2582565" cy="21795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86B61C-FCAC-5049-BB27-24F2040B44C5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" name="Google Shape;229;p42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curiosity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The desire to learn or inquire.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She waited a moment and then </a:t>
                      </a:r>
                      <a:r>
                        <a:rPr lang="en-GB" sz="3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curiosity </a:t>
                      </a: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got the better of her.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0" name="Google Shape;230;p42"/>
          <p:cNvPicPr preferRelativeResize="0"/>
          <p:nvPr/>
        </p:nvPicPr>
        <p:blipFill rotWithShape="1">
          <a:blip r:embed="rId3">
            <a:alphaModFix/>
          </a:blip>
          <a:srcRect b="18125"/>
          <a:stretch/>
        </p:blipFill>
        <p:spPr>
          <a:xfrm>
            <a:off x="7215967" y="4223334"/>
            <a:ext cx="2808267" cy="2299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Google Shape;235;p43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definite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Firm, clear and unlikely to change. 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know for a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definite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that it will rain today.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6" name="Google Shape;236;p43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209967" y="4104500"/>
            <a:ext cx="2876099" cy="24272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711AA-45E6-3141-8A2B-53B8D79430E3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Google Shape;241;p44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desperate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Willingness to try anything to change a situation. 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am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desperate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to achieve the best grades for English.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2" name="Google Shape;242;p44"/>
          <p:cNvPicPr preferRelativeResize="0"/>
          <p:nvPr/>
        </p:nvPicPr>
        <p:blipFill rotWithShape="1">
          <a:blip r:embed="rId3">
            <a:alphaModFix/>
          </a:blip>
          <a:srcRect b="20146"/>
          <a:stretch/>
        </p:blipFill>
        <p:spPr>
          <a:xfrm>
            <a:off x="7247300" y="4308533"/>
            <a:ext cx="2506805" cy="20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485400" y="734333"/>
            <a:ext cx="11338800" cy="4505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-GB" sz="48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Please note;</a:t>
            </a:r>
            <a:endParaRPr sz="480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  <a:p>
            <a:pPr>
              <a:buClr>
                <a:srgbClr val="000000"/>
              </a:buClr>
              <a:buSzPts val="3600"/>
            </a:pPr>
            <a:endParaRPr sz="480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  <a:p>
            <a:pPr>
              <a:buClr>
                <a:srgbClr val="000000"/>
              </a:buClr>
              <a:buSzPts val="3600"/>
            </a:pPr>
            <a:r>
              <a:rPr lang="en-GB" sz="48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Some of these words have multiple meanings and forms. Included in this presentation are the most commonly used word forms for Years 5/6.</a:t>
            </a:r>
            <a:endParaRPr sz="480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46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develop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Growth or change over time to become more advanced. 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would like to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develop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my writing this year.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4" name="Google Shape;254;p46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222400" y="4200667"/>
            <a:ext cx="2794957" cy="23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Google Shape;259;p47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dictionary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The words and phrases of a language are listed alphabetically, together with their meanings.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Use a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dictionary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to look up the meaning of ‘develop’.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0" name="Google Shape;260;p47"/>
          <p:cNvPicPr preferRelativeResize="0"/>
          <p:nvPr/>
        </p:nvPicPr>
        <p:blipFill rotWithShape="1">
          <a:blip r:embed="rId3">
            <a:alphaModFix/>
          </a:blip>
          <a:srcRect b="20325"/>
          <a:stretch/>
        </p:blipFill>
        <p:spPr>
          <a:xfrm>
            <a:off x="7185067" y="4184434"/>
            <a:ext cx="2933901" cy="2337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48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disastrous 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Extremely bad circumstances or events.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recent earthquake was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disastrous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6" name="Google Shape;266;p48"/>
          <p:cNvPicPr preferRelativeResize="0"/>
          <p:nvPr/>
        </p:nvPicPr>
        <p:blipFill rotWithShape="1">
          <a:blip r:embed="rId3">
            <a:alphaModFix/>
          </a:blip>
          <a:srcRect b="16513"/>
          <a:stretch/>
        </p:blipFill>
        <p:spPr>
          <a:xfrm>
            <a:off x="7185067" y="4194467"/>
            <a:ext cx="2817733" cy="23523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F16D63-8892-8D41-A5B1-237164DDFA8A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" name="Google Shape;271;p49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embarrass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Making you feel shy or ashamed.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Please do not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embarrass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me!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2" name="Google Shape;272;p49"/>
          <p:cNvPicPr preferRelativeResize="0"/>
          <p:nvPr/>
        </p:nvPicPr>
        <p:blipFill rotWithShape="1">
          <a:blip r:embed="rId3">
            <a:alphaModFix/>
          </a:blip>
          <a:srcRect b="20691"/>
          <a:stretch/>
        </p:blipFill>
        <p:spPr>
          <a:xfrm>
            <a:off x="7322001" y="4325133"/>
            <a:ext cx="2534476" cy="201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p50"/>
          <p:cNvGraphicFramePr/>
          <p:nvPr/>
        </p:nvGraphicFramePr>
        <p:xfrm>
          <a:off x="829000" y="836367"/>
          <a:ext cx="10534000" cy="58893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environment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All the circumstances, people, things, and events around them that influence their life.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9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Due to global warming, we need to pay more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attention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 to the environment.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8" name="Google Shape;278;p50"/>
          <p:cNvPicPr preferRelativeResize="0"/>
          <p:nvPr/>
        </p:nvPicPr>
        <p:blipFill rotWithShape="1">
          <a:blip r:embed="rId3">
            <a:alphaModFix/>
          </a:blip>
          <a:srcRect b="17607"/>
          <a:stretch/>
        </p:blipFill>
        <p:spPr>
          <a:xfrm>
            <a:off x="7209934" y="4157134"/>
            <a:ext cx="2975833" cy="24519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4B05CA-7E97-1544-AC3A-BF9DC6EF905C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" name="Google Shape;283;p51"/>
          <p:cNvGraphicFramePr/>
          <p:nvPr/>
        </p:nvGraphicFramePr>
        <p:xfrm>
          <a:off x="829000" y="836367"/>
          <a:ext cx="10534000" cy="58893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equip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To receive the tools or necessary equipment.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9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You have to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equip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yourself with the right equipment for climbing a mountain.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4" name="Google Shape;284;p51"/>
          <p:cNvPicPr preferRelativeResize="0"/>
          <p:nvPr/>
        </p:nvPicPr>
        <p:blipFill rotWithShape="1">
          <a:blip r:embed="rId3">
            <a:alphaModFix/>
          </a:blip>
          <a:srcRect b="18692"/>
          <a:stretch/>
        </p:blipFill>
        <p:spPr>
          <a:xfrm>
            <a:off x="7247301" y="4345867"/>
            <a:ext cx="2584500" cy="210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Google Shape;307;p55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exaggerate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Makes the situation, quality, or feature appear greater, more obvious, or more important than it really is.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Don’t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exaggerate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! The food wasn’t </a:t>
                      </a:r>
                      <a:r>
                        <a:rPr lang="en-GB" sz="3900" i="1">
                          <a:latin typeface="Chewy"/>
                          <a:ea typeface="Chewy"/>
                          <a:cs typeface="Chewy"/>
                          <a:sym typeface="Chewy"/>
                        </a:rPr>
                        <a:t>that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bad.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8" name="Google Shape;308;p55"/>
          <p:cNvPicPr preferRelativeResize="0"/>
          <p:nvPr/>
        </p:nvPicPr>
        <p:blipFill rotWithShape="1">
          <a:blip r:embed="rId3">
            <a:alphaModFix/>
          </a:blip>
          <a:srcRect b="23954"/>
          <a:stretch/>
        </p:blipFill>
        <p:spPr>
          <a:xfrm>
            <a:off x="7035701" y="4104501"/>
            <a:ext cx="3158935" cy="240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" name="Google Shape;313;p56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excellent 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Something that can be described as very good. 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This milkshake is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excellent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!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14" name="Google Shape;314;p56"/>
          <p:cNvPicPr preferRelativeResize="0"/>
          <p:nvPr/>
        </p:nvPicPr>
        <p:blipFill rotWithShape="1">
          <a:blip r:embed="rId3">
            <a:alphaModFix/>
          </a:blip>
          <a:srcRect b="19781"/>
          <a:stretch/>
        </p:blipFill>
        <p:spPr>
          <a:xfrm>
            <a:off x="7334434" y="4294034"/>
            <a:ext cx="2715268" cy="2178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" name="Google Shape;319;p57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existence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The existence of something is the fact that it is present in the world as a real thing.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believe in the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existence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of other galaxies. 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20" name="Google Shape;320;p57"/>
          <p:cNvPicPr preferRelativeResize="0"/>
          <p:nvPr/>
        </p:nvPicPr>
        <p:blipFill rotWithShape="1">
          <a:blip r:embed="rId3">
            <a:alphaModFix/>
          </a:blip>
          <a:srcRect b="21235"/>
          <a:stretch/>
        </p:blipFill>
        <p:spPr>
          <a:xfrm>
            <a:off x="7234867" y="4182001"/>
            <a:ext cx="2970732" cy="2339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Google Shape;325;p58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explanation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If you give an explanation of something that has happened, you give people reasons for it, especially in an attempt to justify it.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You owe me an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explanation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for your behaviour.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26" name="Google Shape;326;p58"/>
          <p:cNvPicPr preferRelativeResize="0"/>
          <p:nvPr/>
        </p:nvPicPr>
        <p:blipFill rotWithShape="1">
          <a:blip r:embed="rId3">
            <a:alphaModFix/>
          </a:blip>
          <a:srcRect b="17060"/>
          <a:stretch/>
        </p:blipFill>
        <p:spPr>
          <a:xfrm>
            <a:off x="7421534" y="4221433"/>
            <a:ext cx="2668673" cy="22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20"/>
          <p:cNvGraphicFramePr/>
          <p:nvPr/>
        </p:nvGraphicFramePr>
        <p:xfrm>
          <a:off x="829000" y="255901"/>
          <a:ext cx="10534000" cy="57720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amateur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1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1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A person who engages in a study, sport, or other activity for pleasure rather than for financial benefit.</a:t>
                      </a:r>
                      <a:endParaRPr sz="21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1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1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1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a person who engages in a study, sport, or other activity for pleasure rather than for financial benefit</a:t>
                      </a:r>
                      <a:endParaRPr sz="21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I am only an </a:t>
                      </a:r>
                      <a:r>
                        <a:rPr lang="en-GB" sz="24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amateur </a:t>
                      </a: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performer.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These are </a:t>
                      </a:r>
                      <a:r>
                        <a:rPr lang="en-GB" sz="24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amateur </a:t>
                      </a: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performers - not professional. 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6" name="Google Shape;96;p20"/>
          <p:cNvPicPr preferRelativeResize="0"/>
          <p:nvPr/>
        </p:nvPicPr>
        <p:blipFill rotWithShape="1">
          <a:blip r:embed="rId3">
            <a:alphaModFix/>
          </a:blip>
          <a:srcRect b="25389"/>
          <a:stretch/>
        </p:blipFill>
        <p:spPr>
          <a:xfrm>
            <a:off x="6235733" y="4181467"/>
            <a:ext cx="2261995" cy="1687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 rotWithShape="1">
          <a:blip r:embed="rId4">
            <a:alphaModFix/>
          </a:blip>
          <a:srcRect b="15832"/>
          <a:stretch/>
        </p:blipFill>
        <p:spPr>
          <a:xfrm>
            <a:off x="8631767" y="4241216"/>
            <a:ext cx="1863135" cy="15681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52C646-FDF7-DB4D-9599-03A811909F11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" name="Google Shape;331;p59"/>
          <p:cNvGraphicFramePr/>
          <p:nvPr/>
        </p:nvGraphicFramePr>
        <p:xfrm>
          <a:off x="829000" y="836367"/>
          <a:ext cx="10534000" cy="58893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familiar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If someone or something is familiar to you, you recognize them or know them well.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9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He talked of other cultures as if they were more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familiar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to him than his own.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32" name="Google Shape;332;p59"/>
          <p:cNvPicPr preferRelativeResize="0"/>
          <p:nvPr/>
        </p:nvPicPr>
        <p:blipFill rotWithShape="1">
          <a:blip r:embed="rId3">
            <a:alphaModFix/>
          </a:blip>
          <a:srcRect b="23594"/>
          <a:stretch/>
        </p:blipFill>
        <p:spPr>
          <a:xfrm>
            <a:off x="7247300" y="4294001"/>
            <a:ext cx="2867035" cy="219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" name="Google Shape;343;p61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forty (40)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(number)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Forty represents the number 40. 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have travelled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forty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miles today.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44" name="Google Shape;344;p61"/>
          <p:cNvPicPr preferRelativeResize="0"/>
          <p:nvPr/>
        </p:nvPicPr>
        <p:blipFill rotWithShape="1">
          <a:blip r:embed="rId3">
            <a:alphaModFix/>
          </a:blip>
          <a:srcRect b="25771"/>
          <a:stretch/>
        </p:blipFill>
        <p:spPr>
          <a:xfrm>
            <a:off x="7035701" y="4184667"/>
            <a:ext cx="3286468" cy="24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" name="Google Shape;355;p63"/>
          <p:cNvGraphicFramePr/>
          <p:nvPr/>
        </p:nvGraphicFramePr>
        <p:xfrm>
          <a:off x="829000" y="836367"/>
          <a:ext cx="10534000" cy="58893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government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The government of a country is the group of people who are responsible for governing it.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9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Government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has insisted that confidence is needed before the economy can improve.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6" name="Google Shape;356;p63"/>
          <p:cNvPicPr preferRelativeResize="0"/>
          <p:nvPr/>
        </p:nvPicPr>
        <p:blipFill rotWithShape="1">
          <a:blip r:embed="rId3">
            <a:alphaModFix/>
          </a:blip>
          <a:srcRect b="16331"/>
          <a:stretch/>
        </p:blipFill>
        <p:spPr>
          <a:xfrm>
            <a:off x="7396634" y="4290500"/>
            <a:ext cx="2548068" cy="2131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" name="Google Shape;361;p64"/>
          <p:cNvGraphicFramePr/>
          <p:nvPr/>
        </p:nvGraphicFramePr>
        <p:xfrm>
          <a:off x="829000" y="475401"/>
          <a:ext cx="10534000" cy="59757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8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guarantee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(verb, 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3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300">
                          <a:latin typeface="Chewy"/>
                          <a:ea typeface="Chewy"/>
                          <a:cs typeface="Chewy"/>
                          <a:sym typeface="Chewy"/>
                        </a:rPr>
                        <a:t>- If one thing guarantees another, the first is certain to cause the second thing to happen.</a:t>
                      </a:r>
                      <a:endParaRPr sz="23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3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3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300">
                          <a:latin typeface="Chewy"/>
                          <a:ea typeface="Chewy"/>
                          <a:cs typeface="Chewy"/>
                          <a:sym typeface="Chewy"/>
                        </a:rPr>
                        <a:t>- Something that is a guarantee of something else makes it certain that it will happen or that it is true.</a:t>
                      </a:r>
                      <a:endParaRPr sz="23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5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500">
                          <a:latin typeface="Chewy"/>
                          <a:ea typeface="Chewy"/>
                          <a:cs typeface="Chewy"/>
                          <a:sym typeface="Chewy"/>
                        </a:rPr>
                        <a:t>- I </a:t>
                      </a:r>
                      <a:r>
                        <a:rPr lang="en-GB" sz="25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guarantee </a:t>
                      </a:r>
                      <a:r>
                        <a:rPr lang="en-GB" sz="2500">
                          <a:latin typeface="Chewy"/>
                          <a:ea typeface="Chewy"/>
                          <a:cs typeface="Chewy"/>
                          <a:sym typeface="Chewy"/>
                        </a:rPr>
                        <a:t>you that I am right.</a:t>
                      </a:r>
                      <a:endParaRPr sz="25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25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5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500">
                          <a:latin typeface="Chewy"/>
                          <a:ea typeface="Chewy"/>
                          <a:cs typeface="Chewy"/>
                          <a:sym typeface="Chewy"/>
                        </a:rPr>
                        <a:t>- There is still no </a:t>
                      </a:r>
                      <a:r>
                        <a:rPr lang="en-GB" sz="25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guarantee </a:t>
                      </a:r>
                      <a:r>
                        <a:rPr lang="en-GB" sz="2500">
                          <a:latin typeface="Chewy"/>
                          <a:ea typeface="Chewy"/>
                          <a:cs typeface="Chewy"/>
                          <a:sym typeface="Chewy"/>
                        </a:rPr>
                        <a:t>that a formula could be found.</a:t>
                      </a:r>
                      <a:endParaRPr sz="25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62" name="Google Shape;362;p64"/>
          <p:cNvPicPr preferRelativeResize="0"/>
          <p:nvPr/>
        </p:nvPicPr>
        <p:blipFill rotWithShape="1">
          <a:blip r:embed="rId3">
            <a:alphaModFix/>
          </a:blip>
          <a:srcRect b="18513"/>
          <a:stretch/>
        </p:blipFill>
        <p:spPr>
          <a:xfrm>
            <a:off x="7757600" y="4580300"/>
            <a:ext cx="2021933" cy="1647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65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harass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If someone harasses you, they trouble or annoy you,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dog was going to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harass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postman.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68" name="Google Shape;36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1767" y="4104500"/>
            <a:ext cx="2476835" cy="247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6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hindrance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hindrance is a person or thing that makes it more difficult for you to do something.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You are such a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hindrance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to me.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74" name="Google Shape;374;p66"/>
          <p:cNvPicPr preferRelativeResize="0"/>
          <p:nvPr/>
        </p:nvPicPr>
        <p:blipFill rotWithShape="1">
          <a:blip r:embed="rId3">
            <a:alphaModFix/>
          </a:blip>
          <a:srcRect b="17423"/>
          <a:stretch/>
        </p:blipFill>
        <p:spPr>
          <a:xfrm>
            <a:off x="7471334" y="4360400"/>
            <a:ext cx="2361365" cy="1949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" name="Google Shape;379;p67"/>
          <p:cNvGraphicFramePr/>
          <p:nvPr/>
        </p:nvGraphicFramePr>
        <p:xfrm>
          <a:off x="829000" y="836367"/>
          <a:ext cx="10534000" cy="58893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identity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The identity of a person or place is the characteristics they have that distinguish them from others.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9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police soon established his true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identity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and he was quickly found.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0" name="Google Shape;380;p67"/>
          <p:cNvPicPr preferRelativeResize="0"/>
          <p:nvPr/>
        </p:nvPicPr>
        <p:blipFill rotWithShape="1">
          <a:blip r:embed="rId3">
            <a:alphaModFix/>
          </a:blip>
          <a:srcRect b="16149"/>
          <a:stretch/>
        </p:blipFill>
        <p:spPr>
          <a:xfrm>
            <a:off x="7321967" y="4323968"/>
            <a:ext cx="2398699" cy="201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" name="Google Shape;397;p70"/>
          <p:cNvGraphicFramePr/>
          <p:nvPr/>
        </p:nvGraphicFramePr>
        <p:xfrm>
          <a:off x="829000" y="836367"/>
          <a:ext cx="10534000" cy="5930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individual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(adjective, 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Individual means relating to one person or thing, rather than to a large group.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An individual is a person.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8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800">
                          <a:latin typeface="Chewy"/>
                          <a:ea typeface="Chewy"/>
                          <a:cs typeface="Chewy"/>
                          <a:sym typeface="Chewy"/>
                        </a:rPr>
                        <a:t>- I have made </a:t>
                      </a:r>
                      <a:r>
                        <a:rPr lang="en-GB" sz="28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individual </a:t>
                      </a:r>
                      <a:r>
                        <a:rPr lang="en-GB" sz="2800">
                          <a:latin typeface="Chewy"/>
                          <a:ea typeface="Chewy"/>
                          <a:cs typeface="Chewy"/>
                          <a:sym typeface="Chewy"/>
                        </a:rPr>
                        <a:t>cakes.</a:t>
                      </a:r>
                      <a:endParaRPr sz="2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2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8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800">
                          <a:latin typeface="Chewy"/>
                          <a:ea typeface="Chewy"/>
                          <a:cs typeface="Chewy"/>
                          <a:sym typeface="Chewy"/>
                        </a:rPr>
                        <a:t>- That is one very nasty </a:t>
                      </a:r>
                      <a:r>
                        <a:rPr lang="en-GB" sz="28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individual</a:t>
                      </a:r>
                      <a:r>
                        <a:rPr lang="en-GB" sz="28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98" name="Google Shape;398;p70"/>
          <p:cNvPicPr preferRelativeResize="0"/>
          <p:nvPr/>
        </p:nvPicPr>
        <p:blipFill rotWithShape="1">
          <a:blip r:embed="rId3">
            <a:alphaModFix/>
          </a:blip>
          <a:srcRect b="19054"/>
          <a:stretch/>
        </p:blipFill>
        <p:spPr>
          <a:xfrm>
            <a:off x="7309534" y="4387367"/>
            <a:ext cx="2621733" cy="2122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" name="Google Shape;403;p71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interfere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If you say that someone interferes in a situation, you mean they get involved in it although it does not concern them and their involvement is not wanted.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wish you would not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interfere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, whilst I am trying to work.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4" name="Google Shape;404;p71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533568" y="4356267"/>
            <a:ext cx="2374633" cy="2004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" name="Google Shape;409;p72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interrupt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If you interrupt someone who is speaking, you say or do something that causes them to stop.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Please do not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interrupt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me when I am speaking.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0" name="Google Shape;410;p72"/>
          <p:cNvPicPr preferRelativeResize="0"/>
          <p:nvPr/>
        </p:nvPicPr>
        <p:blipFill rotWithShape="1">
          <a:blip r:embed="rId3">
            <a:alphaModFix/>
          </a:blip>
          <a:srcRect b="25406"/>
          <a:stretch/>
        </p:blipFill>
        <p:spPr>
          <a:xfrm>
            <a:off x="7209934" y="4219334"/>
            <a:ext cx="2970132" cy="2215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21"/>
          <p:cNvGraphicFramePr/>
          <p:nvPr/>
        </p:nvGraphicFramePr>
        <p:xfrm>
          <a:off x="775267" y="374133"/>
          <a:ext cx="10534000" cy="59909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ancient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(adjective, 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1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1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of or in time long past, especially before the end of the Western Roman Empire 476 CE.</a:t>
                      </a:r>
                      <a:endParaRPr sz="21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1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1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1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Usually the ancients . the civilized peoples, nations, or cultures of antiquity, as the Greeks, Romans, Hebrews, and Egyptians.</a:t>
                      </a:r>
                      <a:endParaRPr sz="21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5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These artefacts are </a:t>
                      </a:r>
                      <a:r>
                        <a:rPr lang="en-GB" sz="25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ancient</a:t>
                      </a:r>
                      <a:r>
                        <a:rPr lang="en-GB" sz="2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!</a:t>
                      </a:r>
                      <a:endParaRPr sz="2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2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5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I loved learning about </a:t>
                      </a:r>
                      <a:r>
                        <a:rPr lang="en-GB" sz="25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Ancient </a:t>
                      </a:r>
                      <a:r>
                        <a:rPr lang="en-GB" sz="2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Egypt.</a:t>
                      </a:r>
                      <a:endParaRPr sz="2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b="17870"/>
          <a:stretch/>
        </p:blipFill>
        <p:spPr>
          <a:xfrm>
            <a:off x="6396967" y="4362968"/>
            <a:ext cx="1965901" cy="161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 rotWithShape="1">
          <a:blip r:embed="rId4">
            <a:alphaModFix/>
          </a:blip>
          <a:srcRect b="23335"/>
          <a:stretch/>
        </p:blipFill>
        <p:spPr>
          <a:xfrm>
            <a:off x="8653267" y="4362966"/>
            <a:ext cx="2020699" cy="15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5" name="Google Shape;415;p73"/>
          <p:cNvGraphicFramePr/>
          <p:nvPr/>
        </p:nvGraphicFramePr>
        <p:xfrm>
          <a:off x="829000" y="836367"/>
          <a:ext cx="10534000" cy="5930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language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language is a system of communication which consists of a set of sounds and written symbols which are used by the people of a particular country or region for talking or writing.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am learning a new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language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at school.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6" name="Google Shape;416;p73"/>
          <p:cNvPicPr preferRelativeResize="0"/>
          <p:nvPr/>
        </p:nvPicPr>
        <p:blipFill rotWithShape="1">
          <a:blip r:embed="rId3">
            <a:alphaModFix/>
          </a:blip>
          <a:srcRect b="21235"/>
          <a:stretch/>
        </p:blipFill>
        <p:spPr>
          <a:xfrm>
            <a:off x="7434001" y="4490801"/>
            <a:ext cx="2610300" cy="205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" name="Google Shape;421;p74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leisure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Leisure is the time when you are not working and you can relax and do things that you enjoy.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Swimming is a favourite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leisure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activity of mine.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22" name="Google Shape;422;p74"/>
          <p:cNvPicPr preferRelativeResize="0"/>
          <p:nvPr/>
        </p:nvPicPr>
        <p:blipFill rotWithShape="1">
          <a:blip r:embed="rId3">
            <a:alphaModFix/>
          </a:blip>
          <a:srcRect b="16881"/>
          <a:stretch/>
        </p:blipFill>
        <p:spPr>
          <a:xfrm>
            <a:off x="7371767" y="4318901"/>
            <a:ext cx="2545567" cy="21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7" name="Google Shape;427;p75"/>
          <p:cNvGraphicFramePr/>
          <p:nvPr/>
        </p:nvGraphicFramePr>
        <p:xfrm>
          <a:off x="829000" y="375867"/>
          <a:ext cx="10534000" cy="62957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lightning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Lightning is the very bright flashes of light in the sky that happen during thunderstorms.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something that happens very quickly.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- Did you see the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lightning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last night?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- the fox moved at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lightning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speed.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28" name="Google Shape;428;p75"/>
          <p:cNvPicPr preferRelativeResize="0"/>
          <p:nvPr/>
        </p:nvPicPr>
        <p:blipFill rotWithShape="1">
          <a:blip r:embed="rId3">
            <a:alphaModFix/>
          </a:blip>
          <a:srcRect b="20873"/>
          <a:stretch/>
        </p:blipFill>
        <p:spPr>
          <a:xfrm>
            <a:off x="7073101" y="4337668"/>
            <a:ext cx="2697433" cy="213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75"/>
          <p:cNvPicPr preferRelativeResize="0"/>
          <p:nvPr/>
        </p:nvPicPr>
        <p:blipFill rotWithShape="1">
          <a:blip r:embed="rId3">
            <a:alphaModFix/>
          </a:blip>
          <a:srcRect b="20388"/>
          <a:stretch/>
        </p:blipFill>
        <p:spPr>
          <a:xfrm>
            <a:off x="8533333" y="5053299"/>
            <a:ext cx="1688395" cy="13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82A660-832A-4D43-870B-A0CC9C481610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" name="Google Shape;434;p76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marvellous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If you describe someone or something as marvellous, you are emphasizing that they are very good.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She looked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marvellous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in her dress.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35" name="Google Shape;435;p76"/>
          <p:cNvPicPr preferRelativeResize="0"/>
          <p:nvPr/>
        </p:nvPicPr>
        <p:blipFill rotWithShape="1">
          <a:blip r:embed="rId3">
            <a:alphaModFix/>
          </a:blip>
          <a:srcRect b="34301"/>
          <a:stretch/>
        </p:blipFill>
        <p:spPr>
          <a:xfrm>
            <a:off x="6898801" y="4197633"/>
            <a:ext cx="3518900" cy="23118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CAC9E-1E84-9740-BACC-5FD7F64563FB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" name="Google Shape;440;p77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mischievous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mischievous person/animal likes to have fun by playing harmless tricks on people or doing things they are not supposed to do.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My dog was being very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mischievous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at the park.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41" name="Google Shape;441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600" y="4437034"/>
            <a:ext cx="2187133" cy="21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191DE-3B11-5247-990F-EFAF78C8931A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6" name="Google Shape;446;p78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muscle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muscle is a piece of tissue inside your body which connects two bones and which you use when you make a movement.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Keeping your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muscle(s)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strong helps you to avoid back problems.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47" name="Google Shape;447;p78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197534" y="4200667"/>
            <a:ext cx="2794957" cy="23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2" name="Google Shape;452;p79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necessary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Something that is necessary is needed in order for something else to happen.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It is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necessary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to use all of these ingredients to make the cake.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53" name="Google Shape;453;p79"/>
          <p:cNvPicPr preferRelativeResize="0"/>
          <p:nvPr/>
        </p:nvPicPr>
        <p:blipFill rotWithShape="1">
          <a:blip r:embed="rId3">
            <a:alphaModFix/>
          </a:blip>
          <a:srcRect b="19781"/>
          <a:stretch/>
        </p:blipFill>
        <p:spPr>
          <a:xfrm>
            <a:off x="7483767" y="4333434"/>
            <a:ext cx="2526499" cy="20267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43791C-3DF1-2C49-9194-E168FFDA92A3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8" name="Google Shape;458;p80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neighbour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Your neighbour is someone who lives near you/next to you.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really get on with my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neighbour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and her family.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59" name="Google Shape;459;p80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409101" y="4269167"/>
            <a:ext cx="2510735" cy="21189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DB224B-85C1-0D47-88FF-AE84E467DDDF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4" name="Google Shape;464;p81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nuisance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If you say that someone or something is a nuisance, you mean that they annoy you or cause you a lot of problems.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You have been a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nuisance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today, and I am very disappointed. 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65" name="Google Shape;465;p81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446434" y="4272134"/>
            <a:ext cx="2548068" cy="21504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DB6B6-BB9D-3D4E-B5A9-4EE8C38097E4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" name="Google Shape;488;p85"/>
          <p:cNvGraphicFramePr/>
          <p:nvPr/>
        </p:nvGraphicFramePr>
        <p:xfrm>
          <a:off x="829000" y="836367"/>
          <a:ext cx="10534000" cy="59909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parliament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(proper 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The parliament of some countries, for example Britain, is the group of people who make or change its laws, and decide what policies the country should follow.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9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Parliament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today approved the policy, but it has not yet become law.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89" name="Google Shape;489;p85"/>
          <p:cNvPicPr preferRelativeResize="0"/>
          <p:nvPr/>
        </p:nvPicPr>
        <p:blipFill rotWithShape="1">
          <a:blip r:embed="rId3">
            <a:alphaModFix/>
          </a:blip>
          <a:srcRect b="16513"/>
          <a:stretch/>
        </p:blipFill>
        <p:spPr>
          <a:xfrm>
            <a:off x="7284667" y="4258734"/>
            <a:ext cx="2695989" cy="22507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CA7862-1793-A740-B145-63D3F5C8DD4C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Google Shape;127;p25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available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Suitable or ready for use.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Free to assist with something. 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 am </a:t>
                      </a:r>
                      <a:r>
                        <a:rPr lang="en-GB" sz="3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available </a:t>
                      </a: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to help you tomorrow at 5pm. 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8" name="Google Shape;128;p25"/>
          <p:cNvPicPr preferRelativeResize="0"/>
          <p:nvPr/>
        </p:nvPicPr>
        <p:blipFill rotWithShape="1">
          <a:blip r:embed="rId3">
            <a:alphaModFix/>
          </a:blip>
          <a:srcRect b="18492"/>
          <a:stretch/>
        </p:blipFill>
        <p:spPr>
          <a:xfrm>
            <a:off x="7418168" y="4233667"/>
            <a:ext cx="2750601" cy="2241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4" name="Google Shape;494;p86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persuade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If you persuade someone to do something, you cause them to do it by giving them good reasons for doing it.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My friend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persuad(ed)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 me to come to the cinema.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95" name="Google Shape;495;p86"/>
          <p:cNvPicPr preferRelativeResize="0"/>
          <p:nvPr/>
        </p:nvPicPr>
        <p:blipFill rotWithShape="1">
          <a:blip r:embed="rId3">
            <a:alphaModFix/>
          </a:blip>
          <a:srcRect b="30308"/>
          <a:stretch/>
        </p:blipFill>
        <p:spPr>
          <a:xfrm>
            <a:off x="7234833" y="4341867"/>
            <a:ext cx="3021035" cy="2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" name="Google Shape;500;p87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physical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Physical qualities, actions, or things are connected with a person's body, rather than with their mind.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Physical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activity promotes good health.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1" name="Google Shape;501;p87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7309534" y="4197900"/>
            <a:ext cx="2759665" cy="23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2D53BC-3105-3049-B958-7053CA0B4478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" name="Google Shape;506;p88"/>
          <p:cNvGraphicFramePr/>
          <p:nvPr/>
        </p:nvGraphicFramePr>
        <p:xfrm>
          <a:off x="829000" y="836367"/>
          <a:ext cx="10534000" cy="58893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prejudice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Prejudice is an unreasonable dislike of a particular group of people or things, or a preference for one group of people or things over another.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9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There is widespread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prejudice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in this country, and we need to overcome it.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7" name="Google Shape;507;p88"/>
          <p:cNvPicPr preferRelativeResize="0"/>
          <p:nvPr/>
        </p:nvPicPr>
        <p:blipFill rotWithShape="1">
          <a:blip r:embed="rId3">
            <a:alphaModFix/>
          </a:blip>
          <a:srcRect b="18146"/>
          <a:stretch/>
        </p:blipFill>
        <p:spPr>
          <a:xfrm>
            <a:off x="7272200" y="4231801"/>
            <a:ext cx="2889165" cy="23648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2A287-3315-EC4E-923C-C58F2B985589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" name="Google Shape;512;p89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privilege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privilege is a special right or advantage that only one person or group has.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It is a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privilege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to receive this award!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3" name="Google Shape;513;p89"/>
          <p:cNvPicPr preferRelativeResize="0"/>
          <p:nvPr/>
        </p:nvPicPr>
        <p:blipFill rotWithShape="1">
          <a:blip r:embed="rId3">
            <a:alphaModFix/>
          </a:blip>
          <a:srcRect b="17423"/>
          <a:stretch/>
        </p:blipFill>
        <p:spPr>
          <a:xfrm>
            <a:off x="7458901" y="4256700"/>
            <a:ext cx="2622735" cy="2165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" name="Google Shape;518;p90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profession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profession is a type of job that requires advanced education or training.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Mr Alfred was a teacher by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profession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9" name="Google Shape;519;p90"/>
          <p:cNvPicPr preferRelativeResize="0"/>
          <p:nvPr/>
        </p:nvPicPr>
        <p:blipFill rotWithShape="1">
          <a:blip r:embed="rId3">
            <a:alphaModFix/>
          </a:blip>
          <a:srcRect b="18877"/>
          <a:stretch/>
        </p:blipFill>
        <p:spPr>
          <a:xfrm>
            <a:off x="7272201" y="4248867"/>
            <a:ext cx="2709865" cy="21983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015D85-EF9C-7945-893B-6BC93301EE13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" name="Google Shape;524;p91"/>
          <p:cNvGraphicFramePr/>
          <p:nvPr/>
        </p:nvGraphicFramePr>
        <p:xfrm>
          <a:off x="829000" y="388267"/>
          <a:ext cx="10534000" cy="61738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1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programme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A programme of actions or events is a series of actions or events that are planned to be done.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When you programme a machine or system, you set its controls so that it will work in a particular way.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4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This activity </a:t>
                      </a:r>
                      <a:r>
                        <a:rPr lang="en-GB" sz="24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programme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looks very exciting!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4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I need to (</a:t>
                      </a:r>
                      <a:r>
                        <a:rPr lang="en-GB" sz="24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re)programme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the computer as it does not work.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25" name="Google Shape;525;p91"/>
          <p:cNvPicPr preferRelativeResize="0"/>
          <p:nvPr/>
        </p:nvPicPr>
        <p:blipFill rotWithShape="1">
          <a:blip r:embed="rId3">
            <a:alphaModFix/>
          </a:blip>
          <a:srcRect b="18692"/>
          <a:stretch/>
        </p:blipFill>
        <p:spPr>
          <a:xfrm>
            <a:off x="7707801" y="4643801"/>
            <a:ext cx="2110943" cy="17163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86E3C7-2A88-AE45-9CE7-8A9DD8EFD2F5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0" name="Google Shape;530;p92"/>
          <p:cNvGraphicFramePr/>
          <p:nvPr>
            <p:extLst>
              <p:ext uri="{D42A27DB-BD31-4B8C-83A1-F6EECF244321}">
                <p14:modId xmlns:p14="http://schemas.microsoft.com/office/powerpoint/2010/main" val="2197404590"/>
              </p:ext>
            </p:extLst>
          </p:nvPr>
        </p:nvGraphicFramePr>
        <p:xfrm>
          <a:off x="829000" y="-47387"/>
          <a:ext cx="10534000" cy="69053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9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66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pronunciation</a:t>
                      </a:r>
                      <a:endParaRPr sz="66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The pronunciation of a word or language is the way in which it is pronounced.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She gave the word its Spanish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pronunciation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31" name="Google Shape;531;p92"/>
          <p:cNvPicPr preferRelativeResize="0"/>
          <p:nvPr/>
        </p:nvPicPr>
        <p:blipFill rotWithShape="1">
          <a:blip r:embed="rId3">
            <a:alphaModFix/>
          </a:blip>
          <a:srcRect b="17607"/>
          <a:stretch/>
        </p:blipFill>
        <p:spPr>
          <a:xfrm>
            <a:off x="7446434" y="4318901"/>
            <a:ext cx="2432033" cy="2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1FD310-BBBC-E24A-8D11-D62AFA687F94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6" name="Google Shape;536;p93"/>
          <p:cNvGraphicFramePr/>
          <p:nvPr/>
        </p:nvGraphicFramePr>
        <p:xfrm>
          <a:off x="829000" y="836367"/>
          <a:ext cx="10534000" cy="54017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queue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A queue is a line of people or vehicles that are waiting for something.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- When people queue, they stand in a line waiting for something.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19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- Have you seen the </a:t>
                      </a:r>
                      <a:r>
                        <a:rPr lang="en-GB" sz="29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queue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outside the shop today?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- Why do I have to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queue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?</a:t>
                      </a:r>
                      <a:endParaRPr sz="2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37" name="Google Shape;537;p93"/>
          <p:cNvPicPr preferRelativeResize="0"/>
          <p:nvPr/>
        </p:nvPicPr>
        <p:blipFill rotWithShape="1">
          <a:blip r:embed="rId3">
            <a:alphaModFix/>
          </a:blip>
          <a:srcRect b="22324"/>
          <a:stretch/>
        </p:blipFill>
        <p:spPr>
          <a:xfrm>
            <a:off x="7396667" y="4206100"/>
            <a:ext cx="2548068" cy="197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" name="Google Shape;542;p94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recognise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If you recognise someone or something, you know who that person is or what that thing is.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doctor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recognise(d)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him straight away.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43" name="Google Shape;543;p94"/>
          <p:cNvPicPr preferRelativeResize="0"/>
          <p:nvPr/>
        </p:nvPicPr>
        <p:blipFill rotWithShape="1">
          <a:blip r:embed="rId3">
            <a:alphaModFix/>
          </a:blip>
          <a:srcRect b="21235"/>
          <a:stretch/>
        </p:blipFill>
        <p:spPr>
          <a:xfrm>
            <a:off x="7421567" y="4337600"/>
            <a:ext cx="2504595" cy="197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4" name="Google Shape;554;p96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relevant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Something that is relevant to a situation or person is important or significant in that situation or to that person.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Is this conversation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relevant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to the leeson?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55" name="Google Shape;555;p96"/>
          <p:cNvPicPr preferRelativeResize="0"/>
          <p:nvPr/>
        </p:nvPicPr>
        <p:blipFill rotWithShape="1">
          <a:blip r:embed="rId3">
            <a:alphaModFix/>
          </a:blip>
          <a:srcRect b="22324"/>
          <a:stretch/>
        </p:blipFill>
        <p:spPr>
          <a:xfrm>
            <a:off x="7297101" y="4269133"/>
            <a:ext cx="2722332" cy="211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26"/>
          <p:cNvGraphicFramePr/>
          <p:nvPr/>
        </p:nvGraphicFramePr>
        <p:xfrm>
          <a:off x="829000" y="836367"/>
          <a:ext cx="10534000" cy="59808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average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a quantity, rating, or the like that represents the mean.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typical or ordinary.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7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7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The rainfall </a:t>
                      </a:r>
                      <a:r>
                        <a:rPr lang="en-GB" sz="27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average </a:t>
                      </a:r>
                      <a:r>
                        <a:rPr lang="en-GB" sz="27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has risen this year.</a:t>
                      </a:r>
                      <a:endParaRPr sz="27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27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7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7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My grades were just </a:t>
                      </a:r>
                      <a:r>
                        <a:rPr lang="en-GB" sz="27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average </a:t>
                      </a:r>
                      <a:r>
                        <a:rPr lang="en-GB" sz="27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compared to my classmates.</a:t>
                      </a:r>
                      <a:endParaRPr sz="27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 t="5174" b="20690"/>
          <a:stretch/>
        </p:blipFill>
        <p:spPr>
          <a:xfrm>
            <a:off x="7310668" y="4374900"/>
            <a:ext cx="2711305" cy="201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0" name="Google Shape;560;p97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restaurant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restaurant is a place where you can eat a meal and pay for it. In restaurants your food is usually served to you at your table by a waiter or waitress.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adore the food at this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restaurant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1" name="Google Shape;561;p97"/>
          <p:cNvPicPr preferRelativeResize="0"/>
          <p:nvPr/>
        </p:nvPicPr>
        <p:blipFill rotWithShape="1">
          <a:blip r:embed="rId3">
            <a:alphaModFix/>
          </a:blip>
          <a:srcRect t="9800" b="28129"/>
          <a:stretch/>
        </p:blipFill>
        <p:spPr>
          <a:xfrm>
            <a:off x="6824134" y="4212467"/>
            <a:ext cx="3680700" cy="22845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F95149-606D-804A-873C-33772A570CF4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6" name="Google Shape;566;p98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rhyme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If one word rhymes with another or if two words rhyme, they have a very similar sound. 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‘Wall’ and ‘fall’ are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rhyming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words.</a:t>
                      </a:r>
                      <a:endParaRPr sz="39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7" name="Google Shape;567;p98"/>
          <p:cNvPicPr preferRelativeResize="0"/>
          <p:nvPr/>
        </p:nvPicPr>
        <p:blipFill rotWithShape="1">
          <a:blip r:embed="rId3">
            <a:alphaModFix/>
          </a:blip>
          <a:srcRect b="19054"/>
          <a:stretch/>
        </p:blipFill>
        <p:spPr>
          <a:xfrm>
            <a:off x="7371768" y="4345634"/>
            <a:ext cx="2473401" cy="2002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2" name="Google Shape;572;p99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rhythm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rhythm is a regular series of sounds or movements.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rhythm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of this song is upbeat and exciting!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3" name="Google Shape;573;p99"/>
          <p:cNvPicPr preferRelativeResize="0"/>
          <p:nvPr/>
        </p:nvPicPr>
        <p:blipFill rotWithShape="1">
          <a:blip r:embed="rId3">
            <a:alphaModFix/>
          </a:blip>
          <a:srcRect b="17783"/>
          <a:stretch/>
        </p:blipFill>
        <p:spPr>
          <a:xfrm>
            <a:off x="7209933" y="4219334"/>
            <a:ext cx="2861267" cy="23523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2F5B82-F2E0-8D48-9C89-3F0648AF0D48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8" name="Google Shape;578;p100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sacrifice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If you sacrifice something that is valuable or important, you give it up, usually to obtain something else for yourself or for other people.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He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sacrifice(d)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himself to save his country.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9" name="Google Shape;579;p100"/>
          <p:cNvPicPr preferRelativeResize="0"/>
          <p:nvPr/>
        </p:nvPicPr>
        <p:blipFill rotWithShape="1">
          <a:blip r:embed="rId3">
            <a:alphaModFix/>
          </a:blip>
          <a:srcRect b="17965"/>
          <a:stretch/>
        </p:blipFill>
        <p:spPr>
          <a:xfrm>
            <a:off x="7222401" y="4227500"/>
            <a:ext cx="2796999" cy="2294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" name="Google Shape;584;p101"/>
          <p:cNvGraphicFramePr/>
          <p:nvPr/>
        </p:nvGraphicFramePr>
        <p:xfrm>
          <a:off x="829000" y="301433"/>
          <a:ext cx="10534000" cy="62957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3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secretary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Is used in the titles of ministers and officials who are in charge of main government departments.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Also refers to someone who does office work for their employer. </a:t>
                      </a:r>
                      <a:endParaRPr sz="24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Please ask my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secretary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to book an appointment.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85" name="Google Shape;585;p101"/>
          <p:cNvPicPr preferRelativeResize="0"/>
          <p:nvPr/>
        </p:nvPicPr>
        <p:blipFill rotWithShape="1">
          <a:blip r:embed="rId3">
            <a:alphaModFix/>
          </a:blip>
          <a:srcRect b="29218"/>
          <a:stretch/>
        </p:blipFill>
        <p:spPr>
          <a:xfrm>
            <a:off x="7197500" y="4212334"/>
            <a:ext cx="3008600" cy="21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0" name="Google Shape;590;p102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shoulder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Your shoulders are between your neck and the tops of your arms.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have injured my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shoulder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playing rugby.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91" name="Google Shape;591;p102"/>
          <p:cNvPicPr preferRelativeResize="0"/>
          <p:nvPr/>
        </p:nvPicPr>
        <p:blipFill rotWithShape="1">
          <a:blip r:embed="rId3">
            <a:alphaModFix/>
          </a:blip>
          <a:srcRect b="22684"/>
          <a:stretch/>
        </p:blipFill>
        <p:spPr>
          <a:xfrm>
            <a:off x="7284633" y="4331334"/>
            <a:ext cx="2591899" cy="20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" name="Google Shape;596;p103"/>
          <p:cNvGraphicFramePr/>
          <p:nvPr/>
        </p:nvGraphicFramePr>
        <p:xfrm>
          <a:off x="829000" y="484300"/>
          <a:ext cx="10534000" cy="5930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signature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Your signature is your name, written in your own characteristic way, often at the end of a document to indicate that you wrote the document or that you agree with what it says.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This important document requires your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signature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. 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97" name="Google Shape;597;p103"/>
          <p:cNvPicPr preferRelativeResize="0"/>
          <p:nvPr/>
        </p:nvPicPr>
        <p:blipFill rotWithShape="1">
          <a:blip r:embed="rId3">
            <a:alphaModFix/>
          </a:blip>
          <a:srcRect b="20146"/>
          <a:stretch/>
        </p:blipFill>
        <p:spPr>
          <a:xfrm>
            <a:off x="7247300" y="4045067"/>
            <a:ext cx="2727635" cy="2178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" name="Google Shape;614;p106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soldier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soldier is a person who works in an army, especially a person who is not an officer.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 served as a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soldier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in the war. 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5" name="Google Shape;615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3367" y="4359733"/>
            <a:ext cx="2050200" cy="20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7CDF06-2B17-434D-A53C-836B1670771E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0" name="Google Shape;620;p107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stomach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Your stomach is the organ inside your body where food is digested before it moves into the intestines.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My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stomach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is completely full.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21" name="Google Shape;621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3767" y="4222801"/>
            <a:ext cx="2299132" cy="22991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AC2676-C053-4A48-B4D3-E69DD28A19BC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" name="Google Shape;626;p108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sufficient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If something is sufficient for a particular purpose, there is enough of it for the purpose.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There was not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sufficient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evidence to secure a conviction.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27" name="Google Shape;627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934" y="4359701"/>
            <a:ext cx="2012868" cy="20128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0E90EF-B09F-1D4D-81F0-E114AA7FC4C2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oogle Shape;139;p27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awkward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Lacking grace or ease in movement.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 am such an </a:t>
                      </a:r>
                      <a:r>
                        <a:rPr lang="en-GB" sz="3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awkward </a:t>
                      </a:r>
                      <a:r>
                        <a:rPr lang="en-GB" sz="3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dancer!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0" name="Google Shape;140;p27"/>
          <p:cNvPicPr preferRelativeResize="0"/>
          <p:nvPr/>
        </p:nvPicPr>
        <p:blipFill rotWithShape="1">
          <a:blip r:embed="rId3">
            <a:alphaModFix/>
          </a:blip>
          <a:srcRect t="4702" b="21941"/>
          <a:stretch/>
        </p:blipFill>
        <p:spPr>
          <a:xfrm>
            <a:off x="7246167" y="4374934"/>
            <a:ext cx="2681632" cy="19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" name="Google Shape;638;p110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symbol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Something that is a symbol of a society or an aspect of life seems to represent it because it is very typical of it.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She was a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symbol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of peace and prosperity. 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9" name="Google Shape;639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0933" y="4247700"/>
            <a:ext cx="2199568" cy="2199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4" name="Google Shape;644;p111"/>
          <p:cNvGraphicFramePr/>
          <p:nvPr/>
        </p:nvGraphicFramePr>
        <p:xfrm>
          <a:off x="829000" y="836367"/>
          <a:ext cx="10534000" cy="59300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system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system is a way of working, organising, or doing something which follows a fixed plan or set of rules. You can use system to refer to an organisation or institution that is organised in this way.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This current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system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is not working.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45" name="Google Shape;645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5367" y="4430934"/>
            <a:ext cx="2053668" cy="205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0" name="Google Shape;650;p112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temperature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The temperature of something is a measure of how hot or cold it is.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temperature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of the water was about 40 degrees.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51" name="Google Shape;651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8467" y="4231767"/>
            <a:ext cx="2265268" cy="22652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805842-D672-EC41-86C0-A69183EC81BE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2" name="Google Shape;662;p114"/>
          <p:cNvGraphicFramePr/>
          <p:nvPr>
            <p:extLst>
              <p:ext uri="{D42A27DB-BD31-4B8C-83A1-F6EECF244321}">
                <p14:modId xmlns:p14="http://schemas.microsoft.com/office/powerpoint/2010/main" val="4124786286"/>
              </p:ext>
            </p:extLst>
          </p:nvPr>
        </p:nvGraphicFramePr>
        <p:xfrm>
          <a:off x="829000" y="-47387"/>
          <a:ext cx="10534000" cy="69053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9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200">
                          <a:latin typeface="Chewy"/>
                          <a:ea typeface="Chewy"/>
                          <a:cs typeface="Chewy"/>
                          <a:sym typeface="Chewy"/>
                        </a:rPr>
                        <a:t>twelfth (12th)</a:t>
                      </a:r>
                      <a:endParaRPr sz="72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(number)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The twelfth item in a series is the one that you count as number twelve.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This is a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twelfth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-century church.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63" name="Google Shape;663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0934" y="4231801"/>
            <a:ext cx="2215468" cy="2215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8" name="Google Shape;668;p115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variety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variety of things is a number of different kinds or examples of the same thing.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This shop has a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variety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of dresses to choose from.</a:t>
                      </a:r>
                      <a:endParaRPr sz="5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69" name="Google Shape;669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8667" y="4222801"/>
            <a:ext cx="2299132" cy="2299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4" name="Google Shape;674;p116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vegetable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Vegetables are plants such as cabbages, potatoes, and onions which you can cook and eat.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A good general diet should include plenty of fresh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vegetables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75" name="Google Shape;675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6000" y="4197933"/>
            <a:ext cx="2324032" cy="2324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0" name="Google Shape;680;p117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>
                          <a:latin typeface="Chewy"/>
                          <a:ea typeface="Chewy"/>
                          <a:cs typeface="Chewy"/>
                          <a:sym typeface="Chewy"/>
                        </a:rPr>
                        <a:t>vehicle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vehicle is a machine such as a car, bus, or truck which has an engine and is used to carry people from place to place.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This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vehicle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is not safe to drive. 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81" name="Google Shape;681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6033" y="4297500"/>
            <a:ext cx="2149768" cy="2149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" name="Google Shape;686;p118"/>
          <p:cNvGraphicFramePr/>
          <p:nvPr/>
        </p:nvGraphicFramePr>
        <p:xfrm>
          <a:off x="829000" y="836367"/>
          <a:ext cx="10534000" cy="58284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yacht</a:t>
                      </a:r>
                      <a:endParaRPr sz="73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4000" u="none" strike="noStrike" cap="none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>
                          <a:latin typeface="Chewy"/>
                          <a:ea typeface="Chewy"/>
                          <a:cs typeface="Chewy"/>
                          <a:sym typeface="Chewy"/>
                        </a:rPr>
                        <a:t>A yacht is a large boat with sails or a motor, used for racing or pleasure trips.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6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</a:t>
                      </a:r>
                      <a:r>
                        <a:rPr lang="en-GB" sz="3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yacht </a:t>
                      </a:r>
                      <a:r>
                        <a:rPr lang="en-GB" sz="3900">
                          <a:latin typeface="Chewy"/>
                          <a:ea typeface="Chewy"/>
                          <a:cs typeface="Chewy"/>
                          <a:sym typeface="Chewy"/>
                        </a:rPr>
                        <a:t>was up against a huge storm.</a:t>
                      </a:r>
                      <a:endParaRPr sz="3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87" name="Google Shape;687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3567" y="4235267"/>
            <a:ext cx="2236900" cy="22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7F16AA-8272-2F4C-BBE5-965D8A736845}"/>
              </a:ext>
            </a:extLst>
          </p:cNvPr>
          <p:cNvSpPr txBox="1"/>
          <p:nvPr/>
        </p:nvSpPr>
        <p:spPr>
          <a:xfrm>
            <a:off x="65325" y="712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Y5/6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28"/>
          <p:cNvGraphicFramePr/>
          <p:nvPr/>
        </p:nvGraphicFramePr>
        <p:xfrm>
          <a:off x="829000" y="836367"/>
          <a:ext cx="10534000" cy="54017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bargain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A purchase that is acquired less than the actual cost.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To haggle or negotiate.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32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1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31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This vase was a </a:t>
                      </a:r>
                      <a:r>
                        <a:rPr lang="en-GB" sz="31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bargain</a:t>
                      </a:r>
                      <a:r>
                        <a:rPr lang="en-GB" sz="31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!</a:t>
                      </a:r>
                      <a:endParaRPr sz="31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31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1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31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I am going to </a:t>
                      </a:r>
                      <a:r>
                        <a:rPr lang="en-GB" sz="31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bargain </a:t>
                      </a:r>
                      <a:r>
                        <a:rPr lang="en-GB" sz="31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for that watch.</a:t>
                      </a:r>
                      <a:endParaRPr sz="31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6" name="Google Shape;146;p28"/>
          <p:cNvPicPr preferRelativeResize="0"/>
          <p:nvPr/>
        </p:nvPicPr>
        <p:blipFill rotWithShape="1">
          <a:blip r:embed="rId3">
            <a:alphaModFix/>
          </a:blip>
          <a:srcRect b="17238"/>
          <a:stretch/>
        </p:blipFill>
        <p:spPr>
          <a:xfrm>
            <a:off x="7547134" y="4235200"/>
            <a:ext cx="2148799" cy="1778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29"/>
          <p:cNvGraphicFramePr/>
          <p:nvPr/>
        </p:nvGraphicFramePr>
        <p:xfrm>
          <a:off x="829000" y="836367"/>
          <a:ext cx="10534000" cy="55388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2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25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73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bruise</a:t>
                      </a:r>
                      <a:endParaRPr sz="73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4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(verb, noun)</a:t>
                      </a:r>
                      <a:endParaRPr sz="4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To injure without breaking the skin.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4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Injury due to bruising.</a:t>
                      </a:r>
                      <a:endParaRPr sz="2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5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25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1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1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31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His feelings </a:t>
                      </a:r>
                      <a:r>
                        <a:rPr lang="en-GB" sz="31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bruise </a:t>
                      </a:r>
                      <a:r>
                        <a:rPr lang="en-GB" sz="31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easily.</a:t>
                      </a:r>
                      <a:endParaRPr sz="31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31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31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31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I have a </a:t>
                      </a:r>
                      <a:r>
                        <a:rPr lang="en-GB" sz="31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bruise </a:t>
                      </a:r>
                      <a:r>
                        <a:rPr lang="en-GB" sz="31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from falling over.</a:t>
                      </a:r>
                      <a:endParaRPr sz="31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2" name="Google Shape;152;p29"/>
          <p:cNvPicPr preferRelativeResize="0"/>
          <p:nvPr/>
        </p:nvPicPr>
        <p:blipFill rotWithShape="1">
          <a:blip r:embed="rId3">
            <a:alphaModFix/>
          </a:blip>
          <a:srcRect b="17080"/>
          <a:stretch/>
        </p:blipFill>
        <p:spPr>
          <a:xfrm>
            <a:off x="7493400" y="4264001"/>
            <a:ext cx="2363635" cy="195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3203</Words>
  <Application>Microsoft Macintosh PowerPoint</Application>
  <PresentationFormat>Widescreen</PresentationFormat>
  <Paragraphs>1108</Paragraphs>
  <Slides>77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Arial</vt:lpstr>
      <vt:lpstr>Calibri</vt:lpstr>
      <vt:lpstr>Calibri Light</vt:lpstr>
      <vt:lpstr>Chewy</vt:lpstr>
      <vt:lpstr>Office Theme</vt:lpstr>
      <vt:lpstr>Year 5 Word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Word List</dc:title>
  <dc:creator>Callum Bone</dc:creator>
  <cp:lastModifiedBy>Callum Bone</cp:lastModifiedBy>
  <cp:revision>2</cp:revision>
  <dcterms:created xsi:type="dcterms:W3CDTF">2023-03-04T19:36:36Z</dcterms:created>
  <dcterms:modified xsi:type="dcterms:W3CDTF">2023-03-06T20:28:38Z</dcterms:modified>
</cp:coreProperties>
</file>