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55"/>
  </p:notes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3" r:id="rId11"/>
    <p:sldId id="285" r:id="rId12"/>
    <p:sldId id="286" r:id="rId13"/>
    <p:sldId id="293" r:id="rId14"/>
    <p:sldId id="294" r:id="rId15"/>
    <p:sldId id="295" r:id="rId16"/>
    <p:sldId id="298" r:id="rId17"/>
    <p:sldId id="302" r:id="rId18"/>
    <p:sldId id="311" r:id="rId19"/>
    <p:sldId id="312" r:id="rId20"/>
    <p:sldId id="313" r:id="rId21"/>
    <p:sldId id="315" r:id="rId22"/>
    <p:sldId id="317" r:id="rId23"/>
    <p:sldId id="319" r:id="rId24"/>
    <p:sldId id="320" r:id="rId25"/>
    <p:sldId id="321" r:id="rId26"/>
    <p:sldId id="322" r:id="rId27"/>
    <p:sldId id="324" r:id="rId28"/>
    <p:sldId id="325" r:id="rId29"/>
    <p:sldId id="329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41" r:id="rId39"/>
    <p:sldId id="342" r:id="rId40"/>
    <p:sldId id="344" r:id="rId41"/>
    <p:sldId id="345" r:id="rId42"/>
    <p:sldId id="346" r:id="rId43"/>
    <p:sldId id="349" r:id="rId44"/>
    <p:sldId id="350" r:id="rId45"/>
    <p:sldId id="351" r:id="rId46"/>
    <p:sldId id="364" r:id="rId47"/>
    <p:sldId id="354" r:id="rId48"/>
    <p:sldId id="355" r:id="rId49"/>
    <p:sldId id="356" r:id="rId50"/>
    <p:sldId id="357" r:id="rId51"/>
    <p:sldId id="358" r:id="rId52"/>
    <p:sldId id="359" r:id="rId53"/>
    <p:sldId id="360" r:id="rId5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libri Light" panose="020F0302020204030204" pitchFamily="34" charset="0"/>
      <p:regular r:id="rId60"/>
      <p:italic r:id="rId61"/>
    </p:embeddedFont>
    <p:embeddedFont>
      <p:font typeface="Chewy" panose="02000000000000000000" pitchFamily="2" charset="0"/>
      <p:regular r:id="rId6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41EDF5-DBE5-48B0-95DB-73347469F5D0}">
  <a:tblStyle styleId="{7A41EDF5-DBE5-48B0-95DB-73347469F5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28"/>
    <p:restoredTop sz="94607"/>
  </p:normalViewPr>
  <p:slideViewPr>
    <p:cSldViewPr snapToGrid="0">
      <p:cViewPr varScale="1">
        <p:scale>
          <a:sx n="57" d="100"/>
          <a:sy n="57" d="100"/>
        </p:scale>
        <p:origin x="176" y="1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65425fd67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65425fd67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65425fd67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65425fd67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65425fd67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165425fd67_0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65425fd67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165425fd67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65425fd67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165425fd67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65425fd67_0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165425fd67_0_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65425fd67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165425fd67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165425fd67_0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165425fd67_0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165425fd67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165425fd67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165425fd67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165425fd67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4b762171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4b762171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165425fd67_0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165425fd67_0_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165425fd67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165425fd67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165425fd67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165425fd67_0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165425fd67_0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165425fd67_0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165425fd67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165425fd67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165425fd67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165425fd67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165425fd67_0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165425fd67_0_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165425fd67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165425fd67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165425fd67_0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165425fd67_0_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165425fd67_0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165425fd67_0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65425fd6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65425fd6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165425fd67_0_1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165425fd67_0_1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165425fd67_0_1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165425fd67_0_1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165425fd67_0_1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165425fd67_0_1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165425fd67_0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165425fd67_0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165425fd67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165425fd67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165425fd67_0_1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165425fd67_0_1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165425fd67_0_1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165425fd67_0_1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165425fd67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165425fd67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165425fd67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165425fd67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165425fd67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165425fd67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65425fd67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65425fd67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165425fd67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165425fd67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165425fd67_0_1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165425fd67_0_1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165425fd67_0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165425fd67_0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165425fd67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165425fd67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165425fd67_0_1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165425fd67_0_1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165425fd67_0_1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1165425fd67_0_1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165425fd67_0_1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165425fd67_0_1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6278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165425fd67_0_1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165425fd67_0_1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165425fd67_0_1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165425fd67_0_1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165425fd67_0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165425fd67_0_1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65425fd67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65425fd67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165425fd67_0_1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165425fd67_0_1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165425fd67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1165425fd67_0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165425fd67_0_1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165425fd67_0_1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165425fd67_0_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165425fd67_0_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65425fd67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165425fd67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65425fd67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65425fd67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65425fd67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165425fd67_0_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65425fd67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165425fd67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251B-28ED-034F-B5BE-66D2D14F561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1002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251B-28ED-034F-B5BE-66D2D14F561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854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251B-28ED-034F-B5BE-66D2D14F561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8528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251B-28ED-034F-B5BE-66D2D14F561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055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251B-28ED-034F-B5BE-66D2D14F561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591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251B-28ED-034F-B5BE-66D2D14F5611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8577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251B-28ED-034F-B5BE-66D2D14F5611}" type="datetimeFigureOut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403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251B-28ED-034F-B5BE-66D2D14F5611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100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251B-28ED-034F-B5BE-66D2D14F5611}" type="datetimeFigureOut">
              <a:rPr lang="en-US" smtClean="0"/>
              <a:t>3/6/23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1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251B-28ED-034F-B5BE-66D2D14F5611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2268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251B-28ED-034F-B5BE-66D2D14F5611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793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9251B-28ED-034F-B5BE-66D2D14F561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1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43000" y="1258332"/>
            <a:ext cx="6858000" cy="17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00" dirty="0">
                <a:latin typeface="Chewy"/>
                <a:ea typeface="Chewy"/>
                <a:cs typeface="Chewy"/>
                <a:sym typeface="Chewy"/>
              </a:rPr>
              <a:t>Year 4 Word List</a:t>
            </a:r>
            <a:endParaRPr sz="6900" dirty="0"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143000" y="3118088"/>
            <a:ext cx="6858000" cy="1241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Vocabulary Exploration</a:t>
            </a:r>
            <a:endParaRPr sz="450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4" name="Picture 2" descr="Portobello Primary School | Chester-le-Street">
            <a:extLst>
              <a:ext uri="{FF2B5EF4-FFF2-40B4-BE49-F238E27FC236}">
                <a16:creationId xmlns:a16="http://schemas.microsoft.com/office/drawing/2014/main" id="{E2217485-DBF2-EF48-BF91-D234053B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993" y="216240"/>
            <a:ext cx="1450014" cy="145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Google Shape;215;p40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decide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To solve or conclude a question or query. 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judge will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decide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who wins the case.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6" name="Google Shape;216;p40"/>
          <p:cNvPicPr preferRelativeResize="0"/>
          <p:nvPr/>
        </p:nvPicPr>
        <p:blipFill rotWithShape="1">
          <a:blip r:embed="rId3">
            <a:alphaModFix/>
          </a:blip>
          <a:srcRect b="23774"/>
          <a:stretch/>
        </p:blipFill>
        <p:spPr>
          <a:xfrm>
            <a:off x="5332800" y="3167025"/>
            <a:ext cx="2237776" cy="17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42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different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Not alike in character or quality.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We have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different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answers for this question.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8" name="Google Shape;228;p42"/>
          <p:cNvPicPr preferRelativeResize="0"/>
          <p:nvPr/>
        </p:nvPicPr>
        <p:blipFill rotWithShape="1">
          <a:blip r:embed="rId3">
            <a:alphaModFix/>
          </a:blip>
          <a:srcRect t="12194" b="31400"/>
          <a:stretch/>
        </p:blipFill>
        <p:spPr>
          <a:xfrm>
            <a:off x="4996750" y="3168225"/>
            <a:ext cx="3021900" cy="170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Google Shape;233;p43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difficult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Not easily done or achieved.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find it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difficult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to understand this method.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4" name="Google Shape;234;p43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239450" y="3035675"/>
            <a:ext cx="2289775" cy="19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" name="Google Shape;275;p50"/>
          <p:cNvGraphicFramePr/>
          <p:nvPr/>
        </p:nvGraphicFramePr>
        <p:xfrm>
          <a:off x="621750" y="627275"/>
          <a:ext cx="7900500" cy="446276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exercise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Something done or performed.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To go through actions or exercises.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Walking is good </a:t>
                      </a:r>
                      <a:r>
                        <a:rPr lang="en-GB" sz="24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exercise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I </a:t>
                      </a:r>
                      <a:r>
                        <a:rPr lang="en-GB" sz="24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exercise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almost everyday.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6" name="Google Shape;276;p50"/>
          <p:cNvPicPr preferRelativeResize="0"/>
          <p:nvPr/>
        </p:nvPicPr>
        <p:blipFill rotWithShape="1">
          <a:blip r:embed="rId3">
            <a:alphaModFix/>
          </a:blip>
          <a:srcRect b="15973"/>
          <a:stretch/>
        </p:blipFill>
        <p:spPr>
          <a:xfrm>
            <a:off x="5510150" y="3203400"/>
            <a:ext cx="2042215" cy="17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51"/>
          <p:cNvGraphicFramePr/>
          <p:nvPr/>
        </p:nvGraphicFramePr>
        <p:xfrm>
          <a:off x="621750" y="627275"/>
          <a:ext cx="7900500" cy="438656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experience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Personally encountering something.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To have experience of.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300">
                          <a:latin typeface="Chewy"/>
                          <a:ea typeface="Chewy"/>
                          <a:cs typeface="Chewy"/>
                          <a:sym typeface="Chewy"/>
                        </a:rPr>
                        <a:t>- I recently had an awful </a:t>
                      </a:r>
                      <a:r>
                        <a:rPr lang="en-GB" sz="23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experience</a:t>
                      </a:r>
                      <a:r>
                        <a:rPr lang="en-GB" sz="23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3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300">
                          <a:latin typeface="Chewy"/>
                          <a:ea typeface="Chewy"/>
                          <a:cs typeface="Chewy"/>
                          <a:sym typeface="Chewy"/>
                        </a:rPr>
                        <a:t>- I </a:t>
                      </a:r>
                      <a:r>
                        <a:rPr lang="en-GB" sz="23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experience </a:t>
                      </a:r>
                      <a:r>
                        <a:rPr lang="en-GB" sz="2300">
                          <a:latin typeface="Chewy"/>
                          <a:ea typeface="Chewy"/>
                          <a:cs typeface="Chewy"/>
                          <a:sym typeface="Chewy"/>
                        </a:rPr>
                        <a:t>tiredness after </a:t>
                      </a:r>
                      <a:r>
                        <a:rPr lang="en-GB" sz="23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exercise</a:t>
                      </a:r>
                      <a:r>
                        <a:rPr lang="en-GB" sz="23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3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2" name="Google Shape;282;p51"/>
          <p:cNvPicPr preferRelativeResize="0"/>
          <p:nvPr/>
        </p:nvPicPr>
        <p:blipFill rotWithShape="1">
          <a:blip r:embed="rId3">
            <a:alphaModFix/>
          </a:blip>
          <a:srcRect b="17060"/>
          <a:stretch/>
        </p:blipFill>
        <p:spPr>
          <a:xfrm>
            <a:off x="5463475" y="3164525"/>
            <a:ext cx="2138449" cy="17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" name="Google Shape;287;p52"/>
          <p:cNvGraphicFramePr/>
          <p:nvPr/>
        </p:nvGraphicFramePr>
        <p:xfrm>
          <a:off x="621750" y="627275"/>
          <a:ext cx="7900500" cy="438656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experiment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a test or trial to discover something new OR to test a principle.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action of experimenting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300">
                          <a:latin typeface="Chewy"/>
                          <a:ea typeface="Chewy"/>
                          <a:cs typeface="Chewy"/>
                          <a:sym typeface="Chewy"/>
                        </a:rPr>
                        <a:t>- In science, we do </a:t>
                      </a:r>
                      <a:r>
                        <a:rPr lang="en-GB" sz="23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experiments </a:t>
                      </a:r>
                      <a:r>
                        <a:rPr lang="en-GB" sz="2300">
                          <a:latin typeface="Chewy"/>
                          <a:ea typeface="Chewy"/>
                          <a:cs typeface="Chewy"/>
                          <a:sym typeface="Chewy"/>
                        </a:rPr>
                        <a:t>to test a theory.</a:t>
                      </a:r>
                      <a:endParaRPr sz="23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300">
                          <a:latin typeface="Chewy"/>
                          <a:ea typeface="Chewy"/>
                          <a:cs typeface="Chewy"/>
                          <a:sym typeface="Chewy"/>
                        </a:rPr>
                        <a:t>- I </a:t>
                      </a:r>
                      <a:r>
                        <a:rPr lang="en-GB" sz="23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experiment </a:t>
                      </a:r>
                      <a:r>
                        <a:rPr lang="en-GB" sz="2300">
                          <a:latin typeface="Chewy"/>
                          <a:ea typeface="Chewy"/>
                          <a:cs typeface="Chewy"/>
                          <a:sym typeface="Chewy"/>
                        </a:rPr>
                        <a:t>with different chemicals.</a:t>
                      </a:r>
                      <a:endParaRPr sz="23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8" name="Google Shape;288;p52"/>
          <p:cNvPicPr preferRelativeResize="0"/>
          <p:nvPr/>
        </p:nvPicPr>
        <p:blipFill rotWithShape="1">
          <a:blip r:embed="rId3">
            <a:alphaModFix/>
          </a:blip>
          <a:srcRect b="19054"/>
          <a:stretch/>
        </p:blipFill>
        <p:spPr>
          <a:xfrm>
            <a:off x="5220775" y="3078375"/>
            <a:ext cx="2387124" cy="193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" name="Google Shape;305;p55"/>
          <p:cNvGraphicFramePr/>
          <p:nvPr/>
        </p:nvGraphicFramePr>
        <p:xfrm>
          <a:off x="621750" y="627275"/>
          <a:ext cx="7900500" cy="431036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favourite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(adjective, 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Preferred above all others. 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Person or thing favoured above all others.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200">
                          <a:latin typeface="Chewy"/>
                          <a:ea typeface="Chewy"/>
                          <a:cs typeface="Chewy"/>
                          <a:sym typeface="Chewy"/>
                        </a:rPr>
                        <a:t>- Chocolate is my </a:t>
                      </a:r>
                      <a:r>
                        <a:rPr lang="en-GB" sz="22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favourite </a:t>
                      </a:r>
                      <a:r>
                        <a:rPr lang="en-GB" sz="2200">
                          <a:latin typeface="Chewy"/>
                          <a:ea typeface="Chewy"/>
                          <a:cs typeface="Chewy"/>
                          <a:sym typeface="Chewy"/>
                        </a:rPr>
                        <a:t>flavour of ice cream.</a:t>
                      </a:r>
                      <a:endParaRPr sz="22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200">
                          <a:latin typeface="Chewy"/>
                          <a:ea typeface="Chewy"/>
                          <a:cs typeface="Chewy"/>
                          <a:sym typeface="Chewy"/>
                        </a:rPr>
                        <a:t>- I am the </a:t>
                      </a:r>
                      <a:r>
                        <a:rPr lang="en-GB" sz="22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favourite </a:t>
                      </a:r>
                      <a:r>
                        <a:rPr lang="en-GB" sz="2200">
                          <a:latin typeface="Chewy"/>
                          <a:ea typeface="Chewy"/>
                          <a:cs typeface="Chewy"/>
                          <a:sym typeface="Chewy"/>
                        </a:rPr>
                        <a:t>to win this game.</a:t>
                      </a:r>
                      <a:endParaRPr sz="22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6" name="Google Shape;306;p55"/>
          <p:cNvPicPr preferRelativeResize="0"/>
          <p:nvPr/>
        </p:nvPicPr>
        <p:blipFill rotWithShape="1">
          <a:blip r:embed="rId3">
            <a:alphaModFix/>
          </a:blip>
          <a:srcRect b="25589"/>
          <a:stretch/>
        </p:blipFill>
        <p:spPr>
          <a:xfrm>
            <a:off x="5314125" y="3157175"/>
            <a:ext cx="2433749" cy="181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" name="Google Shape;330;p59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grammar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The study of the way language is constructed. 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She said his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grammar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is very good.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1" name="Google Shape;33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175" y="3222500"/>
            <a:ext cx="1745625" cy="17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4" name="Google Shape;384;p68"/>
          <p:cNvGraphicFramePr/>
          <p:nvPr/>
        </p:nvGraphicFramePr>
        <p:xfrm>
          <a:off x="621750" y="627275"/>
          <a:ext cx="7900500" cy="431036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increase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9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To make greater, as in number, size, strength, or quality.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increase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size of my order. 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5" name="Google Shape;385;p68"/>
          <p:cNvPicPr preferRelativeResize="0"/>
          <p:nvPr/>
        </p:nvPicPr>
        <p:blipFill rotWithShape="1">
          <a:blip r:embed="rId3">
            <a:alphaModFix/>
          </a:blip>
          <a:srcRect b="19659"/>
          <a:stretch/>
        </p:blipFill>
        <p:spPr>
          <a:xfrm>
            <a:off x="5261175" y="3143225"/>
            <a:ext cx="2309400" cy="185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" name="Google Shape;390;p69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important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Of much or great significance or consequence: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This is a very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important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event. 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91" name="Google Shape;391;p69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603525" y="3190375"/>
            <a:ext cx="1967051" cy="166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64050" y="550750"/>
            <a:ext cx="8504100" cy="3379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Chewy"/>
                <a:ea typeface="Chewy"/>
                <a:cs typeface="Chewy"/>
                <a:sym typeface="Chewy"/>
              </a:rPr>
              <a:t>Please note;</a:t>
            </a:r>
            <a:endParaRPr sz="3600" dirty="0">
              <a:latin typeface="Chewy"/>
              <a:ea typeface="Chewy"/>
              <a:cs typeface="Chewy"/>
              <a:sym typeface="Chew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Chewy"/>
              <a:ea typeface="Chewy"/>
              <a:cs typeface="Chewy"/>
              <a:sym typeface="Chew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Chewy"/>
                <a:ea typeface="Chewy"/>
                <a:cs typeface="Chewy"/>
                <a:sym typeface="Chewy"/>
              </a:rPr>
              <a:t>Some of these words have multiple meanings and forms. Included in this presentation are the most commonly used word forms for Years 3 and 4.</a:t>
            </a:r>
            <a:endParaRPr sz="3600" dirty="0"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6" name="Google Shape;396;p70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interest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Curiosity is engaged by something (subject/s).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have an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interest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in the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history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of the Vikings.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97" name="Google Shape;397;p70"/>
          <p:cNvPicPr preferRelativeResize="0"/>
          <p:nvPr/>
        </p:nvPicPr>
        <p:blipFill rotWithShape="1">
          <a:blip r:embed="rId3">
            <a:alphaModFix/>
          </a:blip>
          <a:srcRect b="19237"/>
          <a:stretch/>
        </p:blipFill>
        <p:spPr>
          <a:xfrm>
            <a:off x="5575525" y="3201875"/>
            <a:ext cx="2060399" cy="166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8" name="Google Shape;408;p72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knowledge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Acquiring and gathering facts and truths from study.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have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knowledge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of many things related to the Vikings.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" name="Google Shape;409;p72"/>
          <p:cNvPicPr preferRelativeResize="0"/>
          <p:nvPr/>
        </p:nvPicPr>
        <p:blipFill rotWithShape="1">
          <a:blip r:embed="rId3">
            <a:alphaModFix/>
          </a:blip>
          <a:srcRect b="23954"/>
          <a:stretch/>
        </p:blipFill>
        <p:spPr>
          <a:xfrm>
            <a:off x="5248775" y="3078375"/>
            <a:ext cx="2571749" cy="19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" name="Google Shape;420;p74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length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Measurement from end to end.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length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of the River Nile is 4,132 miles.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21" name="Google Shape;421;p74"/>
          <p:cNvPicPr preferRelativeResize="0"/>
          <p:nvPr/>
        </p:nvPicPr>
        <p:blipFill rotWithShape="1">
          <a:blip r:embed="rId3">
            <a:alphaModFix/>
          </a:blip>
          <a:srcRect t="19055" b="43920"/>
          <a:stretch/>
        </p:blipFill>
        <p:spPr>
          <a:xfrm>
            <a:off x="4572000" y="3187775"/>
            <a:ext cx="3946051" cy="14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2" name="Google Shape;432;p76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material 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Substance or substances of which a thing is made of.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Wood is an effective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material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to use for building a wardrobe.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33" name="Google Shape;433;p76"/>
          <p:cNvPicPr preferRelativeResize="0"/>
          <p:nvPr/>
        </p:nvPicPr>
        <p:blipFill rotWithShape="1">
          <a:blip r:embed="rId3">
            <a:alphaModFix/>
          </a:blip>
          <a:srcRect b="19781"/>
          <a:stretch/>
        </p:blipFill>
        <p:spPr>
          <a:xfrm>
            <a:off x="5426125" y="3163850"/>
            <a:ext cx="2107075" cy="16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8" name="Google Shape;438;p77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medicine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Substance or substances used to treat an illness or disease.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take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medicine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for my cough.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39" name="Google Shape;439;p77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575500" y="3155175"/>
            <a:ext cx="1880526" cy="158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Google Shape;444;p78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mention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To refer briefly to a; name, place or topic.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You didn’t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mention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this information to me earlier.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45" name="Google Shape;445;p78"/>
          <p:cNvPicPr preferRelativeResize="0"/>
          <p:nvPr/>
        </p:nvPicPr>
        <p:blipFill rotWithShape="1">
          <a:blip r:embed="rId3">
            <a:alphaModFix/>
          </a:blip>
          <a:srcRect b="19961"/>
          <a:stretch/>
        </p:blipFill>
        <p:spPr>
          <a:xfrm>
            <a:off x="5416800" y="3078375"/>
            <a:ext cx="2169375" cy="173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" name="Google Shape;450;p79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minute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 short space of time (6o seconds)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have one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minute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left on the timer. 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51" name="Google Shape;451;p79"/>
          <p:cNvPicPr preferRelativeResize="0"/>
          <p:nvPr/>
        </p:nvPicPr>
        <p:blipFill rotWithShape="1">
          <a:blip r:embed="rId3">
            <a:alphaModFix/>
          </a:blip>
          <a:srcRect b="22504"/>
          <a:stretch/>
        </p:blipFill>
        <p:spPr>
          <a:xfrm>
            <a:off x="5482150" y="3187850"/>
            <a:ext cx="2041749" cy="15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" name="Google Shape;462;p81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naughty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Disobedient or mischievous behaviour.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My dog was being very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naughty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this morning.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63" name="Google Shape;463;p81"/>
          <p:cNvPicPr preferRelativeResize="0"/>
          <p:nvPr/>
        </p:nvPicPr>
        <p:blipFill rotWithShape="1">
          <a:blip r:embed="rId3">
            <a:alphaModFix/>
          </a:blip>
          <a:srcRect b="18877"/>
          <a:stretch/>
        </p:blipFill>
        <p:spPr>
          <a:xfrm>
            <a:off x="5351475" y="3127175"/>
            <a:ext cx="2186275" cy="17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8" name="Google Shape;468;p82"/>
          <p:cNvGraphicFramePr/>
          <p:nvPr/>
        </p:nvGraphicFramePr>
        <p:xfrm>
          <a:off x="621750" y="627275"/>
          <a:ext cx="7900500" cy="43560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notice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information or warning of something.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To pay attention or be aware of something.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700">
                          <a:latin typeface="Chewy"/>
                          <a:ea typeface="Chewy"/>
                          <a:cs typeface="Chewy"/>
                          <a:sym typeface="Chewy"/>
                        </a:rPr>
                        <a:t>- I gave a day’s </a:t>
                      </a:r>
                      <a:r>
                        <a:rPr lang="en-GB" sz="17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notice </a:t>
                      </a:r>
                      <a:r>
                        <a:rPr lang="en-GB" sz="1700">
                          <a:latin typeface="Chewy"/>
                          <a:ea typeface="Chewy"/>
                          <a:cs typeface="Chewy"/>
                          <a:sym typeface="Chewy"/>
                        </a:rPr>
                        <a:t>of my departure. </a:t>
                      </a:r>
                      <a:endParaRPr sz="17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700">
                          <a:latin typeface="Chewy"/>
                          <a:ea typeface="Chewy"/>
                          <a:cs typeface="Chewy"/>
                          <a:sym typeface="Chewy"/>
                        </a:rPr>
                        <a:t>- I </a:t>
                      </a:r>
                      <a:r>
                        <a:rPr lang="en-GB" sz="17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notice </a:t>
                      </a:r>
                      <a:r>
                        <a:rPr lang="en-GB" sz="1700">
                          <a:latin typeface="Chewy"/>
                          <a:ea typeface="Chewy"/>
                          <a:cs typeface="Chewy"/>
                          <a:sym typeface="Chewy"/>
                        </a:rPr>
                        <a:t>something peculiar in the bushes.</a:t>
                      </a:r>
                      <a:endParaRPr sz="17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69" name="Google Shape;469;p82"/>
          <p:cNvPicPr preferRelativeResize="0"/>
          <p:nvPr/>
        </p:nvPicPr>
        <p:blipFill rotWithShape="1">
          <a:blip r:embed="rId3">
            <a:alphaModFix/>
          </a:blip>
          <a:srcRect b="17783"/>
          <a:stretch/>
        </p:blipFill>
        <p:spPr>
          <a:xfrm>
            <a:off x="5426125" y="3214125"/>
            <a:ext cx="2153749" cy="17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" name="Google Shape;492;p86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opposite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(adjective, preposition)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Corresponding positions.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Preposition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Across from or facing.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We stand at </a:t>
                      </a:r>
                      <a:r>
                        <a:rPr lang="en-GB" sz="18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opposite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ends of the room.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Preposition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I sat </a:t>
                      </a:r>
                      <a:r>
                        <a:rPr lang="en-GB" sz="18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opposite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from the teacher in the room.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93" name="Google Shape;493;p86"/>
          <p:cNvPicPr preferRelativeResize="0"/>
          <p:nvPr/>
        </p:nvPicPr>
        <p:blipFill rotWithShape="1">
          <a:blip r:embed="rId3">
            <a:alphaModFix/>
          </a:blip>
          <a:srcRect b="31034"/>
          <a:stretch/>
        </p:blipFill>
        <p:spPr>
          <a:xfrm>
            <a:off x="5174100" y="3078375"/>
            <a:ext cx="2760525" cy="190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Google Shape;161;p31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calendar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 document that displays; days, weeks and months of a year.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have bought a new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calendar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for the new year!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2" name="Google Shape;162;p31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444775" y="3199025"/>
            <a:ext cx="2096218" cy="17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4" name="Google Shape;504;p88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particular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Relating to a specific; person, group or thing.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Look at this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particular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word in the text.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5" name="Google Shape;505;p88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519500" y="3172575"/>
            <a:ext cx="1948399" cy="164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0" name="Google Shape;510;p89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peculiar 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Strange or odd compared to other things.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There is a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peculiar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sound coming from the basement.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1" name="Google Shape;511;p89"/>
          <p:cNvPicPr preferRelativeResize="0"/>
          <p:nvPr/>
        </p:nvPicPr>
        <p:blipFill rotWithShape="1">
          <a:blip r:embed="rId3">
            <a:alphaModFix/>
          </a:blip>
          <a:srcRect b="26313"/>
          <a:stretch/>
        </p:blipFill>
        <p:spPr>
          <a:xfrm>
            <a:off x="5323450" y="3161500"/>
            <a:ext cx="2284450" cy="168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" name="Google Shape;516;p90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perhaps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Maybe or possible.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Perhaps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it will be sunny tomorrow.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7" name="Google Shape;517;p90"/>
          <p:cNvPicPr preferRelativeResize="0"/>
          <p:nvPr/>
        </p:nvPicPr>
        <p:blipFill rotWithShape="1">
          <a:blip r:embed="rId3">
            <a:alphaModFix/>
          </a:blip>
          <a:srcRect b="19054"/>
          <a:stretch/>
        </p:blipFill>
        <p:spPr>
          <a:xfrm>
            <a:off x="5463475" y="3197200"/>
            <a:ext cx="1966300" cy="15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" name="Google Shape;522;p91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popular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Regarded with favour or approval of others.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Chocolate is the most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popular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flavour of ice cream.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23" name="Google Shape;523;p91"/>
          <p:cNvPicPr preferRelativeResize="0"/>
          <p:nvPr/>
        </p:nvPicPr>
        <p:blipFill rotWithShape="1">
          <a:blip r:embed="rId3">
            <a:alphaModFix/>
          </a:blip>
          <a:srcRect b="20873"/>
          <a:stretch/>
        </p:blipFill>
        <p:spPr>
          <a:xfrm>
            <a:off x="5603500" y="3234525"/>
            <a:ext cx="1893427" cy="14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8" name="Google Shape;528;p92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position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Reference to a place; location or situation.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to put in a particular place.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000">
                          <a:latin typeface="Chewy"/>
                          <a:ea typeface="Chewy"/>
                          <a:cs typeface="Chewy"/>
                          <a:sym typeface="Chewy"/>
                        </a:rPr>
                        <a:t>- I am in a difficult </a:t>
                      </a:r>
                      <a:r>
                        <a:rPr lang="en-GB" sz="20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position</a:t>
                      </a:r>
                      <a:r>
                        <a:rPr lang="en-GB" sz="20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0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000">
                          <a:latin typeface="Chewy"/>
                          <a:ea typeface="Chewy"/>
                          <a:cs typeface="Chewy"/>
                          <a:sym typeface="Chewy"/>
                        </a:rPr>
                        <a:t>- I </a:t>
                      </a:r>
                      <a:r>
                        <a:rPr lang="en-GB" sz="20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position </a:t>
                      </a:r>
                      <a:r>
                        <a:rPr lang="en-GB" sz="2000">
                          <a:latin typeface="Chewy"/>
                          <a:ea typeface="Chewy"/>
                          <a:cs typeface="Chewy"/>
                          <a:sym typeface="Chewy"/>
                        </a:rPr>
                        <a:t>my seat close to the board.</a:t>
                      </a:r>
                      <a:endParaRPr sz="20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29" name="Google Shape;529;p92"/>
          <p:cNvPicPr preferRelativeResize="0"/>
          <p:nvPr/>
        </p:nvPicPr>
        <p:blipFill rotWithShape="1">
          <a:blip r:embed="rId3">
            <a:alphaModFix/>
          </a:blip>
          <a:srcRect b="18327"/>
          <a:stretch/>
        </p:blipFill>
        <p:spPr>
          <a:xfrm>
            <a:off x="5398125" y="3171050"/>
            <a:ext cx="2200426" cy="17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4" name="Google Shape;534;p93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possession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Ownership of something or someone.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These are my most valuable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possessions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. 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35" name="Google Shape;535;p93"/>
          <p:cNvPicPr preferRelativeResize="0"/>
          <p:nvPr/>
        </p:nvPicPr>
        <p:blipFill rotWithShape="1">
          <a:blip r:embed="rId3">
            <a:alphaModFix/>
          </a:blip>
          <a:srcRect b="16331"/>
          <a:stretch/>
        </p:blipFill>
        <p:spPr>
          <a:xfrm>
            <a:off x="5332800" y="3078375"/>
            <a:ext cx="2237776" cy="187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0" name="Google Shape;540;p94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possible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Something that may or can be done/used.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It is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possible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to overcome this challenge.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41" name="Google Shape;541;p94"/>
          <p:cNvPicPr preferRelativeResize="0"/>
          <p:nvPr/>
        </p:nvPicPr>
        <p:blipFill rotWithShape="1">
          <a:blip r:embed="rId3">
            <a:alphaModFix/>
          </a:blip>
          <a:srcRect b="24316"/>
          <a:stretch/>
        </p:blipFill>
        <p:spPr>
          <a:xfrm>
            <a:off x="5500825" y="3173825"/>
            <a:ext cx="2220225" cy="16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6" name="Google Shape;546;p95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potatoes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Root vegetable part of the nightshade plant family. 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eat vegetables with my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potatoes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. 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47" name="Google Shape;547;p95"/>
          <p:cNvPicPr preferRelativeResize="0"/>
          <p:nvPr/>
        </p:nvPicPr>
        <p:blipFill rotWithShape="1">
          <a:blip r:embed="rId3">
            <a:alphaModFix/>
          </a:blip>
          <a:srcRect b="19961"/>
          <a:stretch/>
        </p:blipFill>
        <p:spPr>
          <a:xfrm>
            <a:off x="5547500" y="3225175"/>
            <a:ext cx="1930276" cy="154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4" name="Google Shape;564;p98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promise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something that will or will not be done.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to make a promise.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900">
                          <a:latin typeface="Chewy"/>
                          <a:ea typeface="Chewy"/>
                          <a:cs typeface="Chewy"/>
                          <a:sym typeface="Chewy"/>
                        </a:rPr>
                        <a:t>- I make a </a:t>
                      </a: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promise </a:t>
                      </a:r>
                      <a:r>
                        <a:rPr lang="en-GB" sz="1900">
                          <a:latin typeface="Chewy"/>
                          <a:ea typeface="Chewy"/>
                          <a:cs typeface="Chewy"/>
                          <a:sym typeface="Chewy"/>
                        </a:rPr>
                        <a:t>to do better at school.</a:t>
                      </a:r>
                      <a:endParaRPr sz="1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900">
                          <a:latin typeface="Chewy"/>
                          <a:ea typeface="Chewy"/>
                          <a:cs typeface="Chewy"/>
                          <a:sym typeface="Chewy"/>
                        </a:rPr>
                        <a:t>- I </a:t>
                      </a: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promise </a:t>
                      </a:r>
                      <a:r>
                        <a:rPr lang="en-GB" sz="1900">
                          <a:latin typeface="Chewy"/>
                          <a:ea typeface="Chewy"/>
                          <a:cs typeface="Chewy"/>
                          <a:sym typeface="Chewy"/>
                        </a:rPr>
                        <a:t>I will help you tomorrow.</a:t>
                      </a:r>
                      <a:endParaRPr sz="1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5" name="Google Shape;565;p98"/>
          <p:cNvPicPr preferRelativeResize="0"/>
          <p:nvPr/>
        </p:nvPicPr>
        <p:blipFill rotWithShape="1">
          <a:blip r:embed="rId3">
            <a:alphaModFix/>
          </a:blip>
          <a:srcRect b="29765"/>
          <a:stretch/>
        </p:blipFill>
        <p:spPr>
          <a:xfrm>
            <a:off x="5127425" y="3078375"/>
            <a:ext cx="2723175" cy="191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0" name="Google Shape;570;p99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purpose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The reason for which something is done or exists. 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purpose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of research is to discover new information.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1" name="Google Shape;571;p99"/>
          <p:cNvPicPr preferRelativeResize="0"/>
          <p:nvPr/>
        </p:nvPicPr>
        <p:blipFill rotWithShape="1">
          <a:blip r:embed="rId3">
            <a:alphaModFix/>
          </a:blip>
          <a:srcRect b="16513"/>
          <a:stretch/>
        </p:blipFill>
        <p:spPr>
          <a:xfrm>
            <a:off x="5463475" y="3218250"/>
            <a:ext cx="1892375" cy="157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32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caught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Past participle  of the verb ‘catch’. 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caught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baseball during the game. 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8" name="Google Shape;168;p32"/>
          <p:cNvPicPr preferRelativeResize="0"/>
          <p:nvPr/>
        </p:nvPicPr>
        <p:blipFill rotWithShape="1">
          <a:blip r:embed="rId3">
            <a:alphaModFix/>
          </a:blip>
          <a:srcRect b="17965"/>
          <a:stretch/>
        </p:blipFill>
        <p:spPr>
          <a:xfrm>
            <a:off x="5454125" y="3175400"/>
            <a:ext cx="1966746" cy="161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" name="Google Shape;582;p101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question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sentence addressing someone to gather more information.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 to ask or interrogate. 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900">
                          <a:latin typeface="Chewy"/>
                          <a:ea typeface="Chewy"/>
                          <a:cs typeface="Chewy"/>
                          <a:sym typeface="Chewy"/>
                        </a:rPr>
                        <a:t>- I ask a </a:t>
                      </a: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question </a:t>
                      </a:r>
                      <a:r>
                        <a:rPr lang="en-GB" sz="1900">
                          <a:latin typeface="Chewy"/>
                          <a:ea typeface="Chewy"/>
                          <a:cs typeface="Chewy"/>
                          <a:sym typeface="Chewy"/>
                        </a:rPr>
                        <a:t>to my teacher, as I do not understand. </a:t>
                      </a:r>
                      <a:endParaRPr sz="1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900">
                          <a:latin typeface="Chewy"/>
                          <a:ea typeface="Chewy"/>
                          <a:cs typeface="Chewy"/>
                          <a:sym typeface="Chewy"/>
                        </a:rPr>
                        <a:t>- I </a:t>
                      </a: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question </a:t>
                      </a:r>
                      <a:r>
                        <a:rPr lang="en-GB" sz="1900">
                          <a:latin typeface="Chewy"/>
                          <a:ea typeface="Chewy"/>
                          <a:cs typeface="Chewy"/>
                          <a:sym typeface="Chewy"/>
                        </a:rPr>
                        <a:t>my teacher as I do not understand. </a:t>
                      </a:r>
                      <a:endParaRPr sz="1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83" name="Google Shape;583;p101"/>
          <p:cNvPicPr preferRelativeResize="0"/>
          <p:nvPr/>
        </p:nvPicPr>
        <p:blipFill rotWithShape="1">
          <a:blip r:embed="rId3">
            <a:alphaModFix/>
          </a:blip>
          <a:srcRect b="24316"/>
          <a:stretch/>
        </p:blipFill>
        <p:spPr>
          <a:xfrm>
            <a:off x="5388800" y="3146675"/>
            <a:ext cx="2219100" cy="167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8" name="Google Shape;588;p102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recent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Lately happening/occurrence. 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My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recent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trip to Dubai was fantastic!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89" name="Google Shape;589;p102"/>
          <p:cNvPicPr preferRelativeResize="0"/>
          <p:nvPr/>
        </p:nvPicPr>
        <p:blipFill rotWithShape="1">
          <a:blip r:embed="rId3">
            <a:alphaModFix/>
          </a:blip>
          <a:srcRect b="19601"/>
          <a:stretch/>
        </p:blipFill>
        <p:spPr>
          <a:xfrm>
            <a:off x="5416800" y="3157825"/>
            <a:ext cx="2191100" cy="17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" name="Google Shape;594;p103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regular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Usual or normal.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eat my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regular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lunch everyday.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95" name="Google Shape;595;p103"/>
          <p:cNvPicPr preferRelativeResize="0"/>
          <p:nvPr/>
        </p:nvPicPr>
        <p:blipFill rotWithShape="1">
          <a:blip r:embed="rId3">
            <a:alphaModFix/>
          </a:blip>
          <a:srcRect b="28494"/>
          <a:stretch/>
        </p:blipFill>
        <p:spPr>
          <a:xfrm>
            <a:off x="5472825" y="3239200"/>
            <a:ext cx="2114851" cy="15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2" name="Google Shape;612;p106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sentence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 grammatical term for a word/group of words that forms an independent clause. 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place a capital letter at the beginning of a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sentence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3" name="Google Shape;613;p106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547475" y="3223350"/>
            <a:ext cx="1855051" cy="15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8" name="Google Shape;618;p107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separate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(verb, adjective)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to keep apart or divide.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detached or disconnected. 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000">
                          <a:latin typeface="Chewy"/>
                          <a:ea typeface="Chewy"/>
                          <a:cs typeface="Chewy"/>
                          <a:sym typeface="Chewy"/>
                        </a:rPr>
                        <a:t>- I </a:t>
                      </a:r>
                      <a:r>
                        <a:rPr lang="en-GB" sz="20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separate </a:t>
                      </a:r>
                      <a:r>
                        <a:rPr lang="en-GB" sz="2000">
                          <a:latin typeface="Chewy"/>
                          <a:ea typeface="Chewy"/>
                          <a:cs typeface="Chewy"/>
                          <a:sym typeface="Chewy"/>
                        </a:rPr>
                        <a:t>the curtains, as it is morning.</a:t>
                      </a:r>
                      <a:endParaRPr sz="20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000">
                          <a:latin typeface="Chewy"/>
                          <a:ea typeface="Chewy"/>
                          <a:cs typeface="Chewy"/>
                          <a:sym typeface="Chewy"/>
                        </a:rPr>
                        <a:t>- I ask two </a:t>
                      </a:r>
                      <a:r>
                        <a:rPr lang="en-GB" sz="20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separate </a:t>
                      </a:r>
                      <a:r>
                        <a:rPr lang="en-GB" sz="2000">
                          <a:latin typeface="Chewy"/>
                          <a:ea typeface="Chewy"/>
                          <a:cs typeface="Chewy"/>
                          <a:sym typeface="Chewy"/>
                        </a:rPr>
                        <a:t>questions.</a:t>
                      </a:r>
                      <a:endParaRPr sz="20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9" name="Google Shape;619;p107"/>
          <p:cNvPicPr preferRelativeResize="0"/>
          <p:nvPr/>
        </p:nvPicPr>
        <p:blipFill rotWithShape="1">
          <a:blip r:embed="rId3">
            <a:alphaModFix/>
          </a:blip>
          <a:srcRect b="20873"/>
          <a:stretch/>
        </p:blipFill>
        <p:spPr>
          <a:xfrm>
            <a:off x="5360775" y="3078375"/>
            <a:ext cx="2359401" cy="18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" name="Google Shape;624;p108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special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Distinct or particular kind.</a:t>
                      </a:r>
                      <a:endParaRPr sz="18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This is a very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special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artefact from the Viking era.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25" name="Google Shape;625;p108"/>
          <p:cNvPicPr preferRelativeResize="0"/>
          <p:nvPr/>
        </p:nvPicPr>
        <p:blipFill rotWithShape="1">
          <a:blip r:embed="rId3">
            <a:alphaModFix/>
          </a:blip>
          <a:srcRect b="22324"/>
          <a:stretch/>
        </p:blipFill>
        <p:spPr>
          <a:xfrm>
            <a:off x="5332800" y="3078375"/>
            <a:ext cx="2368450" cy="18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" name="Google Shape;636;p110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strength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Quality of being strong.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She had great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strength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to lift the weights.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7" name="Google Shape;637;p110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482125" y="3250175"/>
            <a:ext cx="1967051" cy="1660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2741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2" name="Google Shape;642;p111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suppose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To assume or consider a possibility. 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suppose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you could have the right answer.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43" name="Google Shape;643;p111"/>
          <p:cNvPicPr preferRelativeResize="0"/>
          <p:nvPr/>
        </p:nvPicPr>
        <p:blipFill rotWithShape="1">
          <a:blip r:embed="rId3">
            <a:alphaModFix/>
          </a:blip>
          <a:srcRect b="18146"/>
          <a:stretch/>
        </p:blipFill>
        <p:spPr>
          <a:xfrm>
            <a:off x="5472800" y="3189700"/>
            <a:ext cx="2079075" cy="170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8" name="Google Shape;648;p112"/>
          <p:cNvGraphicFramePr/>
          <p:nvPr/>
        </p:nvGraphicFramePr>
        <p:xfrm>
          <a:off x="621750" y="627275"/>
          <a:ext cx="7900500" cy="43560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surprise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(verb, 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sudden feeling of wonder or astonishment.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act of surprising or being surprised.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100">
                          <a:latin typeface="Chewy"/>
                          <a:ea typeface="Chewy"/>
                          <a:cs typeface="Chewy"/>
                          <a:sym typeface="Chewy"/>
                        </a:rPr>
                        <a:t>- My mother </a:t>
                      </a:r>
                      <a:r>
                        <a:rPr lang="en-GB" sz="21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surprised </a:t>
                      </a:r>
                      <a:r>
                        <a:rPr lang="en-GB" sz="2100">
                          <a:latin typeface="Chewy"/>
                          <a:ea typeface="Chewy"/>
                          <a:cs typeface="Chewy"/>
                          <a:sym typeface="Chewy"/>
                        </a:rPr>
                        <a:t>me with a party.</a:t>
                      </a:r>
                      <a:endParaRPr sz="21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100">
                          <a:latin typeface="Chewy"/>
                          <a:ea typeface="Chewy"/>
                          <a:cs typeface="Chewy"/>
                          <a:sym typeface="Chewy"/>
                        </a:rPr>
                        <a:t>- His answer was a </a:t>
                      </a:r>
                      <a:r>
                        <a:rPr lang="en-GB" sz="21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surprise </a:t>
                      </a:r>
                      <a:r>
                        <a:rPr lang="en-GB" sz="2100">
                          <a:latin typeface="Chewy"/>
                          <a:ea typeface="Chewy"/>
                          <a:cs typeface="Chewy"/>
                          <a:sym typeface="Chewy"/>
                        </a:rPr>
                        <a:t>to everyone.</a:t>
                      </a:r>
                      <a:endParaRPr sz="21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49" name="Google Shape;649;p112"/>
          <p:cNvPicPr preferRelativeResize="0"/>
          <p:nvPr/>
        </p:nvPicPr>
        <p:blipFill rotWithShape="1">
          <a:blip r:embed="rId3">
            <a:alphaModFix/>
          </a:blip>
          <a:srcRect b="20691"/>
          <a:stretch/>
        </p:blipFill>
        <p:spPr>
          <a:xfrm>
            <a:off x="5454150" y="3254150"/>
            <a:ext cx="2135075" cy="16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4" name="Google Shape;654;p113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therefore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As a result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am sleepy,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therefore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am going to bed.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55" name="Google Shape;655;p113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388800" y="3078375"/>
            <a:ext cx="2191100" cy="184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Google Shape;173;p33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centre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 point that is in the middle of an object.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walked into the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centre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of the room. 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4" name="Google Shape;174;p33"/>
          <p:cNvPicPr preferRelativeResize="0"/>
          <p:nvPr/>
        </p:nvPicPr>
        <p:blipFill rotWithShape="1">
          <a:blip r:embed="rId3">
            <a:alphaModFix/>
          </a:blip>
          <a:srcRect b="10346"/>
          <a:stretch/>
        </p:blipFill>
        <p:spPr>
          <a:xfrm>
            <a:off x="5556825" y="3153050"/>
            <a:ext cx="1929701" cy="173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0" name="Google Shape;660;p114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though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(conjunction)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Mainly used as a subordinating conjunction.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Though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he tried very hard, he failed the course.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61" name="Google Shape;661;p114"/>
          <p:cNvPicPr preferRelativeResize="0"/>
          <p:nvPr/>
        </p:nvPicPr>
        <p:blipFill rotWithShape="1">
          <a:blip r:embed="rId3">
            <a:alphaModFix/>
          </a:blip>
          <a:srcRect b="26497"/>
          <a:stretch/>
        </p:blipFill>
        <p:spPr>
          <a:xfrm>
            <a:off x="5538150" y="3238900"/>
            <a:ext cx="2032399" cy="14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" name="Google Shape;666;p115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although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(conjunction)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In spite of the fact.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Although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Amy tried hard, she didn’t pass her exam.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67" name="Google Shape;667;p115"/>
          <p:cNvPicPr preferRelativeResize="0"/>
          <p:nvPr/>
        </p:nvPicPr>
        <p:blipFill rotWithShape="1">
          <a:blip r:embed="rId3">
            <a:alphaModFix/>
          </a:blip>
          <a:srcRect b="26497"/>
          <a:stretch/>
        </p:blipFill>
        <p:spPr>
          <a:xfrm>
            <a:off x="5538150" y="3238900"/>
            <a:ext cx="2032399" cy="14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2" name="Google Shape;672;p116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thought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Product of mental activity (idea or notion).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past participle of ‘think’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000">
                          <a:latin typeface="Chewy"/>
                          <a:ea typeface="Chewy"/>
                          <a:cs typeface="Chewy"/>
                          <a:sym typeface="Chewy"/>
                        </a:rPr>
                        <a:t>- I was deep in </a:t>
                      </a:r>
                      <a:r>
                        <a:rPr lang="en-GB" sz="20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thought</a:t>
                      </a:r>
                      <a:r>
                        <a:rPr lang="en-GB" sz="20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0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000">
                          <a:latin typeface="Chewy"/>
                          <a:ea typeface="Chewy"/>
                          <a:cs typeface="Chewy"/>
                          <a:sym typeface="Chewy"/>
                        </a:rPr>
                        <a:t>- I </a:t>
                      </a:r>
                      <a:r>
                        <a:rPr lang="en-GB" sz="20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thought </a:t>
                      </a:r>
                      <a:r>
                        <a:rPr lang="en-GB" sz="2000">
                          <a:latin typeface="Chewy"/>
                          <a:ea typeface="Chewy"/>
                          <a:cs typeface="Chewy"/>
                          <a:sym typeface="Chewy"/>
                        </a:rPr>
                        <a:t>of a fantastic idea today!</a:t>
                      </a:r>
                      <a:endParaRPr sz="20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73" name="Google Shape;673;p116"/>
          <p:cNvPicPr preferRelativeResize="0"/>
          <p:nvPr/>
        </p:nvPicPr>
        <p:blipFill rotWithShape="1">
          <a:blip r:embed="rId3">
            <a:alphaModFix/>
          </a:blip>
          <a:srcRect b="21777"/>
          <a:stretch/>
        </p:blipFill>
        <p:spPr>
          <a:xfrm>
            <a:off x="5323450" y="3122775"/>
            <a:ext cx="2359124" cy="184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8" name="Google Shape;678;p117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through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(preposition/adverb)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Preposition and Adverb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 - in at one end, and out at the other.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Preposition/Adverb </a:t>
                      </a:r>
                      <a:r>
                        <a:rPr lang="en-GB" sz="2000">
                          <a:latin typeface="Chewy"/>
                          <a:ea typeface="Chewy"/>
                          <a:cs typeface="Chewy"/>
                          <a:sym typeface="Chewy"/>
                        </a:rPr>
                        <a:t>- The sun came </a:t>
                      </a:r>
                      <a:r>
                        <a:rPr lang="en-GB" sz="20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through </a:t>
                      </a:r>
                      <a:r>
                        <a:rPr lang="en-GB" sz="2000">
                          <a:latin typeface="Chewy"/>
                          <a:ea typeface="Chewy"/>
                          <a:cs typeface="Chewy"/>
                          <a:sym typeface="Chewy"/>
                        </a:rPr>
                        <a:t>my window.</a:t>
                      </a:r>
                      <a:endParaRPr sz="20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79" name="Google Shape;679;p117"/>
          <p:cNvPicPr preferRelativeResize="0"/>
          <p:nvPr/>
        </p:nvPicPr>
        <p:blipFill rotWithShape="1">
          <a:blip r:embed="rId3">
            <a:alphaModFix/>
          </a:blip>
          <a:srcRect b="22324"/>
          <a:stretch/>
        </p:blipFill>
        <p:spPr>
          <a:xfrm>
            <a:off x="5416800" y="3212325"/>
            <a:ext cx="2209776" cy="17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34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century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 period of 100 years.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Roman army of approximately 100 men.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We are currently living in the 21st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century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0" name="Google Shape;180;p34"/>
          <p:cNvPicPr preferRelativeResize="0"/>
          <p:nvPr/>
        </p:nvPicPr>
        <p:blipFill rotWithShape="1">
          <a:blip r:embed="rId3">
            <a:alphaModFix/>
          </a:blip>
          <a:srcRect b="28673"/>
          <a:stretch/>
        </p:blipFill>
        <p:spPr>
          <a:xfrm>
            <a:off x="5323475" y="3078375"/>
            <a:ext cx="2571749" cy="183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35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certain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Free from doubt (to be confident)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am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certain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that I have answered the question correctly. 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6" name="Google Shape;186;p35"/>
          <p:cNvPicPr preferRelativeResize="0"/>
          <p:nvPr/>
        </p:nvPicPr>
        <p:blipFill rotWithShape="1">
          <a:blip r:embed="rId3">
            <a:alphaModFix/>
          </a:blip>
          <a:srcRect b="18877"/>
          <a:stretch/>
        </p:blipFill>
        <p:spPr>
          <a:xfrm>
            <a:off x="5183450" y="3035825"/>
            <a:ext cx="2381874" cy="193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Google Shape;191;p36"/>
          <p:cNvGraphicFramePr/>
          <p:nvPr/>
        </p:nvGraphicFramePr>
        <p:xfrm>
          <a:off x="621750" y="627275"/>
          <a:ext cx="7900500" cy="438656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circle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a closed 2d shape with one side and no corners.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to enclose in a circle 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300">
                          <a:latin typeface="Chewy"/>
                          <a:ea typeface="Chewy"/>
                          <a:cs typeface="Chewy"/>
                          <a:sym typeface="Chewy"/>
                        </a:rPr>
                        <a:t>- I can draw a perfect </a:t>
                      </a:r>
                      <a:r>
                        <a:rPr lang="en-GB" sz="23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circle</a:t>
                      </a:r>
                      <a:r>
                        <a:rPr lang="en-GB" sz="23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3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300">
                          <a:latin typeface="Chewy"/>
                          <a:ea typeface="Chewy"/>
                          <a:cs typeface="Chewy"/>
                          <a:sym typeface="Chewy"/>
                        </a:rPr>
                        <a:t>- I </a:t>
                      </a:r>
                      <a:r>
                        <a:rPr lang="en-GB" sz="23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circle </a:t>
                      </a:r>
                      <a:r>
                        <a:rPr lang="en-GB" sz="2300">
                          <a:latin typeface="Chewy"/>
                          <a:ea typeface="Chewy"/>
                          <a:cs typeface="Chewy"/>
                          <a:sym typeface="Chewy"/>
                        </a:rPr>
                        <a:t>the correct answer on the page.</a:t>
                      </a:r>
                      <a:endParaRPr sz="23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2" name="Google Shape;192;p36"/>
          <p:cNvPicPr preferRelativeResize="0"/>
          <p:nvPr/>
        </p:nvPicPr>
        <p:blipFill rotWithShape="1">
          <a:blip r:embed="rId3">
            <a:alphaModFix/>
          </a:blip>
          <a:srcRect b="20873"/>
          <a:stretch/>
        </p:blipFill>
        <p:spPr>
          <a:xfrm>
            <a:off x="5370125" y="3220525"/>
            <a:ext cx="2158851" cy="17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38"/>
          <p:cNvGraphicFramePr/>
          <p:nvPr/>
        </p:nvGraphicFramePr>
        <p:xfrm>
          <a:off x="621750" y="627275"/>
          <a:ext cx="7900500" cy="4279880"/>
        </p:xfrm>
        <a:graphic>
          <a:graphicData uri="http://schemas.openxmlformats.org/drawingml/2006/table">
            <a:tbl>
              <a:tblPr>
                <a:noFill/>
                <a:tableStyleId>{7A41EDF5-DBE5-48B0-95DB-73347469F5D0}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5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consider</a:t>
                      </a:r>
                      <a:endParaRPr sz="55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To think carefully about a subject, in order to make a decision. 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have to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consider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all of the options, before I answer the question.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4" name="Google Shape;204;p38"/>
          <p:cNvPicPr preferRelativeResize="0"/>
          <p:nvPr/>
        </p:nvPicPr>
        <p:blipFill rotWithShape="1">
          <a:blip r:embed="rId3">
            <a:alphaModFix/>
          </a:blip>
          <a:srcRect b="18692"/>
          <a:stretch/>
        </p:blipFill>
        <p:spPr>
          <a:xfrm>
            <a:off x="5323475" y="3161325"/>
            <a:ext cx="2116426" cy="17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1753</Words>
  <Application>Microsoft Macintosh PowerPoint</Application>
  <PresentationFormat>On-screen Show (16:9)</PresentationFormat>
  <Paragraphs>772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Calibri</vt:lpstr>
      <vt:lpstr>Arial</vt:lpstr>
      <vt:lpstr>Chewy</vt:lpstr>
      <vt:lpstr>Calibri Light</vt:lpstr>
      <vt:lpstr>Office Theme</vt:lpstr>
      <vt:lpstr>Year 4 Word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3/4 Word List</dc:title>
  <cp:lastModifiedBy>Callum Bone</cp:lastModifiedBy>
  <cp:revision>3</cp:revision>
  <dcterms:modified xsi:type="dcterms:W3CDTF">2023-03-06T21:05:01Z</dcterms:modified>
</cp:coreProperties>
</file>