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6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5" r:id="rId10"/>
    <p:sldId id="266" r:id="rId11"/>
    <p:sldId id="267" r:id="rId12"/>
    <p:sldId id="275" r:id="rId13"/>
    <p:sldId id="276" r:id="rId14"/>
    <p:sldId id="277" r:id="rId15"/>
    <p:sldId id="279" r:id="rId16"/>
    <p:sldId id="280" r:id="rId17"/>
    <p:sldId id="282" r:id="rId18"/>
    <p:sldId id="283" r:id="rId19"/>
    <p:sldId id="284" r:id="rId20"/>
    <p:sldId id="286" r:id="rId21"/>
    <p:sldId id="288" r:id="rId22"/>
    <p:sldId id="291" r:id="rId23"/>
    <p:sldId id="293" r:id="rId24"/>
    <p:sldId id="295" r:id="rId25"/>
    <p:sldId id="296" r:id="rId26"/>
    <p:sldId id="297" r:id="rId27"/>
    <p:sldId id="304" r:id="rId28"/>
    <p:sldId id="305" r:id="rId29"/>
    <p:sldId id="311" r:id="rId30"/>
    <p:sldId id="312" r:id="rId31"/>
    <p:sldId id="316" r:id="rId32"/>
    <p:sldId id="318" r:id="rId33"/>
    <p:sldId id="319" r:id="rId34"/>
    <p:sldId id="320" r:id="rId35"/>
    <p:sldId id="321" r:id="rId36"/>
    <p:sldId id="362" r:id="rId37"/>
    <p:sldId id="323" r:id="rId38"/>
    <p:sldId id="324" r:id="rId39"/>
    <p:sldId id="325" r:id="rId40"/>
    <p:sldId id="326" r:id="rId41"/>
    <p:sldId id="327" r:id="rId42"/>
    <p:sldId id="328" r:id="rId43"/>
    <p:sldId id="330" r:id="rId44"/>
    <p:sldId id="331" r:id="rId45"/>
    <p:sldId id="333" r:id="rId46"/>
    <p:sldId id="334" r:id="rId47"/>
    <p:sldId id="335" r:id="rId48"/>
    <p:sldId id="338" r:id="rId49"/>
    <p:sldId id="340" r:id="rId50"/>
    <p:sldId id="342" r:id="rId51"/>
    <p:sldId id="347" r:id="rId52"/>
    <p:sldId id="348" r:id="rId53"/>
    <p:sldId id="349" r:id="rId54"/>
    <p:sldId id="350" r:id="rId55"/>
    <p:sldId id="351" r:id="rId56"/>
    <p:sldId id="352" r:id="rId57"/>
    <p:sldId id="355" r:id="rId58"/>
    <p:sldId id="356" r:id="rId59"/>
    <p:sldId id="361" r:id="rId60"/>
  </p:sldIdLst>
  <p:sldSz cx="9144000" cy="5143500" type="screen16x9"/>
  <p:notesSz cx="6858000" cy="9144000"/>
  <p:embeddedFontLst>
    <p:embeddedFont>
      <p:font typeface="Chewy" panose="02000000000000000000" pitchFamily="2" charset="0"/>
      <p:regular r:id="rId6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7B0002B0-9E92-4F11-9C9F-0C2D7A5A9AAF}">
  <a:tblStyle styleId="{7B0002B0-9E92-4F11-9C9F-0C2D7A5A9AAF}" styleName="Table_0"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 b="off" i="off"/>
      <a:tcStyle>
        <a:tcBdr/>
      </a:tcStyle>
    </a:band1H>
    <a:band2H>
      <a:tcTxStyle b="off" i="off"/>
      <a:tcStyle>
        <a:tcBdr/>
      </a:tcStyle>
    </a:band2H>
    <a:band1V>
      <a:tcTxStyle b="off" i="off"/>
      <a:tcStyle>
        <a:tcBdr/>
      </a:tcStyle>
    </a:band1V>
    <a:band2V>
      <a:tcTxStyle b="off" i="off"/>
      <a:tcStyle>
        <a:tcBdr/>
      </a:tcStyle>
    </a:band2V>
    <a:lastCol>
      <a:tcTxStyle b="off" i="off"/>
      <a:tcStyle>
        <a:tcBdr/>
      </a:tcStyle>
    </a:lastCol>
    <a:firstCol>
      <a:tcTxStyle b="off" i="off"/>
      <a:tcStyle>
        <a:tcBdr/>
      </a:tcStyle>
    </a:firstCol>
    <a:lastRow>
      <a:tcTxStyle b="off" i="off"/>
      <a:tcStyle>
        <a:tcBdr/>
      </a:tcStyle>
    </a:lastRow>
    <a:seCell>
      <a:tcTxStyle b="off" i="off"/>
      <a:tcStyle>
        <a:tcBdr/>
      </a:tcStyle>
    </a:seCell>
    <a:swCell>
      <a:tcTxStyle b="off" i="off"/>
      <a:tcStyle>
        <a:tcBdr/>
      </a:tcStyle>
    </a:swCell>
    <a:firstRow>
      <a:tcTxStyle b="off" i="off"/>
      <a:tcStyle>
        <a:tcBdr/>
      </a:tcStyle>
    </a:firstRow>
    <a:neCell>
      <a:tcTxStyle b="off" i="off"/>
      <a:tcStyle>
        <a:tcBdr/>
      </a:tcStyle>
    </a:neCell>
    <a:nwCell>
      <a:tcTxStyle b="off" i="off"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067"/>
    <p:restoredTop sz="94707"/>
  </p:normalViewPr>
  <p:slideViewPr>
    <p:cSldViewPr snapToGrid="0">
      <p:cViewPr varScale="1">
        <p:scale>
          <a:sx n="98" d="100"/>
          <a:sy n="98" d="100"/>
        </p:scale>
        <p:origin x="184" y="42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tableStyles" Target="tableStyles.xml"/><Relationship Id="rId5" Type="http://schemas.openxmlformats.org/officeDocument/2006/relationships/slide" Target="slides/slide4.xml"/><Relationship Id="rId61" Type="http://schemas.openxmlformats.org/officeDocument/2006/relationships/notesMaster" Target="notesMasters/notesMaster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font" Target="fonts/font1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2" name="Google Shape;52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3" name="Google Shape;113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9" name="Google Shape;119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7" name="Google Shape;167;p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73" name="Google Shape;173;p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79" name="Google Shape;179;p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91" name="Google Shape;191;p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97" name="Google Shape;197;p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p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09" name="Google Shape;209;p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p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15" name="Google Shape;215;p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p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21" name="Google Shape;221;p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8" name="Google Shape;58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33" name="Google Shape;233;p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p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45" name="Google Shape;245;p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g137307b7284_0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63" name="Google Shape;263;g137307b7284_0_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g137307b7284_0_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75" name="Google Shape;275;g137307b7284_0_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Google Shape;286;g137307b7284_0_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87" name="Google Shape;287;g137307b7284_0_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Google Shape;292;g137307b7284_0_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93" name="Google Shape;293;g137307b7284_0_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Google Shape;298;g137307b7284_0_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99" name="Google Shape;299;g137307b7284_0_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" name="Google Shape;340;g137307b7284_0_6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41" name="Google Shape;341;g137307b7284_0_6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" name="Google Shape;346;g137307b7284_0_6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47" name="Google Shape;347;g137307b7284_0_6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2" name="Google Shape;382;g155bff2f439_0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83" name="Google Shape;383;g155bff2f439_0_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3" name="Google Shape;63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8" name="Google Shape;388;g155bff2f439_0_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89" name="Google Shape;389;g155bff2f439_0_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2" name="Google Shape;412;g155bff2f439_0_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13" name="Google Shape;413;g155bff2f439_0_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4" name="Google Shape;424;g155bff2f439_0_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25" name="Google Shape;425;g155bff2f439_0_3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1" name="Google Shape;431;g155bff2f439_0_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32" name="Google Shape;432;g155bff2f439_0_3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7" name="Google Shape;437;g155bff2f439_0_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38" name="Google Shape;438;g155bff2f439_0_4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3" name="Google Shape;443;g155bff2f439_0_4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44" name="Google Shape;444;g155bff2f439_0_4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9" name="Google Shape;449;g155bff2f439_0_5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50" name="Google Shape;450;g155bff2f439_0_5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5" name="Google Shape;455;g155bff2f439_0_5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56" name="Google Shape;456;g155bff2f439_0_5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1" name="Google Shape;461;g155bff2f439_0_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62" name="Google Shape;462;g155bff2f439_0_5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7" name="Google Shape;467;g155bff2f439_0_6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68" name="Google Shape;468;g155bff2f439_0_6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9" name="Google Shape;69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3" name="Google Shape;473;g155bff2f439_0_6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74" name="Google Shape;474;g155bff2f439_0_6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9" name="Google Shape;479;g155bff2f439_0_7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80" name="Google Shape;480;g155bff2f439_0_7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5" name="Google Shape;485;g155bff2f439_0_7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86" name="Google Shape;486;g155bff2f439_0_7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7" name="Google Shape;497;g155bff2f439_0_8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98" name="Google Shape;498;g155bff2f439_0_8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3" name="Google Shape;503;g155bff2f439_0_8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04" name="Google Shape;504;g155bff2f439_0_8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5" name="Google Shape;515;g155bff2f439_0_9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16" name="Google Shape;516;g155bff2f439_0_9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1" name="Google Shape;521;gfedd842c79_0_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22" name="Google Shape;522;gfedd842c79_0_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7" name="Google Shape;527;gfedd842c79_0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28" name="Google Shape;528;gfedd842c79_0_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5" name="Google Shape;545;gfedd842c79_0_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46" name="Google Shape;546;gfedd842c79_0_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7" name="Google Shape;557;gfedd842c79_0_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58" name="Google Shape;558;gfedd842c79_0_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5" name="Google Shape;75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9" name="Google Shape;569;gfedd842c79_0_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70" name="Google Shape;570;gfedd842c79_0_3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9" name="Google Shape;599;gfedd842c79_0_5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00" name="Google Shape;600;gfedd842c79_0_5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5" name="Google Shape;605;gfedd842c79_0_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06" name="Google Shape;606;gfedd842c79_0_5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1" name="Google Shape;611;gfedd842c79_0_6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12" name="Google Shape;612;gfedd842c79_0_6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7" name="Google Shape;617;gfedd842c79_0_6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18" name="Google Shape;618;gfedd842c79_0_6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3" name="Google Shape;623;gfedd842c79_0_7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24" name="Google Shape;624;gfedd842c79_0_7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9" name="Google Shape;629;gfedd842c79_0_7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30" name="Google Shape;630;gfedd842c79_0_7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7" name="Google Shape;647;gfedd842c79_0_8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48" name="Google Shape;648;gfedd842c79_0_8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3" name="Google Shape;653;gfedd842c79_0_9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54" name="Google Shape;654;gfedd842c79_0_9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3" name="Google Shape;683;gfedd842c79_0_1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84" name="Google Shape;684;gfedd842c79_0_1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1" name="Google Shape;81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7" name="Google Shape;87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3" name="Google Shape;93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7" name="Google Shape;107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 dirty="0"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rgbClr val="00B0F0">
            <a:alpha val="50000"/>
          </a:srgbClr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1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1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1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1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1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1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1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1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1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>
            <a:spLocks noGrp="1"/>
          </p:cNvSpPr>
          <p:nvPr>
            <p:ph type="ctrTitle"/>
          </p:nvPr>
        </p:nvSpPr>
        <p:spPr>
          <a:xfrm>
            <a:off x="311700" y="1264339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</a:pPr>
            <a:r>
              <a:rPr lang="en-GB" sz="6900" dirty="0">
                <a:latin typeface="Chewy"/>
                <a:ea typeface="Chewy"/>
                <a:cs typeface="Chewy"/>
                <a:sym typeface="Chewy"/>
              </a:rPr>
              <a:t>Year 6 Word List</a:t>
            </a:r>
            <a:endParaRPr sz="6900" dirty="0">
              <a:latin typeface="Chewy"/>
              <a:ea typeface="Chewy"/>
              <a:cs typeface="Chewy"/>
              <a:sym typeface="Chewy"/>
            </a:endParaRPr>
          </a:p>
        </p:txBody>
      </p:sp>
      <p:sp>
        <p:nvSpPr>
          <p:cNvPr id="55" name="Google Shape;55;p13"/>
          <p:cNvSpPr txBox="1">
            <a:spLocks noGrp="1"/>
          </p:cNvSpPr>
          <p:nvPr>
            <p:ph type="subTitle" idx="1"/>
          </p:nvPr>
        </p:nvSpPr>
        <p:spPr>
          <a:xfrm>
            <a:off x="311692" y="3353889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-GB" sz="4500">
                <a:solidFill>
                  <a:schemeClr val="dk1"/>
                </a:solidFill>
                <a:latin typeface="Chewy"/>
                <a:ea typeface="Chewy"/>
                <a:cs typeface="Chewy"/>
                <a:sym typeface="Chewy"/>
              </a:rPr>
              <a:t>Vocabulary Exploration</a:t>
            </a:r>
            <a:endParaRPr sz="4500">
              <a:solidFill>
                <a:schemeClr val="dk1"/>
              </a:solidFill>
              <a:latin typeface="Chewy"/>
              <a:ea typeface="Chewy"/>
              <a:cs typeface="Chewy"/>
              <a:sym typeface="Chewy"/>
            </a:endParaRPr>
          </a:p>
        </p:txBody>
      </p:sp>
      <p:pic>
        <p:nvPicPr>
          <p:cNvPr id="1026" name="Picture 2" descr="Portobello Primary School | Chester-le-Street">
            <a:extLst>
              <a:ext uri="{FF2B5EF4-FFF2-40B4-BE49-F238E27FC236}">
                <a16:creationId xmlns:a16="http://schemas.microsoft.com/office/drawing/2014/main" id="{D64BD753-2532-AB4F-9412-57602C8B63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6993" y="387209"/>
            <a:ext cx="1450014" cy="14500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FC172430-AE03-7F4F-8E3C-C0126CC686DE}"/>
              </a:ext>
            </a:extLst>
          </p:cNvPr>
          <p:cNvSpPr txBox="1"/>
          <p:nvPr/>
        </p:nvSpPr>
        <p:spPr>
          <a:xfrm>
            <a:off x="1545336" y="-329184"/>
            <a:ext cx="18473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5" name="Google Shape;115;p23"/>
          <p:cNvGraphicFramePr/>
          <p:nvPr/>
        </p:nvGraphicFramePr>
        <p:xfrm>
          <a:off x="621750" y="627275"/>
          <a:ext cx="7900500" cy="4340840"/>
        </p:xfrm>
        <a:graphic>
          <a:graphicData uri="http://schemas.openxmlformats.org/drawingml/2006/table">
            <a:tbl>
              <a:tblPr>
                <a:noFill/>
                <a:tableStyleId>{7B0002B0-9E92-4F11-9C9F-0C2D7A5A9AAF}</a:tableStyleId>
              </a:tblPr>
              <a:tblGrid>
                <a:gridCol w="39502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9502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004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900"/>
                        <a:buFont typeface="Arial"/>
                        <a:buNone/>
                      </a:pPr>
                      <a:r>
                        <a:rPr lang="en-GB" sz="1900" u="sng" strike="noStrike" cap="none">
                          <a:latin typeface="Chewy"/>
                          <a:ea typeface="Chewy"/>
                          <a:cs typeface="Chewy"/>
                          <a:sym typeface="Chewy"/>
                        </a:rPr>
                        <a:t>Word </a:t>
                      </a:r>
                      <a:endParaRPr sz="1900" u="sng" strike="noStrike" cap="none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CE5C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900"/>
                        <a:buFont typeface="Arial"/>
                        <a:buNone/>
                      </a:pPr>
                      <a:r>
                        <a:rPr lang="en-GB" sz="1900" u="sng" strike="noStrike" cap="none">
                          <a:latin typeface="Chewy"/>
                          <a:ea typeface="Chewy"/>
                          <a:cs typeface="Chewy"/>
                          <a:sym typeface="Chewy"/>
                        </a:rPr>
                        <a:t>Meaning</a:t>
                      </a:r>
                      <a:endParaRPr sz="1900" u="sng" strike="noStrike" cap="none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FE2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6647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5500"/>
                        <a:buFont typeface="Arial"/>
                        <a:buNone/>
                      </a:pPr>
                      <a:r>
                        <a:rPr lang="en-GB" sz="5500" u="none" strike="noStrike" cap="none">
                          <a:latin typeface="Chewy"/>
                          <a:ea typeface="Chewy"/>
                          <a:cs typeface="Chewy"/>
                          <a:sym typeface="Chewy"/>
                        </a:rPr>
                        <a:t>appreciate</a:t>
                      </a:r>
                      <a:endParaRPr sz="5500" u="none" strike="noStrike" cap="none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3000"/>
                        <a:buFont typeface="Arial"/>
                        <a:buNone/>
                      </a:pPr>
                      <a:r>
                        <a:rPr lang="en-GB" sz="3000" u="none" strike="noStrike" cap="none">
                          <a:solidFill>
                            <a:srgbClr val="FF0000"/>
                          </a:solidFill>
                          <a:latin typeface="Chewy"/>
                          <a:ea typeface="Chewy"/>
                          <a:cs typeface="Chewy"/>
                          <a:sym typeface="Chewy"/>
                        </a:rPr>
                        <a:t>(verb)</a:t>
                      </a:r>
                      <a:endParaRPr sz="3000" u="none" strike="noStrike" cap="none">
                        <a:solidFill>
                          <a:srgbClr val="FF0000"/>
                        </a:solidFill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GB" sz="1800" u="none" strike="noStrike" cap="none">
                          <a:latin typeface="Chewy"/>
                          <a:ea typeface="Chewy"/>
                          <a:cs typeface="Chewy"/>
                          <a:sym typeface="Chewy"/>
                        </a:rPr>
                        <a:t>To be grateful or thankful for something. </a:t>
                      </a:r>
                      <a:endParaRPr sz="1800" u="none" strike="noStrike" cap="none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3F3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55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900"/>
                        <a:buFont typeface="Arial"/>
                        <a:buNone/>
                      </a:pPr>
                      <a:r>
                        <a:rPr lang="en-GB" sz="1900" b="1" u="sng" strike="noStrike" cap="none">
                          <a:latin typeface="Chewy"/>
                          <a:ea typeface="Chewy"/>
                          <a:cs typeface="Chewy"/>
                          <a:sym typeface="Chewy"/>
                        </a:rPr>
                        <a:t>In a Sentence</a:t>
                      </a:r>
                      <a:endParaRPr sz="1900" b="1" u="sng" strike="noStrike" cap="none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6D7A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900"/>
                        <a:buFont typeface="Arial"/>
                        <a:buNone/>
                      </a:pPr>
                      <a:r>
                        <a:rPr lang="en-GB" sz="1900" b="1" u="sng" strike="noStrike" cap="none">
                          <a:latin typeface="Chewy"/>
                          <a:ea typeface="Chewy"/>
                          <a:cs typeface="Chewy"/>
                          <a:sym typeface="Chewy"/>
                        </a:rPr>
                        <a:t>Drawing</a:t>
                      </a:r>
                      <a:endParaRPr sz="1900" b="1" u="sng" strike="noStrike" cap="none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4CC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4664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900"/>
                        <a:buFont typeface="Arial"/>
                        <a:buNone/>
                      </a:pPr>
                      <a:r>
                        <a:rPr lang="en-GB" sz="2900" u="none" strike="noStrike" cap="none">
                          <a:latin typeface="Chewy"/>
                          <a:ea typeface="Chewy"/>
                          <a:cs typeface="Chewy"/>
                          <a:sym typeface="Chewy"/>
                        </a:rPr>
                        <a:t>I </a:t>
                      </a:r>
                      <a:r>
                        <a:rPr lang="en-GB" sz="2900" u="sng" strike="noStrike" cap="none">
                          <a:solidFill>
                            <a:srgbClr val="0000FF"/>
                          </a:solidFill>
                          <a:latin typeface="Chewy"/>
                          <a:ea typeface="Chewy"/>
                          <a:cs typeface="Chewy"/>
                          <a:sym typeface="Chewy"/>
                        </a:rPr>
                        <a:t>appreciate </a:t>
                      </a:r>
                      <a:r>
                        <a:rPr lang="en-GB" sz="2900" u="none" strike="noStrike" cap="none">
                          <a:latin typeface="Chewy"/>
                          <a:ea typeface="Chewy"/>
                          <a:cs typeface="Chewy"/>
                          <a:sym typeface="Chewy"/>
                        </a:rPr>
                        <a:t>how kind you have been to me. </a:t>
                      </a:r>
                      <a:endParaRPr sz="2900" u="none" strike="noStrike" cap="none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3F3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116" name="Google Shape;116;p23"/>
          <p:cNvPicPr preferRelativeResize="0"/>
          <p:nvPr/>
        </p:nvPicPr>
        <p:blipFill rotWithShape="1">
          <a:blip r:embed="rId3">
            <a:alphaModFix/>
          </a:blip>
          <a:srcRect b="16769"/>
          <a:stretch/>
        </p:blipFill>
        <p:spPr>
          <a:xfrm>
            <a:off x="5547500" y="3227425"/>
            <a:ext cx="1837225" cy="15290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1" name="Google Shape;121;p24"/>
          <p:cNvGraphicFramePr/>
          <p:nvPr/>
        </p:nvGraphicFramePr>
        <p:xfrm>
          <a:off x="621750" y="627275"/>
          <a:ext cx="7900500" cy="4340840"/>
        </p:xfrm>
        <a:graphic>
          <a:graphicData uri="http://schemas.openxmlformats.org/drawingml/2006/table">
            <a:tbl>
              <a:tblPr>
                <a:noFill/>
                <a:tableStyleId>{7B0002B0-9E92-4F11-9C9F-0C2D7A5A9AAF}</a:tableStyleId>
              </a:tblPr>
              <a:tblGrid>
                <a:gridCol w="39502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9502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004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900"/>
                        <a:buFont typeface="Arial"/>
                        <a:buNone/>
                      </a:pPr>
                      <a:r>
                        <a:rPr lang="en-GB" sz="1900" u="sng" strike="noStrike" cap="none">
                          <a:latin typeface="Chewy"/>
                          <a:ea typeface="Chewy"/>
                          <a:cs typeface="Chewy"/>
                          <a:sym typeface="Chewy"/>
                        </a:rPr>
                        <a:t>Word </a:t>
                      </a:r>
                      <a:endParaRPr sz="1900" u="sng" strike="noStrike" cap="none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CE5C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900"/>
                        <a:buFont typeface="Arial"/>
                        <a:buNone/>
                      </a:pPr>
                      <a:r>
                        <a:rPr lang="en-GB" sz="1900" u="sng" strike="noStrike" cap="none">
                          <a:latin typeface="Chewy"/>
                          <a:ea typeface="Chewy"/>
                          <a:cs typeface="Chewy"/>
                          <a:sym typeface="Chewy"/>
                        </a:rPr>
                        <a:t>Meaning</a:t>
                      </a:r>
                      <a:endParaRPr sz="1900" u="sng" strike="noStrike" cap="none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FE2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6647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5500"/>
                        <a:buFont typeface="Arial"/>
                        <a:buNone/>
                      </a:pPr>
                      <a:r>
                        <a:rPr lang="en-GB" sz="5500" u="none" strike="noStrike" cap="none">
                          <a:latin typeface="Chewy"/>
                          <a:ea typeface="Chewy"/>
                          <a:cs typeface="Chewy"/>
                          <a:sym typeface="Chewy"/>
                        </a:rPr>
                        <a:t>attached</a:t>
                      </a:r>
                      <a:endParaRPr sz="5500" u="none" strike="noStrike" cap="none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3000"/>
                        <a:buFont typeface="Arial"/>
                        <a:buNone/>
                      </a:pPr>
                      <a:r>
                        <a:rPr lang="en-GB" sz="3000" u="none" strike="noStrike" cap="none">
                          <a:solidFill>
                            <a:srgbClr val="FF0000"/>
                          </a:solidFill>
                          <a:latin typeface="Chewy"/>
                          <a:ea typeface="Chewy"/>
                          <a:cs typeface="Chewy"/>
                          <a:sym typeface="Chewy"/>
                        </a:rPr>
                        <a:t>(adjective)</a:t>
                      </a:r>
                      <a:endParaRPr sz="3000" u="none" strike="noStrike" cap="none">
                        <a:solidFill>
                          <a:srgbClr val="FF0000"/>
                        </a:solidFill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GB" sz="1800" u="none" strike="noStrike" cap="none">
                          <a:latin typeface="Chewy"/>
                          <a:ea typeface="Chewy"/>
                          <a:cs typeface="Chewy"/>
                          <a:sym typeface="Chewy"/>
                        </a:rPr>
                        <a:t>Joined, connected or bound to something. </a:t>
                      </a:r>
                      <a:endParaRPr sz="1800" u="none" strike="noStrike" cap="none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3F3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55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900"/>
                        <a:buFont typeface="Arial"/>
                        <a:buNone/>
                      </a:pPr>
                      <a:r>
                        <a:rPr lang="en-GB" sz="1900" b="1" u="sng" strike="noStrike" cap="none">
                          <a:latin typeface="Chewy"/>
                          <a:ea typeface="Chewy"/>
                          <a:cs typeface="Chewy"/>
                          <a:sym typeface="Chewy"/>
                        </a:rPr>
                        <a:t>In a Sentence</a:t>
                      </a:r>
                      <a:endParaRPr sz="1900" b="1" u="sng" strike="noStrike" cap="none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6D7A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900"/>
                        <a:buFont typeface="Arial"/>
                        <a:buNone/>
                      </a:pPr>
                      <a:r>
                        <a:rPr lang="en-GB" sz="1900" b="1" u="sng" strike="noStrike" cap="none">
                          <a:latin typeface="Chewy"/>
                          <a:ea typeface="Chewy"/>
                          <a:cs typeface="Chewy"/>
                          <a:sym typeface="Chewy"/>
                        </a:rPr>
                        <a:t>Drawing</a:t>
                      </a:r>
                      <a:endParaRPr sz="1900" b="1" u="sng" strike="noStrike" cap="none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4CC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4664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900"/>
                        <a:buFont typeface="Arial"/>
                        <a:buNone/>
                      </a:pPr>
                      <a:r>
                        <a:rPr lang="en-GB" sz="2900" u="none" strike="noStrike" cap="none">
                          <a:latin typeface="Chewy"/>
                          <a:ea typeface="Chewy"/>
                          <a:cs typeface="Chewy"/>
                          <a:sym typeface="Chewy"/>
                        </a:rPr>
                        <a:t>The handle is </a:t>
                      </a:r>
                      <a:r>
                        <a:rPr lang="en-GB" sz="2900" u="sng" strike="noStrike" cap="none">
                          <a:solidFill>
                            <a:srgbClr val="0000FF"/>
                          </a:solidFill>
                          <a:latin typeface="Chewy"/>
                          <a:ea typeface="Chewy"/>
                          <a:cs typeface="Chewy"/>
                          <a:sym typeface="Chewy"/>
                        </a:rPr>
                        <a:t>attached </a:t>
                      </a:r>
                      <a:r>
                        <a:rPr lang="en-GB" sz="2900" u="none" strike="noStrike" cap="none">
                          <a:latin typeface="Chewy"/>
                          <a:ea typeface="Chewy"/>
                          <a:cs typeface="Chewy"/>
                          <a:sym typeface="Chewy"/>
                        </a:rPr>
                        <a:t>to the door. </a:t>
                      </a:r>
                      <a:endParaRPr sz="2900" u="none" strike="noStrike" cap="none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3F3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122" name="Google Shape;122;p24"/>
          <p:cNvPicPr preferRelativeResize="0"/>
          <p:nvPr/>
        </p:nvPicPr>
        <p:blipFill rotWithShape="1">
          <a:blip r:embed="rId3">
            <a:alphaModFix/>
          </a:blip>
          <a:srcRect b="21942"/>
          <a:stretch/>
        </p:blipFill>
        <p:spPr>
          <a:xfrm>
            <a:off x="5434625" y="3154100"/>
            <a:ext cx="2135501" cy="1666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9" name="Google Shape;169;p32"/>
          <p:cNvGraphicFramePr/>
          <p:nvPr/>
        </p:nvGraphicFramePr>
        <p:xfrm>
          <a:off x="621750" y="627275"/>
          <a:ext cx="7900500" cy="4340840"/>
        </p:xfrm>
        <a:graphic>
          <a:graphicData uri="http://schemas.openxmlformats.org/drawingml/2006/table">
            <a:tbl>
              <a:tblPr>
                <a:noFill/>
                <a:tableStyleId>{7B0002B0-9E92-4F11-9C9F-0C2D7A5A9AAF}</a:tableStyleId>
              </a:tblPr>
              <a:tblGrid>
                <a:gridCol w="39502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9502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004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900"/>
                        <a:buFont typeface="Arial"/>
                        <a:buNone/>
                      </a:pPr>
                      <a:r>
                        <a:rPr lang="en-GB" sz="1900" u="sng" strike="noStrike" cap="none">
                          <a:latin typeface="Chewy"/>
                          <a:ea typeface="Chewy"/>
                          <a:cs typeface="Chewy"/>
                          <a:sym typeface="Chewy"/>
                        </a:rPr>
                        <a:t>Word </a:t>
                      </a:r>
                      <a:endParaRPr sz="1900" u="sng" strike="noStrike" cap="none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CE5C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900"/>
                        <a:buFont typeface="Arial"/>
                        <a:buNone/>
                      </a:pPr>
                      <a:r>
                        <a:rPr lang="en-GB" sz="1900" u="sng" strike="noStrike" cap="none">
                          <a:latin typeface="Chewy"/>
                          <a:ea typeface="Chewy"/>
                          <a:cs typeface="Chewy"/>
                          <a:sym typeface="Chewy"/>
                        </a:rPr>
                        <a:t>Meaning</a:t>
                      </a:r>
                      <a:endParaRPr sz="1900" u="sng" strike="noStrike" cap="none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FE2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6647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5500"/>
                        <a:buFont typeface="Arial"/>
                        <a:buNone/>
                      </a:pPr>
                      <a:r>
                        <a:rPr lang="en-GB" sz="5500" u="none" strike="noStrike" cap="none">
                          <a:latin typeface="Chewy"/>
                          <a:ea typeface="Chewy"/>
                          <a:cs typeface="Chewy"/>
                          <a:sym typeface="Chewy"/>
                        </a:rPr>
                        <a:t>committee</a:t>
                      </a:r>
                      <a:endParaRPr sz="5500" u="none" strike="noStrike" cap="none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3000"/>
                        <a:buFont typeface="Arial"/>
                        <a:buNone/>
                      </a:pPr>
                      <a:r>
                        <a:rPr lang="en-GB" sz="3000" u="none" strike="noStrike" cap="none">
                          <a:solidFill>
                            <a:srgbClr val="FF0000"/>
                          </a:solidFill>
                          <a:latin typeface="Chewy"/>
                          <a:ea typeface="Chewy"/>
                          <a:cs typeface="Chewy"/>
                          <a:sym typeface="Chewy"/>
                        </a:rPr>
                        <a:t>(noun)</a:t>
                      </a:r>
                      <a:endParaRPr sz="3000" u="none" strike="noStrike" cap="none">
                        <a:solidFill>
                          <a:srgbClr val="FF0000"/>
                        </a:solidFill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GB" sz="1800" u="none" strike="noStrike" cap="none">
                          <a:latin typeface="Chewy"/>
                          <a:ea typeface="Chewy"/>
                          <a:cs typeface="Chewy"/>
                          <a:sym typeface="Chewy"/>
                        </a:rPr>
                        <a:t>A person or group of persons elected or appointed to perform a service.</a:t>
                      </a:r>
                      <a:endParaRPr sz="1800" u="none" strike="noStrike" cap="none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3F3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55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900"/>
                        <a:buFont typeface="Arial"/>
                        <a:buNone/>
                      </a:pPr>
                      <a:r>
                        <a:rPr lang="en-GB" sz="1900" b="1" u="sng" strike="noStrike" cap="none">
                          <a:latin typeface="Chewy"/>
                          <a:ea typeface="Chewy"/>
                          <a:cs typeface="Chewy"/>
                          <a:sym typeface="Chewy"/>
                        </a:rPr>
                        <a:t>In a Sentence</a:t>
                      </a:r>
                      <a:endParaRPr sz="1900" b="1" u="sng" strike="noStrike" cap="none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6D7A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900"/>
                        <a:buFont typeface="Arial"/>
                        <a:buNone/>
                      </a:pPr>
                      <a:r>
                        <a:rPr lang="en-GB" sz="1900" b="1" u="sng" strike="noStrike" cap="none">
                          <a:latin typeface="Chewy"/>
                          <a:ea typeface="Chewy"/>
                          <a:cs typeface="Chewy"/>
                          <a:sym typeface="Chewy"/>
                        </a:rPr>
                        <a:t>Drawing</a:t>
                      </a:r>
                      <a:endParaRPr sz="1900" b="1" u="sng" strike="noStrike" cap="none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4CC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4664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900"/>
                        <a:buFont typeface="Arial"/>
                        <a:buNone/>
                      </a:pPr>
                      <a:r>
                        <a:rPr lang="en-GB" sz="2900" u="none" strike="noStrike" cap="none">
                          <a:latin typeface="Chewy"/>
                          <a:ea typeface="Chewy"/>
                          <a:cs typeface="Chewy"/>
                          <a:sym typeface="Chewy"/>
                        </a:rPr>
                        <a:t>We should discuss this proposal with the </a:t>
                      </a:r>
                      <a:r>
                        <a:rPr lang="en-GB" sz="2900" u="sng" strike="noStrike" cap="none">
                          <a:solidFill>
                            <a:srgbClr val="0000FF"/>
                          </a:solidFill>
                          <a:latin typeface="Chewy"/>
                          <a:ea typeface="Chewy"/>
                          <a:cs typeface="Chewy"/>
                          <a:sym typeface="Chewy"/>
                        </a:rPr>
                        <a:t>committee</a:t>
                      </a:r>
                      <a:r>
                        <a:rPr lang="en-GB" sz="2900" u="none" strike="noStrike" cap="none">
                          <a:latin typeface="Chewy"/>
                          <a:ea typeface="Chewy"/>
                          <a:cs typeface="Chewy"/>
                          <a:sym typeface="Chewy"/>
                        </a:rPr>
                        <a:t>. </a:t>
                      </a:r>
                      <a:endParaRPr sz="2900" u="none" strike="noStrike" cap="none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3F3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170" name="Google Shape;170;p32"/>
          <p:cNvPicPr preferRelativeResize="0"/>
          <p:nvPr/>
        </p:nvPicPr>
        <p:blipFill rotWithShape="1">
          <a:blip r:embed="rId3">
            <a:alphaModFix/>
          </a:blip>
          <a:srcRect t="3741" b="22732"/>
          <a:stretch/>
        </p:blipFill>
        <p:spPr>
          <a:xfrm>
            <a:off x="5515600" y="3293325"/>
            <a:ext cx="1992975" cy="14653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75" name="Google Shape;175;p33"/>
          <p:cNvGraphicFramePr/>
          <p:nvPr/>
        </p:nvGraphicFramePr>
        <p:xfrm>
          <a:off x="621750" y="627275"/>
          <a:ext cx="7900500" cy="4340840"/>
        </p:xfrm>
        <a:graphic>
          <a:graphicData uri="http://schemas.openxmlformats.org/drawingml/2006/table">
            <a:tbl>
              <a:tblPr>
                <a:noFill/>
                <a:tableStyleId>{7B0002B0-9E92-4F11-9C9F-0C2D7A5A9AAF}</a:tableStyleId>
              </a:tblPr>
              <a:tblGrid>
                <a:gridCol w="39502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9502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004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900"/>
                        <a:buFont typeface="Arial"/>
                        <a:buNone/>
                      </a:pPr>
                      <a:r>
                        <a:rPr lang="en-GB" sz="1900" u="sng" strike="noStrike" cap="none">
                          <a:latin typeface="Chewy"/>
                          <a:ea typeface="Chewy"/>
                          <a:cs typeface="Chewy"/>
                          <a:sym typeface="Chewy"/>
                        </a:rPr>
                        <a:t>Word </a:t>
                      </a:r>
                      <a:endParaRPr sz="1900" u="sng" strike="noStrike" cap="none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CE5C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900"/>
                        <a:buFont typeface="Arial"/>
                        <a:buNone/>
                      </a:pPr>
                      <a:r>
                        <a:rPr lang="en-GB" sz="1900" u="sng" strike="noStrike" cap="none">
                          <a:latin typeface="Chewy"/>
                          <a:ea typeface="Chewy"/>
                          <a:cs typeface="Chewy"/>
                          <a:sym typeface="Chewy"/>
                        </a:rPr>
                        <a:t>Meaning</a:t>
                      </a:r>
                      <a:endParaRPr sz="1900" u="sng" strike="noStrike" cap="none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FE2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6647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5500"/>
                        <a:buFont typeface="Arial"/>
                        <a:buNone/>
                      </a:pPr>
                      <a:r>
                        <a:rPr lang="en-GB" sz="5500" u="none" strike="noStrike" cap="none">
                          <a:latin typeface="Chewy"/>
                          <a:ea typeface="Chewy"/>
                          <a:cs typeface="Chewy"/>
                          <a:sym typeface="Chewy"/>
                        </a:rPr>
                        <a:t>communicate</a:t>
                      </a:r>
                      <a:endParaRPr sz="5500" u="none" strike="noStrike" cap="none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3000"/>
                        <a:buFont typeface="Arial"/>
                        <a:buNone/>
                      </a:pPr>
                      <a:r>
                        <a:rPr lang="en-GB" sz="3000" u="none" strike="noStrike" cap="none">
                          <a:solidFill>
                            <a:srgbClr val="FF0000"/>
                          </a:solidFill>
                          <a:latin typeface="Chewy"/>
                          <a:ea typeface="Chewy"/>
                          <a:cs typeface="Chewy"/>
                          <a:sym typeface="Chewy"/>
                        </a:rPr>
                        <a:t>(verb)</a:t>
                      </a:r>
                      <a:endParaRPr sz="3000" u="none" strike="noStrike" cap="none">
                        <a:solidFill>
                          <a:srgbClr val="FF0000"/>
                        </a:solidFill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GB" sz="1800" u="none" strike="noStrike" cap="none">
                          <a:latin typeface="Chewy"/>
                          <a:ea typeface="Chewy"/>
                          <a:cs typeface="Chewy"/>
                          <a:sym typeface="Chewy"/>
                        </a:rPr>
                        <a:t>To give or interchange thoughts, feelings, information, or the like, by writing, speaking, etc.</a:t>
                      </a:r>
                      <a:endParaRPr sz="1800" u="none" strike="noStrike" cap="none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3F3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55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900"/>
                        <a:buFont typeface="Arial"/>
                        <a:buNone/>
                      </a:pPr>
                      <a:r>
                        <a:rPr lang="en-GB" sz="1900" b="1" u="sng" strike="noStrike" cap="none">
                          <a:latin typeface="Chewy"/>
                          <a:ea typeface="Chewy"/>
                          <a:cs typeface="Chewy"/>
                          <a:sym typeface="Chewy"/>
                        </a:rPr>
                        <a:t>In a Sentence</a:t>
                      </a:r>
                      <a:endParaRPr sz="1900" b="1" u="sng" strike="noStrike" cap="none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6D7A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900"/>
                        <a:buFont typeface="Arial"/>
                        <a:buNone/>
                      </a:pPr>
                      <a:r>
                        <a:rPr lang="en-GB" sz="1900" b="1" u="sng" strike="noStrike" cap="none">
                          <a:latin typeface="Chewy"/>
                          <a:ea typeface="Chewy"/>
                          <a:cs typeface="Chewy"/>
                          <a:sym typeface="Chewy"/>
                        </a:rPr>
                        <a:t>Drawing</a:t>
                      </a:r>
                      <a:endParaRPr sz="1900" b="1" u="sng" strike="noStrike" cap="none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4CC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4664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900"/>
                        <a:buFont typeface="Arial"/>
                        <a:buNone/>
                      </a:pPr>
                      <a:r>
                        <a:rPr lang="en-GB" sz="2900" u="none" strike="noStrike" cap="none">
                          <a:latin typeface="Chewy"/>
                          <a:ea typeface="Chewy"/>
                          <a:cs typeface="Chewy"/>
                          <a:sym typeface="Chewy"/>
                        </a:rPr>
                        <a:t>I am </a:t>
                      </a:r>
                      <a:r>
                        <a:rPr lang="en-GB" sz="2900" u="sng" strike="noStrike" cap="none">
                          <a:solidFill>
                            <a:srgbClr val="0000FF"/>
                          </a:solidFill>
                          <a:latin typeface="Chewy"/>
                          <a:ea typeface="Chewy"/>
                          <a:cs typeface="Chewy"/>
                          <a:sym typeface="Chewy"/>
                        </a:rPr>
                        <a:t>communicating </a:t>
                      </a:r>
                      <a:r>
                        <a:rPr lang="en-GB" sz="2900" u="none" strike="noStrike" cap="none">
                          <a:latin typeface="Chewy"/>
                          <a:ea typeface="Chewy"/>
                          <a:cs typeface="Chewy"/>
                          <a:sym typeface="Chewy"/>
                        </a:rPr>
                        <a:t>my ideas, but you are not listening. </a:t>
                      </a:r>
                      <a:endParaRPr sz="2900" u="none" strike="noStrike" cap="none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3F3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176" name="Google Shape;176;p33"/>
          <p:cNvPicPr preferRelativeResize="0"/>
          <p:nvPr/>
        </p:nvPicPr>
        <p:blipFill rotWithShape="1">
          <a:blip r:embed="rId3">
            <a:alphaModFix/>
          </a:blip>
          <a:srcRect t="8778" b="24314"/>
          <a:stretch/>
        </p:blipFill>
        <p:spPr>
          <a:xfrm>
            <a:off x="5456375" y="3315500"/>
            <a:ext cx="2179100" cy="14579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81" name="Google Shape;181;p34"/>
          <p:cNvGraphicFramePr/>
          <p:nvPr/>
        </p:nvGraphicFramePr>
        <p:xfrm>
          <a:off x="621750" y="627275"/>
          <a:ext cx="7900500" cy="4340840"/>
        </p:xfrm>
        <a:graphic>
          <a:graphicData uri="http://schemas.openxmlformats.org/drawingml/2006/table">
            <a:tbl>
              <a:tblPr>
                <a:noFill/>
                <a:tableStyleId>{7B0002B0-9E92-4F11-9C9F-0C2D7A5A9AAF}</a:tableStyleId>
              </a:tblPr>
              <a:tblGrid>
                <a:gridCol w="39502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9502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004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900"/>
                        <a:buFont typeface="Arial"/>
                        <a:buNone/>
                      </a:pPr>
                      <a:r>
                        <a:rPr lang="en-GB" sz="1900" u="sng" strike="noStrike" cap="none">
                          <a:latin typeface="Chewy"/>
                          <a:ea typeface="Chewy"/>
                          <a:cs typeface="Chewy"/>
                          <a:sym typeface="Chewy"/>
                        </a:rPr>
                        <a:t>Word </a:t>
                      </a:r>
                      <a:endParaRPr sz="1900" u="sng" strike="noStrike" cap="none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CE5C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900"/>
                        <a:buFont typeface="Arial"/>
                        <a:buNone/>
                      </a:pPr>
                      <a:r>
                        <a:rPr lang="en-GB" sz="1900" u="sng" strike="noStrike" cap="none">
                          <a:latin typeface="Chewy"/>
                          <a:ea typeface="Chewy"/>
                          <a:cs typeface="Chewy"/>
                          <a:sym typeface="Chewy"/>
                        </a:rPr>
                        <a:t>Meaning</a:t>
                      </a:r>
                      <a:endParaRPr sz="1900" u="sng" strike="noStrike" cap="none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FE2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6647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5500"/>
                        <a:buFont typeface="Arial"/>
                        <a:buNone/>
                      </a:pPr>
                      <a:r>
                        <a:rPr lang="en-GB" sz="5500" u="none" strike="noStrike" cap="none">
                          <a:latin typeface="Chewy"/>
                          <a:ea typeface="Chewy"/>
                          <a:cs typeface="Chewy"/>
                          <a:sym typeface="Chewy"/>
                        </a:rPr>
                        <a:t>community</a:t>
                      </a:r>
                      <a:endParaRPr sz="5500" u="none" strike="noStrike" cap="none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3000"/>
                        <a:buFont typeface="Arial"/>
                        <a:buNone/>
                      </a:pPr>
                      <a:r>
                        <a:rPr lang="en-GB" sz="3000" u="none" strike="noStrike" cap="none">
                          <a:solidFill>
                            <a:srgbClr val="FF0000"/>
                          </a:solidFill>
                          <a:latin typeface="Chewy"/>
                          <a:ea typeface="Chewy"/>
                          <a:cs typeface="Chewy"/>
                          <a:sym typeface="Chewy"/>
                        </a:rPr>
                        <a:t>(noun)</a:t>
                      </a:r>
                      <a:endParaRPr sz="3000" u="none" strike="noStrike" cap="none">
                        <a:solidFill>
                          <a:srgbClr val="FF0000"/>
                        </a:solidFill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GB" sz="1800" u="none" strike="noStrike" cap="none">
                          <a:latin typeface="Chewy"/>
                          <a:ea typeface="Chewy"/>
                          <a:cs typeface="Chewy"/>
                          <a:sym typeface="Chewy"/>
                        </a:rPr>
                        <a:t>A social group of any size whose members reside in a specific locality, share government, and often have a common cultural and historical heritage.</a:t>
                      </a:r>
                      <a:endParaRPr sz="1800" u="none" strike="noStrike" cap="none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3F3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55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900"/>
                        <a:buFont typeface="Arial"/>
                        <a:buNone/>
                      </a:pPr>
                      <a:r>
                        <a:rPr lang="en-GB" sz="1900" b="1" u="sng" strike="noStrike" cap="none">
                          <a:latin typeface="Chewy"/>
                          <a:ea typeface="Chewy"/>
                          <a:cs typeface="Chewy"/>
                          <a:sym typeface="Chewy"/>
                        </a:rPr>
                        <a:t>In a Sentence</a:t>
                      </a:r>
                      <a:endParaRPr sz="1900" b="1" u="sng" strike="noStrike" cap="none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6D7A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900"/>
                        <a:buFont typeface="Arial"/>
                        <a:buNone/>
                      </a:pPr>
                      <a:r>
                        <a:rPr lang="en-GB" sz="1900" b="1" u="sng" strike="noStrike" cap="none">
                          <a:latin typeface="Chewy"/>
                          <a:ea typeface="Chewy"/>
                          <a:cs typeface="Chewy"/>
                          <a:sym typeface="Chewy"/>
                        </a:rPr>
                        <a:t>Drawing</a:t>
                      </a:r>
                      <a:endParaRPr sz="1900" b="1" u="sng" strike="noStrike" cap="none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4CC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4664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900"/>
                        <a:buFont typeface="Arial"/>
                        <a:buNone/>
                      </a:pPr>
                      <a:r>
                        <a:rPr lang="en-GB" sz="2900" u="none" strike="noStrike" cap="none">
                          <a:latin typeface="Chewy"/>
                          <a:ea typeface="Chewy"/>
                          <a:cs typeface="Chewy"/>
                          <a:sym typeface="Chewy"/>
                        </a:rPr>
                        <a:t>I belong to a diverse </a:t>
                      </a:r>
                      <a:r>
                        <a:rPr lang="en-GB" sz="2900" u="sng" strike="noStrike" cap="none">
                          <a:solidFill>
                            <a:srgbClr val="0000FF"/>
                          </a:solidFill>
                          <a:latin typeface="Chewy"/>
                          <a:ea typeface="Chewy"/>
                          <a:cs typeface="Chewy"/>
                          <a:sym typeface="Chewy"/>
                        </a:rPr>
                        <a:t>community</a:t>
                      </a:r>
                      <a:r>
                        <a:rPr lang="en-GB" sz="2900" u="none" strike="noStrike" cap="none">
                          <a:latin typeface="Chewy"/>
                          <a:ea typeface="Chewy"/>
                          <a:cs typeface="Chewy"/>
                          <a:sym typeface="Chewy"/>
                        </a:rPr>
                        <a:t>. </a:t>
                      </a:r>
                      <a:endParaRPr sz="2900" u="none" strike="noStrike" cap="none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3F3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182" name="Google Shape;182;p34"/>
          <p:cNvPicPr preferRelativeResize="0"/>
          <p:nvPr/>
        </p:nvPicPr>
        <p:blipFill rotWithShape="1">
          <a:blip r:embed="rId3">
            <a:alphaModFix/>
          </a:blip>
          <a:srcRect b="15604"/>
          <a:stretch/>
        </p:blipFill>
        <p:spPr>
          <a:xfrm>
            <a:off x="5500800" y="3195300"/>
            <a:ext cx="1988751" cy="16784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93" name="Google Shape;193;p36"/>
          <p:cNvGraphicFramePr/>
          <p:nvPr/>
        </p:nvGraphicFramePr>
        <p:xfrm>
          <a:off x="621750" y="627275"/>
          <a:ext cx="7900500" cy="4340840"/>
        </p:xfrm>
        <a:graphic>
          <a:graphicData uri="http://schemas.openxmlformats.org/drawingml/2006/table">
            <a:tbl>
              <a:tblPr>
                <a:noFill/>
                <a:tableStyleId>{7B0002B0-9E92-4F11-9C9F-0C2D7A5A9AAF}</a:tableStyleId>
              </a:tblPr>
              <a:tblGrid>
                <a:gridCol w="39502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9502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004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900"/>
                        <a:buFont typeface="Arial"/>
                        <a:buNone/>
                      </a:pPr>
                      <a:r>
                        <a:rPr lang="en-GB" sz="1900" u="sng" strike="noStrike" cap="none">
                          <a:latin typeface="Chewy"/>
                          <a:ea typeface="Chewy"/>
                          <a:cs typeface="Chewy"/>
                          <a:sym typeface="Chewy"/>
                        </a:rPr>
                        <a:t>Word </a:t>
                      </a:r>
                      <a:endParaRPr sz="1900" u="sng" strike="noStrike" cap="none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CE5C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900"/>
                        <a:buFont typeface="Arial"/>
                        <a:buNone/>
                      </a:pPr>
                      <a:r>
                        <a:rPr lang="en-GB" sz="1900" u="sng" strike="noStrike" cap="none">
                          <a:latin typeface="Chewy"/>
                          <a:ea typeface="Chewy"/>
                          <a:cs typeface="Chewy"/>
                          <a:sym typeface="Chewy"/>
                        </a:rPr>
                        <a:t>Meaning</a:t>
                      </a:r>
                      <a:endParaRPr sz="1900" u="sng" strike="noStrike" cap="none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FE2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6647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5500"/>
                        <a:buFont typeface="Arial"/>
                        <a:buNone/>
                      </a:pPr>
                      <a:r>
                        <a:rPr lang="en-GB" sz="5500" u="none" strike="noStrike" cap="none">
                          <a:latin typeface="Chewy"/>
                          <a:ea typeface="Chewy"/>
                          <a:cs typeface="Chewy"/>
                          <a:sym typeface="Chewy"/>
                        </a:rPr>
                        <a:t>conscience</a:t>
                      </a:r>
                      <a:endParaRPr sz="5500" u="none" strike="noStrike" cap="none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3000"/>
                        <a:buFont typeface="Arial"/>
                        <a:buNone/>
                      </a:pPr>
                      <a:r>
                        <a:rPr lang="en-GB" sz="3000" u="none" strike="noStrike" cap="none">
                          <a:solidFill>
                            <a:srgbClr val="FF0000"/>
                          </a:solidFill>
                          <a:latin typeface="Chewy"/>
                          <a:ea typeface="Chewy"/>
                          <a:cs typeface="Chewy"/>
                          <a:sym typeface="Chewy"/>
                        </a:rPr>
                        <a:t>(noun)</a:t>
                      </a:r>
                      <a:endParaRPr sz="3000" u="none" strike="noStrike" cap="none">
                        <a:solidFill>
                          <a:srgbClr val="FF0000"/>
                        </a:solidFill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GB" sz="1800" u="none" strike="noStrike" cap="none">
                          <a:latin typeface="Chewy"/>
                          <a:ea typeface="Chewy"/>
                          <a:cs typeface="Chewy"/>
                          <a:sym typeface="Chewy"/>
                        </a:rPr>
                        <a:t>The inner sense of what is right or wrong in one's conduct or motives, impelling one toward right action.</a:t>
                      </a:r>
                      <a:endParaRPr sz="1800" u="none" strike="noStrike" cap="none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3F3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55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900"/>
                        <a:buFont typeface="Arial"/>
                        <a:buNone/>
                      </a:pPr>
                      <a:r>
                        <a:rPr lang="en-GB" sz="1900" b="1" u="sng" strike="noStrike" cap="none">
                          <a:latin typeface="Chewy"/>
                          <a:ea typeface="Chewy"/>
                          <a:cs typeface="Chewy"/>
                          <a:sym typeface="Chewy"/>
                        </a:rPr>
                        <a:t>In a Sentence</a:t>
                      </a:r>
                      <a:endParaRPr sz="1900" b="1" u="sng" strike="noStrike" cap="none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6D7A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900"/>
                        <a:buFont typeface="Arial"/>
                        <a:buNone/>
                      </a:pPr>
                      <a:r>
                        <a:rPr lang="en-GB" sz="1900" b="1" u="sng" strike="noStrike" cap="none">
                          <a:latin typeface="Chewy"/>
                          <a:ea typeface="Chewy"/>
                          <a:cs typeface="Chewy"/>
                          <a:sym typeface="Chewy"/>
                        </a:rPr>
                        <a:t>Drawing</a:t>
                      </a:r>
                      <a:endParaRPr sz="1900" b="1" u="sng" strike="noStrike" cap="none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4CC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4664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900"/>
                        <a:buFont typeface="Arial"/>
                        <a:buNone/>
                      </a:pPr>
                      <a:r>
                        <a:rPr lang="en-GB" sz="2900" u="none" strike="noStrike" cap="none">
                          <a:latin typeface="Chewy"/>
                          <a:ea typeface="Chewy"/>
                          <a:cs typeface="Chewy"/>
                          <a:sym typeface="Chewy"/>
                        </a:rPr>
                        <a:t>He told the truth for his </a:t>
                      </a:r>
                      <a:r>
                        <a:rPr lang="en-GB" sz="2900" u="sng" strike="noStrike" cap="none">
                          <a:solidFill>
                            <a:srgbClr val="0000FF"/>
                          </a:solidFill>
                          <a:latin typeface="Chewy"/>
                          <a:ea typeface="Chewy"/>
                          <a:cs typeface="Chewy"/>
                          <a:sym typeface="Chewy"/>
                        </a:rPr>
                        <a:t>conscience's </a:t>
                      </a:r>
                      <a:r>
                        <a:rPr lang="en-GB" sz="2900" u="none" strike="noStrike" cap="none">
                          <a:latin typeface="Chewy"/>
                          <a:ea typeface="Chewy"/>
                          <a:cs typeface="Chewy"/>
                          <a:sym typeface="Chewy"/>
                        </a:rPr>
                        <a:t>sake.</a:t>
                      </a:r>
                      <a:endParaRPr sz="2900" u="none" strike="noStrike" cap="none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3F3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194" name="Google Shape;194;p36"/>
          <p:cNvPicPr preferRelativeResize="0"/>
          <p:nvPr/>
        </p:nvPicPr>
        <p:blipFill rotWithShape="1">
          <a:blip r:embed="rId3">
            <a:alphaModFix/>
          </a:blip>
          <a:srcRect b="17985"/>
          <a:stretch/>
        </p:blipFill>
        <p:spPr>
          <a:xfrm>
            <a:off x="5360175" y="3115375"/>
            <a:ext cx="2173750" cy="17827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99" name="Google Shape;199;p37"/>
          <p:cNvGraphicFramePr/>
          <p:nvPr/>
        </p:nvGraphicFramePr>
        <p:xfrm>
          <a:off x="621750" y="627276"/>
          <a:ext cx="7900500" cy="4371320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39502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9502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004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900"/>
                        <a:buFont typeface="Arial"/>
                        <a:buNone/>
                      </a:pPr>
                      <a:r>
                        <a:rPr lang="en-GB" sz="1900" u="sng" strike="noStrike" cap="none">
                          <a:latin typeface="Chewy"/>
                          <a:ea typeface="Chewy"/>
                          <a:cs typeface="Chewy"/>
                          <a:sym typeface="Chewy"/>
                        </a:rPr>
                        <a:t>Word </a:t>
                      </a:r>
                      <a:endParaRPr sz="1900" u="sng" strike="noStrike" cap="none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CE5C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900"/>
                        <a:buFont typeface="Arial"/>
                        <a:buNone/>
                      </a:pPr>
                      <a:r>
                        <a:rPr lang="en-GB" sz="1900" u="sng" strike="noStrike" cap="none">
                          <a:latin typeface="Chewy"/>
                          <a:ea typeface="Chewy"/>
                          <a:cs typeface="Chewy"/>
                          <a:sym typeface="Chewy"/>
                        </a:rPr>
                        <a:t>Meaning</a:t>
                      </a:r>
                      <a:endParaRPr sz="1900" u="sng" strike="noStrike" cap="none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FE2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782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5500"/>
                        <a:buFont typeface="Arial"/>
                        <a:buNone/>
                      </a:pPr>
                      <a:r>
                        <a:rPr lang="en-GB" sz="5500" u="none" strike="noStrike" cap="none">
                          <a:latin typeface="Chewy"/>
                          <a:ea typeface="Chewy"/>
                          <a:cs typeface="Chewy"/>
                          <a:sym typeface="Chewy"/>
                        </a:rPr>
                        <a:t>conscious</a:t>
                      </a:r>
                      <a:endParaRPr sz="5500" u="none" strike="noStrike" cap="none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3000"/>
                        <a:buFont typeface="Arial"/>
                        <a:buNone/>
                      </a:pPr>
                      <a:r>
                        <a:rPr lang="en-GB" sz="3000" u="none" strike="noStrike" cap="none">
                          <a:solidFill>
                            <a:srgbClr val="FF0000"/>
                          </a:solidFill>
                          <a:latin typeface="Chewy"/>
                          <a:ea typeface="Chewy"/>
                          <a:cs typeface="Chewy"/>
                          <a:sym typeface="Chewy"/>
                        </a:rPr>
                        <a:t>(adjective)</a:t>
                      </a:r>
                      <a:endParaRPr sz="3000" u="none" strike="noStrike" cap="none">
                        <a:solidFill>
                          <a:srgbClr val="FF0000"/>
                        </a:solidFill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GB" sz="1800" u="none" strike="noStrike" cap="none">
                          <a:latin typeface="Chewy"/>
                          <a:ea typeface="Chewy"/>
                          <a:cs typeface="Chewy"/>
                          <a:sym typeface="Chewy"/>
                        </a:rPr>
                        <a:t>Aware of one's own existence, sensations, thoughts, surroundings, etc.</a:t>
                      </a:r>
                      <a:endParaRPr sz="1800" u="none" strike="noStrike" cap="none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3F3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7241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900"/>
                        <a:buFont typeface="Arial"/>
                        <a:buNone/>
                      </a:pPr>
                      <a:r>
                        <a:rPr lang="en-GB" sz="1900" b="1" u="sng" strike="noStrike" cap="none">
                          <a:latin typeface="Chewy"/>
                          <a:ea typeface="Chewy"/>
                          <a:cs typeface="Chewy"/>
                          <a:sym typeface="Chewy"/>
                        </a:rPr>
                        <a:t>In a Sentence</a:t>
                      </a:r>
                      <a:endParaRPr sz="1900" b="1" u="sng" strike="noStrike" cap="none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6D7A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900"/>
                        <a:buFont typeface="Arial"/>
                        <a:buNone/>
                      </a:pPr>
                      <a:r>
                        <a:rPr lang="en-GB" sz="1900" b="1" u="sng" strike="noStrike" cap="none">
                          <a:latin typeface="Chewy"/>
                          <a:ea typeface="Chewy"/>
                          <a:cs typeface="Chewy"/>
                          <a:sym typeface="Chewy"/>
                        </a:rPr>
                        <a:t>Drawing</a:t>
                      </a:r>
                      <a:endParaRPr sz="1900" b="1" u="sng" strike="noStrike" cap="none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4CC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92021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900"/>
                        <a:buFont typeface="Arial"/>
                        <a:buNone/>
                      </a:pPr>
                      <a:r>
                        <a:rPr lang="en-GB" sz="2900" u="none" strike="noStrike" cap="none">
                          <a:latin typeface="Chewy"/>
                          <a:ea typeface="Chewy"/>
                          <a:cs typeface="Chewy"/>
                          <a:sym typeface="Chewy"/>
                        </a:rPr>
                        <a:t>I wasn't even </a:t>
                      </a:r>
                      <a:r>
                        <a:rPr lang="en-GB" sz="2900" u="sng" strike="noStrike" cap="none">
                          <a:solidFill>
                            <a:srgbClr val="0000FF"/>
                          </a:solidFill>
                          <a:latin typeface="Chewy"/>
                          <a:ea typeface="Chewy"/>
                          <a:cs typeface="Chewy"/>
                          <a:sym typeface="Chewy"/>
                        </a:rPr>
                        <a:t>conscious </a:t>
                      </a:r>
                      <a:r>
                        <a:rPr lang="en-GB" sz="2900" u="none" strike="noStrike" cap="none">
                          <a:latin typeface="Chewy"/>
                          <a:ea typeface="Chewy"/>
                          <a:cs typeface="Chewy"/>
                          <a:sym typeface="Chewy"/>
                        </a:rPr>
                        <a:t>of what was happening.</a:t>
                      </a:r>
                      <a:endParaRPr sz="2900" u="none" strike="noStrike" cap="none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900"/>
                        <a:buFont typeface="Arial"/>
                        <a:buNone/>
                      </a:pPr>
                      <a:endParaRPr sz="2900" u="none" strike="noStrike" cap="none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3F3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200" name="Google Shape;200;p37"/>
          <p:cNvPicPr preferRelativeResize="0"/>
          <p:nvPr/>
        </p:nvPicPr>
        <p:blipFill rotWithShape="1">
          <a:blip r:embed="rId3">
            <a:alphaModFix/>
          </a:blip>
          <a:srcRect b="19709"/>
          <a:stretch/>
        </p:blipFill>
        <p:spPr>
          <a:xfrm>
            <a:off x="5500801" y="3198951"/>
            <a:ext cx="1988751" cy="15967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11" name="Google Shape;211;p39"/>
          <p:cNvGraphicFramePr/>
          <p:nvPr/>
        </p:nvGraphicFramePr>
        <p:xfrm>
          <a:off x="621750" y="627276"/>
          <a:ext cx="7900500" cy="4371320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39502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9502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004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900"/>
                        <a:buFont typeface="Arial"/>
                        <a:buNone/>
                      </a:pPr>
                      <a:r>
                        <a:rPr lang="en-GB" sz="1900" u="sng" strike="noStrike" cap="none">
                          <a:latin typeface="Chewy"/>
                          <a:ea typeface="Chewy"/>
                          <a:cs typeface="Chewy"/>
                          <a:sym typeface="Chewy"/>
                        </a:rPr>
                        <a:t>Word </a:t>
                      </a:r>
                      <a:endParaRPr sz="1900" u="sng" strike="noStrike" cap="none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CE5C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900"/>
                        <a:buFont typeface="Arial"/>
                        <a:buNone/>
                      </a:pPr>
                      <a:r>
                        <a:rPr lang="en-GB" sz="1900" u="sng" strike="noStrike" cap="none">
                          <a:latin typeface="Chewy"/>
                          <a:ea typeface="Chewy"/>
                          <a:cs typeface="Chewy"/>
                          <a:sym typeface="Chewy"/>
                        </a:rPr>
                        <a:t>Meaning</a:t>
                      </a:r>
                      <a:endParaRPr sz="1900" u="sng" strike="noStrike" cap="none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FE2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782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5500"/>
                        <a:buFont typeface="Arial"/>
                        <a:buNone/>
                      </a:pPr>
                      <a:r>
                        <a:rPr lang="en-GB" sz="5500" u="none" strike="noStrike" cap="none">
                          <a:latin typeface="Chewy"/>
                          <a:ea typeface="Chewy"/>
                          <a:cs typeface="Chewy"/>
                          <a:sym typeface="Chewy"/>
                        </a:rPr>
                        <a:t>convenience</a:t>
                      </a:r>
                      <a:endParaRPr sz="5500" u="none" strike="noStrike" cap="none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3000"/>
                        <a:buFont typeface="Arial"/>
                        <a:buNone/>
                      </a:pPr>
                      <a:r>
                        <a:rPr lang="en-GB" sz="3000" u="none" strike="noStrike" cap="none">
                          <a:solidFill>
                            <a:srgbClr val="FF0000"/>
                          </a:solidFill>
                          <a:latin typeface="Chewy"/>
                          <a:ea typeface="Chewy"/>
                          <a:cs typeface="Chewy"/>
                          <a:sym typeface="Chewy"/>
                        </a:rPr>
                        <a:t>(noun)</a:t>
                      </a:r>
                      <a:endParaRPr sz="3000" u="none" strike="noStrike" cap="none">
                        <a:solidFill>
                          <a:srgbClr val="FF0000"/>
                        </a:solidFill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GB" sz="1800" u="none" strike="noStrike" cap="none">
                          <a:latin typeface="Chewy"/>
                          <a:ea typeface="Chewy"/>
                          <a:cs typeface="Chewy"/>
                          <a:sym typeface="Chewy"/>
                        </a:rPr>
                        <a:t>Anything that saves or simplifies work, adds to one's ease or comfort, etc., as an appliance, utensil, or the like.</a:t>
                      </a:r>
                      <a:endParaRPr sz="1800" u="none" strike="noStrike" cap="none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3F3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7241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900"/>
                        <a:buFont typeface="Arial"/>
                        <a:buNone/>
                      </a:pPr>
                      <a:r>
                        <a:rPr lang="en-GB" sz="1900" b="1" u="sng" strike="noStrike" cap="none">
                          <a:latin typeface="Chewy"/>
                          <a:ea typeface="Chewy"/>
                          <a:cs typeface="Chewy"/>
                          <a:sym typeface="Chewy"/>
                        </a:rPr>
                        <a:t>In a Sentence</a:t>
                      </a:r>
                      <a:endParaRPr sz="1900" b="1" u="sng" strike="noStrike" cap="none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6D7A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900"/>
                        <a:buFont typeface="Arial"/>
                        <a:buNone/>
                      </a:pPr>
                      <a:r>
                        <a:rPr lang="en-GB" sz="1900" b="1" u="sng" strike="noStrike" cap="none">
                          <a:latin typeface="Chewy"/>
                          <a:ea typeface="Chewy"/>
                          <a:cs typeface="Chewy"/>
                          <a:sym typeface="Chewy"/>
                        </a:rPr>
                        <a:t>Drawing</a:t>
                      </a:r>
                      <a:endParaRPr sz="1900" b="1" u="sng" strike="noStrike" cap="none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4CC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92021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900"/>
                        <a:buFont typeface="Arial"/>
                        <a:buNone/>
                      </a:pPr>
                      <a:r>
                        <a:rPr lang="en-GB" sz="2900" u="none" strike="noStrike" cap="none">
                          <a:latin typeface="Chewy"/>
                          <a:ea typeface="Chewy"/>
                          <a:cs typeface="Chewy"/>
                          <a:sym typeface="Chewy"/>
                        </a:rPr>
                        <a:t>I will honor my end of the bargain at my </a:t>
                      </a:r>
                      <a:r>
                        <a:rPr lang="en-GB" sz="2900" u="sng" strike="noStrike" cap="none">
                          <a:solidFill>
                            <a:srgbClr val="0000FF"/>
                          </a:solidFill>
                          <a:latin typeface="Chewy"/>
                          <a:ea typeface="Chewy"/>
                          <a:cs typeface="Chewy"/>
                          <a:sym typeface="Chewy"/>
                        </a:rPr>
                        <a:t>convenience</a:t>
                      </a:r>
                      <a:r>
                        <a:rPr lang="en-GB" sz="2900" u="none" strike="noStrike" cap="none">
                          <a:latin typeface="Chewy"/>
                          <a:ea typeface="Chewy"/>
                          <a:cs typeface="Chewy"/>
                          <a:sym typeface="Chewy"/>
                        </a:rPr>
                        <a:t>, not yours!</a:t>
                      </a:r>
                      <a:endParaRPr sz="2900" u="none" strike="noStrike" cap="none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3F3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212" name="Google Shape;212;p39"/>
          <p:cNvPicPr preferRelativeResize="0"/>
          <p:nvPr/>
        </p:nvPicPr>
        <p:blipFill rotWithShape="1">
          <a:blip r:embed="rId3">
            <a:alphaModFix/>
          </a:blip>
          <a:srcRect b="21003"/>
          <a:stretch/>
        </p:blipFill>
        <p:spPr>
          <a:xfrm>
            <a:off x="5589600" y="3257225"/>
            <a:ext cx="1844502" cy="14570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17" name="Google Shape;217;p40"/>
          <p:cNvGraphicFramePr/>
          <p:nvPr/>
        </p:nvGraphicFramePr>
        <p:xfrm>
          <a:off x="621750" y="627275"/>
          <a:ext cx="7900500" cy="4340840"/>
        </p:xfrm>
        <a:graphic>
          <a:graphicData uri="http://schemas.openxmlformats.org/drawingml/2006/table">
            <a:tbl>
              <a:tblPr>
                <a:noFill/>
                <a:tableStyleId>{7B0002B0-9E92-4F11-9C9F-0C2D7A5A9AAF}</a:tableStyleId>
              </a:tblPr>
              <a:tblGrid>
                <a:gridCol w="39502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9502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004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900"/>
                        <a:buFont typeface="Arial"/>
                        <a:buNone/>
                      </a:pPr>
                      <a:r>
                        <a:rPr lang="en-GB" sz="1900" u="sng" strike="noStrike" cap="none">
                          <a:latin typeface="Chewy"/>
                          <a:ea typeface="Chewy"/>
                          <a:cs typeface="Chewy"/>
                          <a:sym typeface="Chewy"/>
                        </a:rPr>
                        <a:t>Word </a:t>
                      </a:r>
                      <a:endParaRPr sz="1900" u="sng" strike="noStrike" cap="none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CE5C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900"/>
                        <a:buFont typeface="Arial"/>
                        <a:buNone/>
                      </a:pPr>
                      <a:r>
                        <a:rPr lang="en-GB" sz="1900" u="sng" strike="noStrike" cap="none">
                          <a:latin typeface="Chewy"/>
                          <a:ea typeface="Chewy"/>
                          <a:cs typeface="Chewy"/>
                          <a:sym typeface="Chewy"/>
                        </a:rPr>
                        <a:t>Meaning</a:t>
                      </a:r>
                      <a:endParaRPr sz="1900" u="sng" strike="noStrike" cap="none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FE2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6647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5500"/>
                        <a:buFont typeface="Arial"/>
                        <a:buNone/>
                      </a:pPr>
                      <a:r>
                        <a:rPr lang="en-GB" sz="5500" u="none" strike="noStrike" cap="none">
                          <a:latin typeface="Chewy"/>
                          <a:ea typeface="Chewy"/>
                          <a:cs typeface="Chewy"/>
                          <a:sym typeface="Chewy"/>
                        </a:rPr>
                        <a:t>correspond</a:t>
                      </a:r>
                      <a:endParaRPr sz="5500" u="none" strike="noStrike" cap="none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3000"/>
                        <a:buFont typeface="Arial"/>
                        <a:buNone/>
                      </a:pPr>
                      <a:r>
                        <a:rPr lang="en-GB" sz="3000" u="none" strike="noStrike" cap="none">
                          <a:solidFill>
                            <a:srgbClr val="FF0000"/>
                          </a:solidFill>
                          <a:latin typeface="Chewy"/>
                          <a:ea typeface="Chewy"/>
                          <a:cs typeface="Chewy"/>
                          <a:sym typeface="Chewy"/>
                        </a:rPr>
                        <a:t>(verb)</a:t>
                      </a:r>
                      <a:endParaRPr sz="3000" u="none" strike="noStrike" cap="none">
                        <a:solidFill>
                          <a:srgbClr val="FF0000"/>
                        </a:solidFill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GB" sz="1800" u="none" strike="noStrike" cap="none">
                          <a:latin typeface="Chewy"/>
                          <a:ea typeface="Chewy"/>
                          <a:cs typeface="Chewy"/>
                          <a:sym typeface="Chewy"/>
                        </a:rPr>
                        <a:t>To be similar or equivalent in function, position, amount, etc. </a:t>
                      </a:r>
                      <a:endParaRPr sz="1800" u="none" strike="noStrike" cap="none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3F3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55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900"/>
                        <a:buFont typeface="Arial"/>
                        <a:buNone/>
                      </a:pPr>
                      <a:r>
                        <a:rPr lang="en-GB" sz="1900" b="1" u="sng" strike="noStrike" cap="none">
                          <a:latin typeface="Chewy"/>
                          <a:ea typeface="Chewy"/>
                          <a:cs typeface="Chewy"/>
                          <a:sym typeface="Chewy"/>
                        </a:rPr>
                        <a:t>In a Sentence</a:t>
                      </a:r>
                      <a:endParaRPr sz="1900" b="1" u="sng" strike="noStrike" cap="none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6D7A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900"/>
                        <a:buFont typeface="Arial"/>
                        <a:buNone/>
                      </a:pPr>
                      <a:r>
                        <a:rPr lang="en-GB" sz="1900" b="1" u="sng" strike="noStrike" cap="none">
                          <a:latin typeface="Chewy"/>
                          <a:ea typeface="Chewy"/>
                          <a:cs typeface="Chewy"/>
                          <a:sym typeface="Chewy"/>
                        </a:rPr>
                        <a:t>Drawing</a:t>
                      </a:r>
                      <a:endParaRPr sz="1900" b="1" u="sng" strike="noStrike" cap="none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4CC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4664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900"/>
                        <a:buFont typeface="Arial"/>
                        <a:buNone/>
                      </a:pPr>
                      <a:r>
                        <a:rPr lang="en-GB" sz="2900" u="none" strike="noStrike" cap="none">
                          <a:latin typeface="Chewy"/>
                          <a:ea typeface="Chewy"/>
                          <a:cs typeface="Chewy"/>
                          <a:sym typeface="Chewy"/>
                        </a:rPr>
                        <a:t>His actions do not </a:t>
                      </a:r>
                      <a:r>
                        <a:rPr lang="en-GB" sz="2900" u="sng" strike="noStrike" cap="none">
                          <a:solidFill>
                            <a:srgbClr val="0000FF"/>
                          </a:solidFill>
                          <a:latin typeface="Chewy"/>
                          <a:ea typeface="Chewy"/>
                          <a:cs typeface="Chewy"/>
                          <a:sym typeface="Chewy"/>
                        </a:rPr>
                        <a:t>correspond </a:t>
                      </a:r>
                      <a:r>
                        <a:rPr lang="en-GB" sz="2900" u="none" strike="noStrike" cap="none">
                          <a:latin typeface="Chewy"/>
                          <a:ea typeface="Chewy"/>
                          <a:cs typeface="Chewy"/>
                          <a:sym typeface="Chewy"/>
                        </a:rPr>
                        <a:t>with his words.</a:t>
                      </a:r>
                      <a:endParaRPr sz="2900" u="none" strike="noStrike" cap="none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3F3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218" name="Google Shape;218;p40"/>
          <p:cNvPicPr preferRelativeResize="0"/>
          <p:nvPr/>
        </p:nvPicPr>
        <p:blipFill rotWithShape="1">
          <a:blip r:embed="rId3">
            <a:alphaModFix/>
          </a:blip>
          <a:srcRect t="8919" b="22298"/>
          <a:stretch/>
        </p:blipFill>
        <p:spPr>
          <a:xfrm>
            <a:off x="5300950" y="3180300"/>
            <a:ext cx="2380975" cy="16375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23" name="Google Shape;223;p41"/>
          <p:cNvGraphicFramePr/>
          <p:nvPr/>
        </p:nvGraphicFramePr>
        <p:xfrm>
          <a:off x="621750" y="627276"/>
          <a:ext cx="7900500" cy="4371320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39502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9502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004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900"/>
                        <a:buFont typeface="Arial"/>
                        <a:buNone/>
                      </a:pPr>
                      <a:r>
                        <a:rPr lang="en-GB" sz="1900" u="sng" strike="noStrike" cap="none">
                          <a:latin typeface="Chewy"/>
                          <a:ea typeface="Chewy"/>
                          <a:cs typeface="Chewy"/>
                          <a:sym typeface="Chewy"/>
                        </a:rPr>
                        <a:t>Word </a:t>
                      </a:r>
                      <a:endParaRPr sz="1900" u="sng" strike="noStrike" cap="none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CE5C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900"/>
                        <a:buFont typeface="Arial"/>
                        <a:buNone/>
                      </a:pPr>
                      <a:r>
                        <a:rPr lang="en-GB" sz="1900" u="sng" strike="noStrike" cap="none">
                          <a:latin typeface="Chewy"/>
                          <a:ea typeface="Chewy"/>
                          <a:cs typeface="Chewy"/>
                          <a:sym typeface="Chewy"/>
                        </a:rPr>
                        <a:t>Meaning</a:t>
                      </a:r>
                      <a:endParaRPr sz="1900" u="sng" strike="noStrike" cap="none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FE2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782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5500"/>
                        <a:buFont typeface="Arial"/>
                        <a:buNone/>
                      </a:pPr>
                      <a:r>
                        <a:rPr lang="en-GB" sz="5500" u="none" strike="noStrike" cap="none">
                          <a:latin typeface="Chewy"/>
                          <a:ea typeface="Chewy"/>
                          <a:cs typeface="Chewy"/>
                          <a:sym typeface="Chewy"/>
                        </a:rPr>
                        <a:t>criticise (ing)</a:t>
                      </a:r>
                      <a:endParaRPr sz="5500" u="none" strike="noStrike" cap="none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3000"/>
                        <a:buFont typeface="Arial"/>
                        <a:buNone/>
                      </a:pPr>
                      <a:r>
                        <a:rPr lang="en-GB" sz="3000" u="none" strike="noStrike" cap="none">
                          <a:solidFill>
                            <a:srgbClr val="FF0000"/>
                          </a:solidFill>
                          <a:latin typeface="Chewy"/>
                          <a:ea typeface="Chewy"/>
                          <a:cs typeface="Chewy"/>
                          <a:sym typeface="Chewy"/>
                        </a:rPr>
                        <a:t>(verb)</a:t>
                      </a:r>
                      <a:endParaRPr sz="3000" u="none" strike="noStrike" cap="none">
                        <a:solidFill>
                          <a:srgbClr val="FF0000"/>
                        </a:solidFill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GB" sz="1800" u="none" strike="noStrike" cap="none">
                          <a:latin typeface="Chewy"/>
                          <a:ea typeface="Chewy"/>
                          <a:cs typeface="Chewy"/>
                          <a:sym typeface="Chewy"/>
                        </a:rPr>
                        <a:t>To make judgments as to merits and faults.</a:t>
                      </a:r>
                      <a:endParaRPr sz="1800" u="none" strike="noStrike" cap="none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3F3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7241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900"/>
                        <a:buFont typeface="Arial"/>
                        <a:buNone/>
                      </a:pPr>
                      <a:r>
                        <a:rPr lang="en-GB" sz="1900" b="1" u="sng" strike="noStrike" cap="none">
                          <a:latin typeface="Chewy"/>
                          <a:ea typeface="Chewy"/>
                          <a:cs typeface="Chewy"/>
                          <a:sym typeface="Chewy"/>
                        </a:rPr>
                        <a:t>In a Sentence</a:t>
                      </a:r>
                      <a:endParaRPr sz="1900" b="1" u="sng" strike="noStrike" cap="none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6D7A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900"/>
                        <a:buFont typeface="Arial"/>
                        <a:buNone/>
                      </a:pPr>
                      <a:r>
                        <a:rPr lang="en-GB" sz="1900" b="1" u="sng" strike="noStrike" cap="none">
                          <a:latin typeface="Chewy"/>
                          <a:ea typeface="Chewy"/>
                          <a:cs typeface="Chewy"/>
                          <a:sym typeface="Chewy"/>
                        </a:rPr>
                        <a:t>Drawing</a:t>
                      </a:r>
                      <a:endParaRPr sz="1900" b="1" u="sng" strike="noStrike" cap="none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4CC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92021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900"/>
                        <a:buFont typeface="Arial"/>
                        <a:buNone/>
                      </a:pPr>
                      <a:r>
                        <a:rPr lang="en-GB" sz="2900" u="none" strike="noStrike" cap="none">
                          <a:latin typeface="Chewy"/>
                          <a:ea typeface="Chewy"/>
                          <a:cs typeface="Chewy"/>
                          <a:sym typeface="Chewy"/>
                        </a:rPr>
                        <a:t>I am </a:t>
                      </a:r>
                      <a:r>
                        <a:rPr lang="en-GB" sz="2900" u="sng" strike="noStrike" cap="none">
                          <a:solidFill>
                            <a:srgbClr val="0000FF"/>
                          </a:solidFill>
                          <a:latin typeface="Chewy"/>
                          <a:ea typeface="Chewy"/>
                          <a:cs typeface="Chewy"/>
                          <a:sym typeface="Chewy"/>
                        </a:rPr>
                        <a:t>criticising </a:t>
                      </a:r>
                      <a:r>
                        <a:rPr lang="en-GB" sz="2900" u="none" strike="noStrike" cap="none">
                          <a:latin typeface="Chewy"/>
                          <a:ea typeface="Chewy"/>
                          <a:cs typeface="Chewy"/>
                          <a:sym typeface="Chewy"/>
                        </a:rPr>
                        <a:t>your decision as it is not the right choice.</a:t>
                      </a:r>
                      <a:endParaRPr sz="2900" u="none" strike="noStrike" cap="none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3F3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224" name="Google Shape;224;p41"/>
          <p:cNvPicPr preferRelativeResize="0"/>
          <p:nvPr/>
        </p:nvPicPr>
        <p:blipFill rotWithShape="1">
          <a:blip r:embed="rId3">
            <a:alphaModFix/>
          </a:blip>
          <a:srcRect b="15604"/>
          <a:stretch/>
        </p:blipFill>
        <p:spPr>
          <a:xfrm>
            <a:off x="5493401" y="3202026"/>
            <a:ext cx="1936924" cy="16346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4"/>
          <p:cNvSpPr txBox="1"/>
          <p:nvPr/>
        </p:nvSpPr>
        <p:spPr>
          <a:xfrm>
            <a:off x="364050" y="550750"/>
            <a:ext cx="8504100" cy="3379200"/>
          </a:xfrm>
          <a:prstGeom prst="rect">
            <a:avLst/>
          </a:prstGeom>
          <a:solidFill>
            <a:srgbClr val="F3F3F3"/>
          </a:solidFill>
          <a:ln w="381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-GB" sz="3600" b="0" i="0" u="none" strike="noStrike" cap="none">
                <a:solidFill>
                  <a:srgbClr val="000000"/>
                </a:solidFill>
                <a:latin typeface="Chewy"/>
                <a:ea typeface="Chewy"/>
                <a:cs typeface="Chewy"/>
                <a:sym typeface="Chewy"/>
              </a:rPr>
              <a:t>Please note;</a:t>
            </a:r>
            <a:endParaRPr sz="3600" b="0" i="0" u="none" strike="noStrike" cap="none">
              <a:solidFill>
                <a:srgbClr val="000000"/>
              </a:solidFill>
              <a:latin typeface="Chewy"/>
              <a:ea typeface="Chewy"/>
              <a:cs typeface="Chewy"/>
              <a:sym typeface="Chewy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endParaRPr sz="3600" b="0" i="0" u="none" strike="noStrike" cap="none">
              <a:solidFill>
                <a:srgbClr val="000000"/>
              </a:solidFill>
              <a:latin typeface="Chewy"/>
              <a:ea typeface="Chewy"/>
              <a:cs typeface="Chewy"/>
              <a:sym typeface="Chewy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-GB" sz="3600" b="0" i="0" u="none" strike="noStrike" cap="none">
                <a:solidFill>
                  <a:srgbClr val="000000"/>
                </a:solidFill>
                <a:latin typeface="Chewy"/>
                <a:ea typeface="Chewy"/>
                <a:cs typeface="Chewy"/>
                <a:sym typeface="Chewy"/>
              </a:rPr>
              <a:t>Some of these words have multiple meanings and forms. Included in this presentation are the most commonly used word forms for Years 5/6.</a:t>
            </a:r>
            <a:endParaRPr sz="3600" b="0" i="0" u="none" strike="noStrike" cap="none">
              <a:solidFill>
                <a:srgbClr val="000000"/>
              </a:solidFill>
              <a:latin typeface="Chewy"/>
              <a:ea typeface="Chewy"/>
              <a:cs typeface="Chewy"/>
              <a:sym typeface="Chewy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35" name="Google Shape;235;p43"/>
          <p:cNvGraphicFramePr/>
          <p:nvPr/>
        </p:nvGraphicFramePr>
        <p:xfrm>
          <a:off x="621750" y="627276"/>
          <a:ext cx="7900500" cy="4371320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39502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9502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004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900"/>
                        <a:buFont typeface="Arial"/>
                        <a:buNone/>
                      </a:pPr>
                      <a:r>
                        <a:rPr lang="en-GB" sz="1900" u="sng" strike="noStrike" cap="none">
                          <a:latin typeface="Chewy"/>
                          <a:ea typeface="Chewy"/>
                          <a:cs typeface="Chewy"/>
                          <a:sym typeface="Chewy"/>
                        </a:rPr>
                        <a:t>Word </a:t>
                      </a:r>
                      <a:endParaRPr sz="1900" u="sng" strike="noStrike" cap="none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CE5C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900"/>
                        <a:buFont typeface="Arial"/>
                        <a:buNone/>
                      </a:pPr>
                      <a:r>
                        <a:rPr lang="en-GB" sz="1900" u="sng" strike="noStrike" cap="none">
                          <a:latin typeface="Chewy"/>
                          <a:ea typeface="Chewy"/>
                          <a:cs typeface="Chewy"/>
                          <a:sym typeface="Chewy"/>
                        </a:rPr>
                        <a:t>Meaning</a:t>
                      </a:r>
                      <a:endParaRPr sz="1900" u="sng" strike="noStrike" cap="none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FE2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782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5500"/>
                        <a:buFont typeface="Arial"/>
                        <a:buNone/>
                      </a:pPr>
                      <a:r>
                        <a:rPr lang="en-GB" sz="5500">
                          <a:latin typeface="Chewy"/>
                          <a:ea typeface="Chewy"/>
                          <a:cs typeface="Chewy"/>
                          <a:sym typeface="Chewy"/>
                        </a:rPr>
                        <a:t>definite</a:t>
                      </a:r>
                      <a:endParaRPr sz="5500" u="none" strike="noStrike" cap="none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3000"/>
                        <a:buFont typeface="Arial"/>
                        <a:buNone/>
                      </a:pPr>
                      <a:r>
                        <a:rPr lang="en-GB" sz="3000">
                          <a:solidFill>
                            <a:srgbClr val="FF0000"/>
                          </a:solidFill>
                          <a:latin typeface="Chewy"/>
                          <a:ea typeface="Chewy"/>
                          <a:cs typeface="Chewy"/>
                          <a:sym typeface="Chewy"/>
                        </a:rPr>
                        <a:t>(adjective)</a:t>
                      </a:r>
                      <a:endParaRPr sz="3000" u="none" strike="noStrike" cap="none">
                        <a:solidFill>
                          <a:srgbClr val="FF0000"/>
                        </a:solidFill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GB" sz="1800">
                          <a:latin typeface="Chewy"/>
                          <a:ea typeface="Chewy"/>
                          <a:cs typeface="Chewy"/>
                          <a:sym typeface="Chewy"/>
                        </a:rPr>
                        <a:t>Firm, clear and unlikely to change. </a:t>
                      </a:r>
                      <a:endParaRPr sz="1800" u="none" strike="noStrike" cap="none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3F3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7241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900"/>
                        <a:buFont typeface="Arial"/>
                        <a:buNone/>
                      </a:pPr>
                      <a:r>
                        <a:rPr lang="en-GB" sz="1900" b="1" u="sng" strike="noStrike" cap="none">
                          <a:latin typeface="Chewy"/>
                          <a:ea typeface="Chewy"/>
                          <a:cs typeface="Chewy"/>
                          <a:sym typeface="Chewy"/>
                        </a:rPr>
                        <a:t>In a Sentence</a:t>
                      </a:r>
                      <a:endParaRPr sz="1900" b="1" u="sng" strike="noStrike" cap="none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6D7A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900"/>
                        <a:buFont typeface="Arial"/>
                        <a:buNone/>
                      </a:pPr>
                      <a:r>
                        <a:rPr lang="en-GB" sz="1900" b="1" u="sng" strike="noStrike" cap="none">
                          <a:latin typeface="Chewy"/>
                          <a:ea typeface="Chewy"/>
                          <a:cs typeface="Chewy"/>
                          <a:sym typeface="Chewy"/>
                        </a:rPr>
                        <a:t>Drawing</a:t>
                      </a:r>
                      <a:endParaRPr sz="1900" b="1" u="sng" strike="noStrike" cap="none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4CC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92021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900"/>
                        <a:buFont typeface="Arial"/>
                        <a:buNone/>
                      </a:pPr>
                      <a:r>
                        <a:rPr lang="en-GB" sz="2900">
                          <a:latin typeface="Chewy"/>
                          <a:ea typeface="Chewy"/>
                          <a:cs typeface="Chewy"/>
                          <a:sym typeface="Chewy"/>
                        </a:rPr>
                        <a:t>I know for a </a:t>
                      </a:r>
                      <a:r>
                        <a:rPr lang="en-GB" sz="2900" u="sng">
                          <a:solidFill>
                            <a:srgbClr val="0000FF"/>
                          </a:solidFill>
                          <a:latin typeface="Chewy"/>
                          <a:ea typeface="Chewy"/>
                          <a:cs typeface="Chewy"/>
                          <a:sym typeface="Chewy"/>
                        </a:rPr>
                        <a:t>definite </a:t>
                      </a:r>
                      <a:r>
                        <a:rPr lang="en-GB" sz="2900">
                          <a:latin typeface="Chewy"/>
                          <a:ea typeface="Chewy"/>
                          <a:cs typeface="Chewy"/>
                          <a:sym typeface="Chewy"/>
                        </a:rPr>
                        <a:t>that it will rain today.</a:t>
                      </a:r>
                      <a:endParaRPr sz="2900" u="none" strike="noStrike" cap="none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3F3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236" name="Google Shape;236;p43"/>
          <p:cNvPicPr preferRelativeResize="0"/>
          <p:nvPr/>
        </p:nvPicPr>
        <p:blipFill rotWithShape="1">
          <a:blip r:embed="rId3">
            <a:alphaModFix/>
          </a:blip>
          <a:srcRect b="15604"/>
          <a:stretch/>
        </p:blipFill>
        <p:spPr>
          <a:xfrm>
            <a:off x="5407476" y="3078376"/>
            <a:ext cx="2157074" cy="1820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47" name="Google Shape;247;p45"/>
          <p:cNvGraphicFramePr/>
          <p:nvPr/>
        </p:nvGraphicFramePr>
        <p:xfrm>
          <a:off x="621750" y="627275"/>
          <a:ext cx="7900500" cy="4340840"/>
        </p:xfrm>
        <a:graphic>
          <a:graphicData uri="http://schemas.openxmlformats.org/drawingml/2006/table">
            <a:tbl>
              <a:tblPr>
                <a:noFill/>
                <a:tableStyleId>{7B0002B0-9E92-4F11-9C9F-0C2D7A5A9AAF}</a:tableStyleId>
              </a:tblPr>
              <a:tblGrid>
                <a:gridCol w="39502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9502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004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900"/>
                        <a:buFont typeface="Arial"/>
                        <a:buNone/>
                      </a:pPr>
                      <a:r>
                        <a:rPr lang="en-GB" sz="1900" u="sng" strike="noStrike" cap="none">
                          <a:latin typeface="Chewy"/>
                          <a:ea typeface="Chewy"/>
                          <a:cs typeface="Chewy"/>
                          <a:sym typeface="Chewy"/>
                        </a:rPr>
                        <a:t>Word </a:t>
                      </a:r>
                      <a:endParaRPr sz="1900" u="sng" strike="noStrike" cap="none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CE5C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900"/>
                        <a:buFont typeface="Arial"/>
                        <a:buNone/>
                      </a:pPr>
                      <a:r>
                        <a:rPr lang="en-GB" sz="1900" u="sng" strike="noStrike" cap="none">
                          <a:latin typeface="Chewy"/>
                          <a:ea typeface="Chewy"/>
                          <a:cs typeface="Chewy"/>
                          <a:sym typeface="Chewy"/>
                        </a:rPr>
                        <a:t>Meaning</a:t>
                      </a:r>
                      <a:endParaRPr sz="1900" u="sng" strike="noStrike" cap="none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FE2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6647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5500"/>
                        <a:buFont typeface="Arial"/>
                        <a:buNone/>
                      </a:pPr>
                      <a:r>
                        <a:rPr lang="en-GB" sz="5500">
                          <a:latin typeface="Chewy"/>
                          <a:ea typeface="Chewy"/>
                          <a:cs typeface="Chewy"/>
                          <a:sym typeface="Chewy"/>
                        </a:rPr>
                        <a:t>determined</a:t>
                      </a:r>
                      <a:endParaRPr sz="5500" u="none" strike="noStrike" cap="none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3000"/>
                        <a:buFont typeface="Arial"/>
                        <a:buNone/>
                      </a:pPr>
                      <a:r>
                        <a:rPr lang="en-GB" sz="3000">
                          <a:solidFill>
                            <a:srgbClr val="FF0000"/>
                          </a:solidFill>
                          <a:latin typeface="Chewy"/>
                          <a:ea typeface="Chewy"/>
                          <a:cs typeface="Chewy"/>
                          <a:sym typeface="Chewy"/>
                        </a:rPr>
                        <a:t>(adjective)</a:t>
                      </a:r>
                      <a:endParaRPr sz="3000" u="none" strike="noStrike" cap="none">
                        <a:solidFill>
                          <a:srgbClr val="FF0000"/>
                        </a:solidFill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GB" sz="1800">
                          <a:latin typeface="Chewy"/>
                          <a:ea typeface="Chewy"/>
                          <a:cs typeface="Chewy"/>
                          <a:sym typeface="Chewy"/>
                        </a:rPr>
                        <a:t>The firm decision to do something.</a:t>
                      </a:r>
                      <a:endParaRPr sz="1800" u="none" strike="noStrike" cap="none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3F3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55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900"/>
                        <a:buFont typeface="Arial"/>
                        <a:buNone/>
                      </a:pPr>
                      <a:r>
                        <a:rPr lang="en-GB" sz="1900" b="1" u="sng" strike="noStrike" cap="none">
                          <a:latin typeface="Chewy"/>
                          <a:ea typeface="Chewy"/>
                          <a:cs typeface="Chewy"/>
                          <a:sym typeface="Chewy"/>
                        </a:rPr>
                        <a:t>In a Sentence</a:t>
                      </a:r>
                      <a:endParaRPr sz="1900" b="1" u="sng" strike="noStrike" cap="none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6D7A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900"/>
                        <a:buFont typeface="Arial"/>
                        <a:buNone/>
                      </a:pPr>
                      <a:r>
                        <a:rPr lang="en-GB" sz="1900" b="1" u="sng" strike="noStrike" cap="none">
                          <a:latin typeface="Chewy"/>
                          <a:ea typeface="Chewy"/>
                          <a:cs typeface="Chewy"/>
                          <a:sym typeface="Chewy"/>
                        </a:rPr>
                        <a:t>Drawing</a:t>
                      </a:r>
                      <a:endParaRPr sz="1900" b="1" u="sng" strike="noStrike" cap="none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4CC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4664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900"/>
                        <a:buFont typeface="Arial"/>
                        <a:buNone/>
                      </a:pPr>
                      <a:r>
                        <a:rPr lang="en-GB" sz="2900">
                          <a:latin typeface="Chewy"/>
                          <a:ea typeface="Chewy"/>
                          <a:cs typeface="Chewy"/>
                          <a:sym typeface="Chewy"/>
                        </a:rPr>
                        <a:t>I am </a:t>
                      </a:r>
                      <a:r>
                        <a:rPr lang="en-GB" sz="2900" u="sng">
                          <a:solidFill>
                            <a:srgbClr val="0000FF"/>
                          </a:solidFill>
                          <a:latin typeface="Chewy"/>
                          <a:ea typeface="Chewy"/>
                          <a:cs typeface="Chewy"/>
                          <a:sym typeface="Chewy"/>
                        </a:rPr>
                        <a:t>determined </a:t>
                      </a:r>
                      <a:r>
                        <a:rPr lang="en-GB" sz="2900">
                          <a:latin typeface="Chewy"/>
                          <a:ea typeface="Chewy"/>
                          <a:cs typeface="Chewy"/>
                          <a:sym typeface="Chewy"/>
                        </a:rPr>
                        <a:t>to get better at swimming.</a:t>
                      </a:r>
                      <a:endParaRPr sz="2900" u="none" strike="noStrike" cap="none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3F3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248" name="Google Shape;248;p45"/>
          <p:cNvPicPr preferRelativeResize="0"/>
          <p:nvPr/>
        </p:nvPicPr>
        <p:blipFill rotWithShape="1">
          <a:blip r:embed="rId3">
            <a:alphaModFix/>
          </a:blip>
          <a:srcRect b="17783"/>
          <a:stretch/>
        </p:blipFill>
        <p:spPr>
          <a:xfrm>
            <a:off x="5416800" y="3151375"/>
            <a:ext cx="2209776" cy="1816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65" name="Google Shape;265;p48"/>
          <p:cNvGraphicFramePr/>
          <p:nvPr/>
        </p:nvGraphicFramePr>
        <p:xfrm>
          <a:off x="621750" y="627276"/>
          <a:ext cx="7900500" cy="4371320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39502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9502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004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900"/>
                        <a:buFont typeface="Arial"/>
                        <a:buNone/>
                      </a:pPr>
                      <a:r>
                        <a:rPr lang="en-GB" sz="1900" u="sng" strike="noStrike" cap="none">
                          <a:latin typeface="Chewy"/>
                          <a:ea typeface="Chewy"/>
                          <a:cs typeface="Chewy"/>
                          <a:sym typeface="Chewy"/>
                        </a:rPr>
                        <a:t>Word </a:t>
                      </a:r>
                      <a:endParaRPr sz="1900" u="sng" strike="noStrike" cap="none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CE5C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900"/>
                        <a:buFont typeface="Arial"/>
                        <a:buNone/>
                      </a:pPr>
                      <a:r>
                        <a:rPr lang="en-GB" sz="1900" u="sng" strike="noStrike" cap="none">
                          <a:latin typeface="Chewy"/>
                          <a:ea typeface="Chewy"/>
                          <a:cs typeface="Chewy"/>
                          <a:sym typeface="Chewy"/>
                        </a:rPr>
                        <a:t>Meaning</a:t>
                      </a:r>
                      <a:endParaRPr sz="1900" u="sng" strike="noStrike" cap="none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FE2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782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5500"/>
                        <a:buFont typeface="Arial"/>
                        <a:buNone/>
                      </a:pPr>
                      <a:r>
                        <a:rPr lang="en-GB" sz="5500">
                          <a:latin typeface="Chewy"/>
                          <a:ea typeface="Chewy"/>
                          <a:cs typeface="Chewy"/>
                          <a:sym typeface="Chewy"/>
                        </a:rPr>
                        <a:t>disastrous </a:t>
                      </a:r>
                      <a:endParaRPr sz="5500" u="none" strike="noStrike" cap="none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3000"/>
                        <a:buFont typeface="Arial"/>
                        <a:buNone/>
                      </a:pPr>
                      <a:r>
                        <a:rPr lang="en-GB" sz="3000">
                          <a:solidFill>
                            <a:srgbClr val="FF0000"/>
                          </a:solidFill>
                          <a:latin typeface="Chewy"/>
                          <a:ea typeface="Chewy"/>
                          <a:cs typeface="Chewy"/>
                          <a:sym typeface="Chewy"/>
                        </a:rPr>
                        <a:t>(adjective)</a:t>
                      </a:r>
                      <a:endParaRPr sz="3000" u="none" strike="noStrike" cap="none">
                        <a:solidFill>
                          <a:srgbClr val="FF0000"/>
                        </a:solidFill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GB" sz="1800">
                          <a:latin typeface="Chewy"/>
                          <a:ea typeface="Chewy"/>
                          <a:cs typeface="Chewy"/>
                          <a:sym typeface="Chewy"/>
                        </a:rPr>
                        <a:t>Extremely bad circumstances or events.</a:t>
                      </a:r>
                      <a:endParaRPr sz="1800" u="none" strike="noStrike" cap="none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3F3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7241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900"/>
                        <a:buFont typeface="Arial"/>
                        <a:buNone/>
                      </a:pPr>
                      <a:r>
                        <a:rPr lang="en-GB" sz="1900" b="1" u="sng" strike="noStrike" cap="none">
                          <a:latin typeface="Chewy"/>
                          <a:ea typeface="Chewy"/>
                          <a:cs typeface="Chewy"/>
                          <a:sym typeface="Chewy"/>
                        </a:rPr>
                        <a:t>In a Sentence</a:t>
                      </a:r>
                      <a:endParaRPr sz="1900" b="1" u="sng" strike="noStrike" cap="none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6D7A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900"/>
                        <a:buFont typeface="Arial"/>
                        <a:buNone/>
                      </a:pPr>
                      <a:r>
                        <a:rPr lang="en-GB" sz="1900" b="1" u="sng" strike="noStrike" cap="none">
                          <a:latin typeface="Chewy"/>
                          <a:ea typeface="Chewy"/>
                          <a:cs typeface="Chewy"/>
                          <a:sym typeface="Chewy"/>
                        </a:rPr>
                        <a:t>Drawing</a:t>
                      </a:r>
                      <a:endParaRPr sz="1900" b="1" u="sng" strike="noStrike" cap="none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4CC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92021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900"/>
                        <a:buFont typeface="Arial"/>
                        <a:buNone/>
                      </a:pPr>
                      <a:r>
                        <a:rPr lang="en-GB" sz="2900">
                          <a:latin typeface="Chewy"/>
                          <a:ea typeface="Chewy"/>
                          <a:cs typeface="Chewy"/>
                          <a:sym typeface="Chewy"/>
                        </a:rPr>
                        <a:t>The recent earthquake was </a:t>
                      </a:r>
                      <a:r>
                        <a:rPr lang="en-GB" sz="2900" u="sng">
                          <a:solidFill>
                            <a:srgbClr val="0000FF"/>
                          </a:solidFill>
                          <a:latin typeface="Chewy"/>
                          <a:ea typeface="Chewy"/>
                          <a:cs typeface="Chewy"/>
                          <a:sym typeface="Chewy"/>
                        </a:rPr>
                        <a:t>disastrous</a:t>
                      </a:r>
                      <a:r>
                        <a:rPr lang="en-GB" sz="2900">
                          <a:latin typeface="Chewy"/>
                          <a:ea typeface="Chewy"/>
                          <a:cs typeface="Chewy"/>
                          <a:sym typeface="Chewy"/>
                        </a:rPr>
                        <a:t>.</a:t>
                      </a:r>
                      <a:endParaRPr sz="2900" u="none" strike="noStrike" cap="none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3F3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266" name="Google Shape;266;p48"/>
          <p:cNvPicPr preferRelativeResize="0"/>
          <p:nvPr/>
        </p:nvPicPr>
        <p:blipFill rotWithShape="1">
          <a:blip r:embed="rId3">
            <a:alphaModFix/>
          </a:blip>
          <a:srcRect b="16513"/>
          <a:stretch/>
        </p:blipFill>
        <p:spPr>
          <a:xfrm>
            <a:off x="5388801" y="3145851"/>
            <a:ext cx="2113300" cy="1764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77" name="Google Shape;277;p50"/>
          <p:cNvGraphicFramePr/>
          <p:nvPr/>
        </p:nvGraphicFramePr>
        <p:xfrm>
          <a:off x="621750" y="627276"/>
          <a:ext cx="7900500" cy="4417040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39502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9502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004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900"/>
                        <a:buFont typeface="Arial"/>
                        <a:buNone/>
                      </a:pPr>
                      <a:r>
                        <a:rPr lang="en-GB" sz="1900" u="sng" strike="noStrike" cap="none">
                          <a:latin typeface="Chewy"/>
                          <a:ea typeface="Chewy"/>
                          <a:cs typeface="Chewy"/>
                          <a:sym typeface="Chewy"/>
                        </a:rPr>
                        <a:t>Word </a:t>
                      </a:r>
                      <a:endParaRPr sz="1900" u="sng" strike="noStrike" cap="none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CE5C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900"/>
                        <a:buFont typeface="Arial"/>
                        <a:buNone/>
                      </a:pPr>
                      <a:r>
                        <a:rPr lang="en-GB" sz="1900" u="sng" strike="noStrike" cap="none">
                          <a:latin typeface="Chewy"/>
                          <a:ea typeface="Chewy"/>
                          <a:cs typeface="Chewy"/>
                          <a:sym typeface="Chewy"/>
                        </a:rPr>
                        <a:t>Meaning</a:t>
                      </a:r>
                      <a:endParaRPr sz="1900" u="sng" strike="noStrike" cap="none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FE2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782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5500"/>
                        <a:buFont typeface="Arial"/>
                        <a:buNone/>
                      </a:pPr>
                      <a:r>
                        <a:rPr lang="en-GB" sz="5500">
                          <a:latin typeface="Chewy"/>
                          <a:ea typeface="Chewy"/>
                          <a:cs typeface="Chewy"/>
                          <a:sym typeface="Chewy"/>
                        </a:rPr>
                        <a:t>environment</a:t>
                      </a:r>
                      <a:endParaRPr sz="5500" u="none" strike="noStrike" cap="none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3000"/>
                        <a:buFont typeface="Arial"/>
                        <a:buNone/>
                      </a:pPr>
                      <a:r>
                        <a:rPr lang="en-GB" sz="3000">
                          <a:solidFill>
                            <a:srgbClr val="FF0000"/>
                          </a:solidFill>
                          <a:latin typeface="Chewy"/>
                          <a:ea typeface="Chewy"/>
                          <a:cs typeface="Chewy"/>
                          <a:sym typeface="Chewy"/>
                        </a:rPr>
                        <a:t>(noun)</a:t>
                      </a:r>
                      <a:endParaRPr sz="3000" u="none" strike="noStrike" cap="none">
                        <a:solidFill>
                          <a:srgbClr val="FF0000"/>
                        </a:solidFill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GB" sz="1800">
                          <a:latin typeface="Chewy"/>
                          <a:ea typeface="Chewy"/>
                          <a:cs typeface="Chewy"/>
                          <a:sym typeface="Chewy"/>
                        </a:rPr>
                        <a:t>All the circumstances, people, things, and events around them that influence their life.</a:t>
                      </a:r>
                      <a:endParaRPr sz="1800" u="none" strike="noStrike" cap="none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3F3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7241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900"/>
                        <a:buFont typeface="Arial"/>
                        <a:buNone/>
                      </a:pPr>
                      <a:r>
                        <a:rPr lang="en-GB" sz="1900" b="1" u="sng" strike="noStrike" cap="none">
                          <a:latin typeface="Chewy"/>
                          <a:ea typeface="Chewy"/>
                          <a:cs typeface="Chewy"/>
                          <a:sym typeface="Chewy"/>
                        </a:rPr>
                        <a:t>In a Sentence</a:t>
                      </a:r>
                      <a:endParaRPr sz="1900" b="1" u="sng" strike="noStrike" cap="none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6D7A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900"/>
                        <a:buFont typeface="Arial"/>
                        <a:buNone/>
                      </a:pPr>
                      <a:r>
                        <a:rPr lang="en-GB" sz="1900" b="1" u="sng" strike="noStrike" cap="none">
                          <a:latin typeface="Chewy"/>
                          <a:ea typeface="Chewy"/>
                          <a:cs typeface="Chewy"/>
                          <a:sym typeface="Chewy"/>
                        </a:rPr>
                        <a:t>Drawing</a:t>
                      </a:r>
                      <a:endParaRPr sz="1900" b="1" u="sng" strike="noStrike" cap="none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4CC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96593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900"/>
                        <a:buFont typeface="Arial"/>
                        <a:buNone/>
                      </a:pPr>
                      <a:r>
                        <a:rPr lang="en-GB" sz="2900">
                          <a:latin typeface="Chewy"/>
                          <a:ea typeface="Chewy"/>
                          <a:cs typeface="Chewy"/>
                          <a:sym typeface="Chewy"/>
                        </a:rPr>
                        <a:t>Due to global warming, we need to pay more </a:t>
                      </a:r>
                      <a:r>
                        <a:rPr lang="en-GB" sz="2900" u="sng">
                          <a:solidFill>
                            <a:srgbClr val="0000FF"/>
                          </a:solidFill>
                          <a:latin typeface="Chewy"/>
                          <a:ea typeface="Chewy"/>
                          <a:cs typeface="Chewy"/>
                          <a:sym typeface="Chewy"/>
                        </a:rPr>
                        <a:t>attention </a:t>
                      </a:r>
                      <a:r>
                        <a:rPr lang="en-GB" sz="2900">
                          <a:latin typeface="Chewy"/>
                          <a:ea typeface="Chewy"/>
                          <a:cs typeface="Chewy"/>
                          <a:sym typeface="Chewy"/>
                        </a:rPr>
                        <a:t> to the environment.</a:t>
                      </a:r>
                      <a:endParaRPr sz="2900" u="none" strike="noStrike" cap="none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3F3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278" name="Google Shape;278;p50"/>
          <p:cNvPicPr preferRelativeResize="0"/>
          <p:nvPr/>
        </p:nvPicPr>
        <p:blipFill rotWithShape="1">
          <a:blip r:embed="rId3">
            <a:alphaModFix/>
          </a:blip>
          <a:srcRect b="17607"/>
          <a:stretch/>
        </p:blipFill>
        <p:spPr>
          <a:xfrm>
            <a:off x="5407451" y="3117851"/>
            <a:ext cx="2231875" cy="1838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89" name="Google Shape;289;p52"/>
          <p:cNvGraphicFramePr/>
          <p:nvPr/>
        </p:nvGraphicFramePr>
        <p:xfrm>
          <a:off x="621750" y="627275"/>
          <a:ext cx="7900500" cy="4340840"/>
        </p:xfrm>
        <a:graphic>
          <a:graphicData uri="http://schemas.openxmlformats.org/drawingml/2006/table">
            <a:tbl>
              <a:tblPr>
                <a:noFill/>
                <a:tableStyleId>{7B0002B0-9E92-4F11-9C9F-0C2D7A5A9AAF}</a:tableStyleId>
              </a:tblPr>
              <a:tblGrid>
                <a:gridCol w="39502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9502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004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900"/>
                        <a:buFont typeface="Arial"/>
                        <a:buNone/>
                      </a:pPr>
                      <a:r>
                        <a:rPr lang="en-GB" sz="1900" u="sng" strike="noStrike" cap="none">
                          <a:latin typeface="Chewy"/>
                          <a:ea typeface="Chewy"/>
                          <a:cs typeface="Chewy"/>
                          <a:sym typeface="Chewy"/>
                        </a:rPr>
                        <a:t>Word </a:t>
                      </a:r>
                      <a:endParaRPr sz="1900" u="sng" strike="noStrike" cap="none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CE5C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900"/>
                        <a:buFont typeface="Arial"/>
                        <a:buNone/>
                      </a:pPr>
                      <a:r>
                        <a:rPr lang="en-GB" sz="1900" u="sng" strike="noStrike" cap="none">
                          <a:latin typeface="Chewy"/>
                          <a:ea typeface="Chewy"/>
                          <a:cs typeface="Chewy"/>
                          <a:sym typeface="Chewy"/>
                        </a:rPr>
                        <a:t>Meaning</a:t>
                      </a:r>
                      <a:endParaRPr sz="1900" u="sng" strike="noStrike" cap="none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FE2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6647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5500"/>
                        <a:buFont typeface="Arial"/>
                        <a:buNone/>
                      </a:pPr>
                      <a:r>
                        <a:rPr lang="en-GB" sz="5500">
                          <a:latin typeface="Chewy"/>
                          <a:ea typeface="Chewy"/>
                          <a:cs typeface="Chewy"/>
                          <a:sym typeface="Chewy"/>
                        </a:rPr>
                        <a:t>equipped</a:t>
                      </a:r>
                      <a:endParaRPr sz="5500" u="none" strike="noStrike" cap="none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3000"/>
                        <a:buFont typeface="Arial"/>
                        <a:buNone/>
                      </a:pPr>
                      <a:r>
                        <a:rPr lang="en-GB" sz="3000">
                          <a:solidFill>
                            <a:srgbClr val="FF0000"/>
                          </a:solidFill>
                          <a:latin typeface="Chewy"/>
                          <a:ea typeface="Chewy"/>
                          <a:cs typeface="Chewy"/>
                          <a:sym typeface="Chewy"/>
                        </a:rPr>
                        <a:t>(adjective)</a:t>
                      </a:r>
                      <a:endParaRPr sz="3000" u="none" strike="noStrike" cap="none">
                        <a:solidFill>
                          <a:srgbClr val="FF0000"/>
                        </a:solidFill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GB" sz="1800">
                          <a:latin typeface="Chewy"/>
                          <a:ea typeface="Chewy"/>
                          <a:cs typeface="Chewy"/>
                          <a:sym typeface="Chewy"/>
                        </a:rPr>
                        <a:t>Provided with equipment.</a:t>
                      </a:r>
                      <a:endParaRPr sz="1800" u="none" strike="noStrike" cap="none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3F3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55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900"/>
                        <a:buFont typeface="Arial"/>
                        <a:buNone/>
                      </a:pPr>
                      <a:r>
                        <a:rPr lang="en-GB" sz="1900" b="1" u="sng" strike="noStrike" cap="none">
                          <a:latin typeface="Chewy"/>
                          <a:ea typeface="Chewy"/>
                          <a:cs typeface="Chewy"/>
                          <a:sym typeface="Chewy"/>
                        </a:rPr>
                        <a:t>In a Sentence</a:t>
                      </a:r>
                      <a:endParaRPr sz="1900" b="1" u="sng" strike="noStrike" cap="none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6D7A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900"/>
                        <a:buFont typeface="Arial"/>
                        <a:buNone/>
                      </a:pPr>
                      <a:r>
                        <a:rPr lang="en-GB" sz="1900" b="1" u="sng" strike="noStrike" cap="none">
                          <a:latin typeface="Chewy"/>
                          <a:ea typeface="Chewy"/>
                          <a:cs typeface="Chewy"/>
                          <a:sym typeface="Chewy"/>
                        </a:rPr>
                        <a:t>Drawing</a:t>
                      </a:r>
                      <a:endParaRPr sz="1900" b="1" u="sng" strike="noStrike" cap="none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4CC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4664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900"/>
                        <a:buFont typeface="Arial"/>
                        <a:buNone/>
                      </a:pPr>
                      <a:r>
                        <a:rPr lang="en-GB" sz="2900">
                          <a:latin typeface="Chewy"/>
                          <a:ea typeface="Chewy"/>
                          <a:cs typeface="Chewy"/>
                          <a:sym typeface="Chewy"/>
                        </a:rPr>
                        <a:t>I am </a:t>
                      </a:r>
                      <a:r>
                        <a:rPr lang="en-GB" sz="2900" u="sng">
                          <a:solidFill>
                            <a:srgbClr val="0000FF"/>
                          </a:solidFill>
                          <a:latin typeface="Chewy"/>
                          <a:ea typeface="Chewy"/>
                          <a:cs typeface="Chewy"/>
                          <a:sym typeface="Chewy"/>
                        </a:rPr>
                        <a:t>equipped </a:t>
                      </a:r>
                      <a:r>
                        <a:rPr lang="en-GB" sz="2900">
                          <a:latin typeface="Chewy"/>
                          <a:ea typeface="Chewy"/>
                          <a:cs typeface="Chewy"/>
                          <a:sym typeface="Chewy"/>
                        </a:rPr>
                        <a:t>to climb the mountain this week.</a:t>
                      </a:r>
                      <a:endParaRPr sz="2900" u="none" strike="noStrike" cap="none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3F3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290" name="Google Shape;290;p52"/>
          <p:cNvPicPr preferRelativeResize="0"/>
          <p:nvPr/>
        </p:nvPicPr>
        <p:blipFill rotWithShape="1">
          <a:blip r:embed="rId3">
            <a:alphaModFix/>
          </a:blip>
          <a:srcRect b="25228"/>
          <a:stretch/>
        </p:blipFill>
        <p:spPr>
          <a:xfrm>
            <a:off x="5295450" y="3120550"/>
            <a:ext cx="2405800" cy="1798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95" name="Google Shape;295;p53"/>
          <p:cNvGraphicFramePr/>
          <p:nvPr/>
        </p:nvGraphicFramePr>
        <p:xfrm>
          <a:off x="621750" y="627275"/>
          <a:ext cx="7900500" cy="4340840"/>
        </p:xfrm>
        <a:graphic>
          <a:graphicData uri="http://schemas.openxmlformats.org/drawingml/2006/table">
            <a:tbl>
              <a:tblPr>
                <a:noFill/>
                <a:tableStyleId>{7B0002B0-9E92-4F11-9C9F-0C2D7A5A9AAF}</a:tableStyleId>
              </a:tblPr>
              <a:tblGrid>
                <a:gridCol w="39502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9502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004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900"/>
                        <a:buFont typeface="Arial"/>
                        <a:buNone/>
                      </a:pPr>
                      <a:r>
                        <a:rPr lang="en-GB" sz="1900" u="sng" strike="noStrike" cap="none">
                          <a:latin typeface="Chewy"/>
                          <a:ea typeface="Chewy"/>
                          <a:cs typeface="Chewy"/>
                          <a:sym typeface="Chewy"/>
                        </a:rPr>
                        <a:t>Word </a:t>
                      </a:r>
                      <a:endParaRPr sz="1900" u="sng" strike="noStrike" cap="none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CE5C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900"/>
                        <a:buFont typeface="Arial"/>
                        <a:buNone/>
                      </a:pPr>
                      <a:r>
                        <a:rPr lang="en-GB" sz="1900" u="sng" strike="noStrike" cap="none">
                          <a:latin typeface="Chewy"/>
                          <a:ea typeface="Chewy"/>
                          <a:cs typeface="Chewy"/>
                          <a:sym typeface="Chewy"/>
                        </a:rPr>
                        <a:t>Meaning</a:t>
                      </a:r>
                      <a:endParaRPr sz="1900" u="sng" strike="noStrike" cap="none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FE2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6647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5500"/>
                        <a:buFont typeface="Arial"/>
                        <a:buNone/>
                      </a:pPr>
                      <a:r>
                        <a:rPr lang="en-GB" sz="5500">
                          <a:latin typeface="Chewy"/>
                          <a:ea typeface="Chewy"/>
                          <a:cs typeface="Chewy"/>
                          <a:sym typeface="Chewy"/>
                        </a:rPr>
                        <a:t>equipment</a:t>
                      </a:r>
                      <a:endParaRPr sz="5500" u="none" strike="noStrike" cap="none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3000"/>
                        <a:buFont typeface="Arial"/>
                        <a:buNone/>
                      </a:pPr>
                      <a:r>
                        <a:rPr lang="en-GB" sz="3000">
                          <a:solidFill>
                            <a:srgbClr val="FF0000"/>
                          </a:solidFill>
                          <a:latin typeface="Chewy"/>
                          <a:ea typeface="Chewy"/>
                          <a:cs typeface="Chewy"/>
                          <a:sym typeface="Chewy"/>
                        </a:rPr>
                        <a:t>(noun)</a:t>
                      </a:r>
                      <a:endParaRPr sz="3000" u="none" strike="noStrike" cap="none">
                        <a:solidFill>
                          <a:srgbClr val="FF0000"/>
                        </a:solidFill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GB" sz="1800">
                          <a:latin typeface="Chewy"/>
                          <a:ea typeface="Chewy"/>
                          <a:cs typeface="Chewy"/>
                          <a:sym typeface="Chewy"/>
                        </a:rPr>
                        <a:t>Things which are used for a particular purpose, for example a hobby or job.</a:t>
                      </a:r>
                      <a:endParaRPr sz="1800" u="none" strike="noStrike" cap="none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3F3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55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900"/>
                        <a:buFont typeface="Arial"/>
                        <a:buNone/>
                      </a:pPr>
                      <a:r>
                        <a:rPr lang="en-GB" sz="1900" b="1" u="sng" strike="noStrike" cap="none">
                          <a:latin typeface="Chewy"/>
                          <a:ea typeface="Chewy"/>
                          <a:cs typeface="Chewy"/>
                          <a:sym typeface="Chewy"/>
                        </a:rPr>
                        <a:t>In a Sentence</a:t>
                      </a:r>
                      <a:endParaRPr sz="1900" b="1" u="sng" strike="noStrike" cap="none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6D7A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900"/>
                        <a:buFont typeface="Arial"/>
                        <a:buNone/>
                      </a:pPr>
                      <a:r>
                        <a:rPr lang="en-GB" sz="1900" b="1" u="sng" strike="noStrike" cap="none">
                          <a:latin typeface="Chewy"/>
                          <a:ea typeface="Chewy"/>
                          <a:cs typeface="Chewy"/>
                          <a:sym typeface="Chewy"/>
                        </a:rPr>
                        <a:t>Drawing</a:t>
                      </a:r>
                      <a:endParaRPr sz="1900" b="1" u="sng" strike="noStrike" cap="none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4CC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4664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900"/>
                        <a:buFont typeface="Arial"/>
                        <a:buNone/>
                      </a:pPr>
                      <a:r>
                        <a:rPr lang="en-GB" sz="2900">
                          <a:latin typeface="Chewy"/>
                          <a:ea typeface="Chewy"/>
                          <a:cs typeface="Chewy"/>
                          <a:sym typeface="Chewy"/>
                        </a:rPr>
                        <a:t>Have you got your </a:t>
                      </a:r>
                      <a:r>
                        <a:rPr lang="en-GB" sz="2900" u="sng">
                          <a:solidFill>
                            <a:srgbClr val="0000FF"/>
                          </a:solidFill>
                          <a:latin typeface="Chewy"/>
                          <a:ea typeface="Chewy"/>
                          <a:cs typeface="Chewy"/>
                          <a:sym typeface="Chewy"/>
                        </a:rPr>
                        <a:t>equipment </a:t>
                      </a:r>
                      <a:r>
                        <a:rPr lang="en-GB" sz="2900">
                          <a:latin typeface="Chewy"/>
                          <a:ea typeface="Chewy"/>
                          <a:cs typeface="Chewy"/>
                          <a:sym typeface="Chewy"/>
                        </a:rPr>
                        <a:t>ready for school?</a:t>
                      </a:r>
                      <a:endParaRPr sz="2900" u="none" strike="noStrike" cap="none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3F3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296" name="Google Shape;296;p53"/>
          <p:cNvPicPr preferRelativeResize="0"/>
          <p:nvPr/>
        </p:nvPicPr>
        <p:blipFill rotWithShape="1">
          <a:blip r:embed="rId3">
            <a:alphaModFix/>
          </a:blip>
          <a:srcRect b="12884"/>
          <a:stretch/>
        </p:blipFill>
        <p:spPr>
          <a:xfrm>
            <a:off x="5491500" y="3123350"/>
            <a:ext cx="2051075" cy="1786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01" name="Google Shape;301;p54"/>
          <p:cNvGraphicFramePr/>
          <p:nvPr/>
        </p:nvGraphicFramePr>
        <p:xfrm>
          <a:off x="621750" y="505925"/>
          <a:ext cx="7900500" cy="4417040"/>
        </p:xfrm>
        <a:graphic>
          <a:graphicData uri="http://schemas.openxmlformats.org/drawingml/2006/table">
            <a:tbl>
              <a:tblPr>
                <a:noFill/>
                <a:tableStyleId>{7B0002B0-9E92-4F11-9C9F-0C2D7A5A9AAF}</a:tableStyleId>
              </a:tblPr>
              <a:tblGrid>
                <a:gridCol w="39502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9502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004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900"/>
                        <a:buFont typeface="Arial"/>
                        <a:buNone/>
                      </a:pPr>
                      <a:r>
                        <a:rPr lang="en-GB" sz="1900" u="sng" strike="noStrike" cap="none">
                          <a:latin typeface="Chewy"/>
                          <a:ea typeface="Chewy"/>
                          <a:cs typeface="Chewy"/>
                          <a:sym typeface="Chewy"/>
                        </a:rPr>
                        <a:t>Word </a:t>
                      </a:r>
                      <a:endParaRPr sz="1900" u="sng" strike="noStrike" cap="none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CE5C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900"/>
                        <a:buFont typeface="Arial"/>
                        <a:buNone/>
                      </a:pPr>
                      <a:r>
                        <a:rPr lang="en-GB" sz="1900" u="sng" strike="noStrike" cap="none">
                          <a:latin typeface="Chewy"/>
                          <a:ea typeface="Chewy"/>
                          <a:cs typeface="Chewy"/>
                          <a:sym typeface="Chewy"/>
                        </a:rPr>
                        <a:t>Meaning</a:t>
                      </a:r>
                      <a:endParaRPr sz="1900" u="sng" strike="noStrike" cap="none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FE2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6647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5500"/>
                        <a:buFont typeface="Arial"/>
                        <a:buNone/>
                      </a:pPr>
                      <a:r>
                        <a:rPr lang="en-GB" sz="5500">
                          <a:latin typeface="Chewy"/>
                          <a:ea typeface="Chewy"/>
                          <a:cs typeface="Chewy"/>
                          <a:sym typeface="Chewy"/>
                        </a:rPr>
                        <a:t>especially</a:t>
                      </a:r>
                      <a:endParaRPr sz="5500" u="none" strike="noStrike" cap="none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3000"/>
                        <a:buFont typeface="Arial"/>
                        <a:buNone/>
                      </a:pPr>
                      <a:r>
                        <a:rPr lang="en-GB" sz="3000">
                          <a:solidFill>
                            <a:srgbClr val="FF0000"/>
                          </a:solidFill>
                          <a:latin typeface="Chewy"/>
                          <a:ea typeface="Chewy"/>
                          <a:cs typeface="Chewy"/>
                          <a:sym typeface="Chewy"/>
                        </a:rPr>
                        <a:t>(adverb)</a:t>
                      </a:r>
                      <a:endParaRPr sz="3000" u="none" strike="noStrike" cap="none">
                        <a:solidFill>
                          <a:srgbClr val="FF0000"/>
                        </a:solidFill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GB" sz="1800">
                          <a:latin typeface="Chewy"/>
                          <a:ea typeface="Chewy"/>
                          <a:cs typeface="Chewy"/>
                          <a:sym typeface="Chewy"/>
                        </a:rPr>
                        <a:t>Emphasise that what you are saying applies more to one person, thing, or area than to any others. </a:t>
                      </a:r>
                      <a:endParaRPr sz="1800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800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GB" sz="1800">
                          <a:latin typeface="Chewy"/>
                          <a:ea typeface="Chewy"/>
                          <a:cs typeface="Chewy"/>
                          <a:sym typeface="Chewy"/>
                        </a:rPr>
                        <a:t>It can also emphasise a characteristic. </a:t>
                      </a:r>
                      <a:endParaRPr sz="1800" u="none" strike="noStrike" cap="none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3F3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55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900"/>
                        <a:buFont typeface="Arial"/>
                        <a:buNone/>
                      </a:pPr>
                      <a:r>
                        <a:rPr lang="en-GB" sz="1900" b="1" u="sng" strike="noStrike" cap="none">
                          <a:latin typeface="Chewy"/>
                          <a:ea typeface="Chewy"/>
                          <a:cs typeface="Chewy"/>
                          <a:sym typeface="Chewy"/>
                        </a:rPr>
                        <a:t>In a Sentence</a:t>
                      </a:r>
                      <a:endParaRPr sz="1900" b="1" u="sng" strike="noStrike" cap="none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6D7A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900"/>
                        <a:buFont typeface="Arial"/>
                        <a:buNone/>
                      </a:pPr>
                      <a:r>
                        <a:rPr lang="en-GB" sz="1900" b="1" u="sng" strike="noStrike" cap="none">
                          <a:latin typeface="Chewy"/>
                          <a:ea typeface="Chewy"/>
                          <a:cs typeface="Chewy"/>
                          <a:sym typeface="Chewy"/>
                        </a:rPr>
                        <a:t>Drawing</a:t>
                      </a:r>
                      <a:endParaRPr sz="1900" b="1" u="sng" strike="noStrike" cap="none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4CC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4664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900"/>
                        <a:buFont typeface="Arial"/>
                        <a:buNone/>
                      </a:pPr>
                      <a:r>
                        <a:rPr lang="en-GB" sz="2900">
                          <a:latin typeface="Chewy"/>
                          <a:ea typeface="Chewy"/>
                          <a:cs typeface="Chewy"/>
                          <a:sym typeface="Chewy"/>
                        </a:rPr>
                        <a:t>The weather is </a:t>
                      </a:r>
                      <a:r>
                        <a:rPr lang="en-GB" sz="2900" u="sng">
                          <a:solidFill>
                            <a:srgbClr val="0000FF"/>
                          </a:solidFill>
                          <a:latin typeface="Chewy"/>
                          <a:ea typeface="Chewy"/>
                          <a:cs typeface="Chewy"/>
                          <a:sym typeface="Chewy"/>
                        </a:rPr>
                        <a:t>especially </a:t>
                      </a:r>
                      <a:r>
                        <a:rPr lang="en-GB" sz="2900">
                          <a:latin typeface="Chewy"/>
                          <a:ea typeface="Chewy"/>
                          <a:cs typeface="Chewy"/>
                          <a:sym typeface="Chewy"/>
                        </a:rPr>
                        <a:t>hot today!</a:t>
                      </a:r>
                      <a:endParaRPr sz="2900" u="none" strike="noStrike" cap="none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3F3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302" name="Google Shape;302;p54"/>
          <p:cNvPicPr preferRelativeResize="0"/>
          <p:nvPr/>
        </p:nvPicPr>
        <p:blipFill rotWithShape="1">
          <a:blip r:embed="rId3">
            <a:alphaModFix/>
          </a:blip>
          <a:srcRect b="15604"/>
          <a:stretch/>
        </p:blipFill>
        <p:spPr>
          <a:xfrm>
            <a:off x="5519475" y="3192525"/>
            <a:ext cx="1924750" cy="16244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43" name="Google Shape;343;p61"/>
          <p:cNvGraphicFramePr/>
          <p:nvPr/>
        </p:nvGraphicFramePr>
        <p:xfrm>
          <a:off x="621750" y="627275"/>
          <a:ext cx="7900500" cy="4340840"/>
        </p:xfrm>
        <a:graphic>
          <a:graphicData uri="http://schemas.openxmlformats.org/drawingml/2006/table">
            <a:tbl>
              <a:tblPr>
                <a:noFill/>
                <a:tableStyleId>{7B0002B0-9E92-4F11-9C9F-0C2D7A5A9AAF}</a:tableStyleId>
              </a:tblPr>
              <a:tblGrid>
                <a:gridCol w="39502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9502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004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900"/>
                        <a:buFont typeface="Arial"/>
                        <a:buNone/>
                      </a:pPr>
                      <a:r>
                        <a:rPr lang="en-GB" sz="1900" u="sng" strike="noStrike" cap="none">
                          <a:latin typeface="Chewy"/>
                          <a:ea typeface="Chewy"/>
                          <a:cs typeface="Chewy"/>
                          <a:sym typeface="Chewy"/>
                        </a:rPr>
                        <a:t>Word </a:t>
                      </a:r>
                      <a:endParaRPr sz="1900" u="sng" strike="noStrike" cap="none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CE5C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900"/>
                        <a:buFont typeface="Arial"/>
                        <a:buNone/>
                      </a:pPr>
                      <a:r>
                        <a:rPr lang="en-GB" sz="1900" u="sng" strike="noStrike" cap="none">
                          <a:latin typeface="Chewy"/>
                          <a:ea typeface="Chewy"/>
                          <a:cs typeface="Chewy"/>
                          <a:sym typeface="Chewy"/>
                        </a:rPr>
                        <a:t>Meaning</a:t>
                      </a:r>
                      <a:endParaRPr sz="1900" u="sng" strike="noStrike" cap="none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FE2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6647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5500"/>
                        <a:buFont typeface="Arial"/>
                        <a:buNone/>
                      </a:pPr>
                      <a:r>
                        <a:rPr lang="en-GB" sz="5500">
                          <a:latin typeface="Chewy"/>
                          <a:ea typeface="Chewy"/>
                          <a:cs typeface="Chewy"/>
                          <a:sym typeface="Chewy"/>
                        </a:rPr>
                        <a:t>forty (40)</a:t>
                      </a:r>
                      <a:endParaRPr sz="5500" u="none" strike="noStrike" cap="none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3000"/>
                        <a:buFont typeface="Arial"/>
                        <a:buNone/>
                      </a:pPr>
                      <a:r>
                        <a:rPr lang="en-GB" sz="3000">
                          <a:solidFill>
                            <a:srgbClr val="FF0000"/>
                          </a:solidFill>
                          <a:latin typeface="Chewy"/>
                          <a:ea typeface="Chewy"/>
                          <a:cs typeface="Chewy"/>
                          <a:sym typeface="Chewy"/>
                        </a:rPr>
                        <a:t>(number)</a:t>
                      </a:r>
                      <a:endParaRPr sz="3000" u="none" strike="noStrike" cap="none">
                        <a:solidFill>
                          <a:srgbClr val="FF0000"/>
                        </a:solidFill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GB" sz="1800">
                          <a:latin typeface="Chewy"/>
                          <a:ea typeface="Chewy"/>
                          <a:cs typeface="Chewy"/>
                          <a:sym typeface="Chewy"/>
                        </a:rPr>
                        <a:t>Forty represents the number 40. </a:t>
                      </a:r>
                      <a:endParaRPr sz="1800" u="none" strike="noStrike" cap="none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3F3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55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900"/>
                        <a:buFont typeface="Arial"/>
                        <a:buNone/>
                      </a:pPr>
                      <a:r>
                        <a:rPr lang="en-GB" sz="1900" b="1" u="sng" strike="noStrike" cap="none">
                          <a:latin typeface="Chewy"/>
                          <a:ea typeface="Chewy"/>
                          <a:cs typeface="Chewy"/>
                          <a:sym typeface="Chewy"/>
                        </a:rPr>
                        <a:t>In a Sentence</a:t>
                      </a:r>
                      <a:endParaRPr sz="1900" b="1" u="sng" strike="noStrike" cap="none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6D7A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900"/>
                        <a:buFont typeface="Arial"/>
                        <a:buNone/>
                      </a:pPr>
                      <a:r>
                        <a:rPr lang="en-GB" sz="1900" b="1" u="sng" strike="noStrike" cap="none">
                          <a:latin typeface="Chewy"/>
                          <a:ea typeface="Chewy"/>
                          <a:cs typeface="Chewy"/>
                          <a:sym typeface="Chewy"/>
                        </a:rPr>
                        <a:t>Drawing</a:t>
                      </a:r>
                      <a:endParaRPr sz="1900" b="1" u="sng" strike="noStrike" cap="none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4CC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4664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900"/>
                        <a:buFont typeface="Arial"/>
                        <a:buNone/>
                      </a:pPr>
                      <a:r>
                        <a:rPr lang="en-GB" sz="2900">
                          <a:latin typeface="Chewy"/>
                          <a:ea typeface="Chewy"/>
                          <a:cs typeface="Chewy"/>
                          <a:sym typeface="Chewy"/>
                        </a:rPr>
                        <a:t>I have travelled </a:t>
                      </a:r>
                      <a:r>
                        <a:rPr lang="en-GB" sz="2900" u="sng">
                          <a:solidFill>
                            <a:srgbClr val="0000FF"/>
                          </a:solidFill>
                          <a:latin typeface="Chewy"/>
                          <a:ea typeface="Chewy"/>
                          <a:cs typeface="Chewy"/>
                          <a:sym typeface="Chewy"/>
                        </a:rPr>
                        <a:t>forty </a:t>
                      </a:r>
                      <a:r>
                        <a:rPr lang="en-GB" sz="2900">
                          <a:latin typeface="Chewy"/>
                          <a:ea typeface="Chewy"/>
                          <a:cs typeface="Chewy"/>
                          <a:sym typeface="Chewy"/>
                        </a:rPr>
                        <a:t>miles today.</a:t>
                      </a:r>
                      <a:endParaRPr sz="2900" u="none" strike="noStrike" cap="none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3F3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344" name="Google Shape;344;p61"/>
          <p:cNvPicPr preferRelativeResize="0"/>
          <p:nvPr/>
        </p:nvPicPr>
        <p:blipFill rotWithShape="1">
          <a:blip r:embed="rId3">
            <a:alphaModFix/>
          </a:blip>
          <a:srcRect b="25771"/>
          <a:stretch/>
        </p:blipFill>
        <p:spPr>
          <a:xfrm>
            <a:off x="5276775" y="3138500"/>
            <a:ext cx="2464851" cy="1829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49" name="Google Shape;349;p62"/>
          <p:cNvGraphicFramePr/>
          <p:nvPr/>
        </p:nvGraphicFramePr>
        <p:xfrm>
          <a:off x="621750" y="627275"/>
          <a:ext cx="7900500" cy="4340840"/>
        </p:xfrm>
        <a:graphic>
          <a:graphicData uri="http://schemas.openxmlformats.org/drawingml/2006/table">
            <a:tbl>
              <a:tblPr>
                <a:noFill/>
                <a:tableStyleId>{7B0002B0-9E92-4F11-9C9F-0C2D7A5A9AAF}</a:tableStyleId>
              </a:tblPr>
              <a:tblGrid>
                <a:gridCol w="39502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9502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004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900"/>
                        <a:buFont typeface="Arial"/>
                        <a:buNone/>
                      </a:pPr>
                      <a:r>
                        <a:rPr lang="en-GB" sz="1900" u="sng" strike="noStrike" cap="none">
                          <a:latin typeface="Chewy"/>
                          <a:ea typeface="Chewy"/>
                          <a:cs typeface="Chewy"/>
                          <a:sym typeface="Chewy"/>
                        </a:rPr>
                        <a:t>Word </a:t>
                      </a:r>
                      <a:endParaRPr sz="1900" u="sng" strike="noStrike" cap="none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CE5C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900"/>
                        <a:buFont typeface="Arial"/>
                        <a:buNone/>
                      </a:pPr>
                      <a:r>
                        <a:rPr lang="en-GB" sz="1900" u="sng" strike="noStrike" cap="none">
                          <a:latin typeface="Chewy"/>
                          <a:ea typeface="Chewy"/>
                          <a:cs typeface="Chewy"/>
                          <a:sym typeface="Chewy"/>
                        </a:rPr>
                        <a:t>Meaning</a:t>
                      </a:r>
                      <a:endParaRPr sz="1900" u="sng" strike="noStrike" cap="none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FE2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6647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5500"/>
                        <a:buFont typeface="Arial"/>
                        <a:buNone/>
                      </a:pPr>
                      <a:r>
                        <a:rPr lang="en-GB" sz="5500">
                          <a:latin typeface="Chewy"/>
                          <a:ea typeface="Chewy"/>
                          <a:cs typeface="Chewy"/>
                          <a:sym typeface="Chewy"/>
                        </a:rPr>
                        <a:t>frequently</a:t>
                      </a:r>
                      <a:endParaRPr sz="5500" u="none" strike="noStrike" cap="none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3000"/>
                        <a:buFont typeface="Arial"/>
                        <a:buNone/>
                      </a:pPr>
                      <a:r>
                        <a:rPr lang="en-GB" sz="3000">
                          <a:solidFill>
                            <a:srgbClr val="FF0000"/>
                          </a:solidFill>
                          <a:latin typeface="Chewy"/>
                          <a:ea typeface="Chewy"/>
                          <a:cs typeface="Chewy"/>
                          <a:sym typeface="Chewy"/>
                        </a:rPr>
                        <a:t>(adverb)</a:t>
                      </a:r>
                      <a:endParaRPr sz="3000" u="none" strike="noStrike" cap="none">
                        <a:solidFill>
                          <a:srgbClr val="FF0000"/>
                        </a:solidFill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GB" sz="1800">
                          <a:latin typeface="Chewy"/>
                          <a:ea typeface="Chewy"/>
                          <a:cs typeface="Chewy"/>
                          <a:sym typeface="Chewy"/>
                        </a:rPr>
                        <a:t>At frequent or brief intervals; often</a:t>
                      </a:r>
                      <a:endParaRPr sz="1800" u="none" strike="noStrike" cap="none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3F3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55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900"/>
                        <a:buFont typeface="Arial"/>
                        <a:buNone/>
                      </a:pPr>
                      <a:r>
                        <a:rPr lang="en-GB" sz="1900" b="1" u="sng" strike="noStrike" cap="none">
                          <a:latin typeface="Chewy"/>
                          <a:ea typeface="Chewy"/>
                          <a:cs typeface="Chewy"/>
                          <a:sym typeface="Chewy"/>
                        </a:rPr>
                        <a:t>In a Sentence</a:t>
                      </a:r>
                      <a:endParaRPr sz="1900" b="1" u="sng" strike="noStrike" cap="none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6D7A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900"/>
                        <a:buFont typeface="Arial"/>
                        <a:buNone/>
                      </a:pPr>
                      <a:r>
                        <a:rPr lang="en-GB" sz="1900" b="1" u="sng" strike="noStrike" cap="none">
                          <a:latin typeface="Chewy"/>
                          <a:ea typeface="Chewy"/>
                          <a:cs typeface="Chewy"/>
                          <a:sym typeface="Chewy"/>
                        </a:rPr>
                        <a:t>Drawing</a:t>
                      </a:r>
                      <a:endParaRPr sz="1900" b="1" u="sng" strike="noStrike" cap="none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4CC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4664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900"/>
                        <a:buFont typeface="Arial"/>
                        <a:buNone/>
                      </a:pPr>
                      <a:r>
                        <a:rPr lang="en-GB" sz="2900">
                          <a:latin typeface="Chewy"/>
                          <a:ea typeface="Chewy"/>
                          <a:cs typeface="Chewy"/>
                          <a:sym typeface="Chewy"/>
                        </a:rPr>
                        <a:t>I </a:t>
                      </a:r>
                      <a:r>
                        <a:rPr lang="en-GB" sz="2900" u="sng">
                          <a:solidFill>
                            <a:srgbClr val="0000FF"/>
                          </a:solidFill>
                          <a:latin typeface="Chewy"/>
                          <a:ea typeface="Chewy"/>
                          <a:cs typeface="Chewy"/>
                          <a:sym typeface="Chewy"/>
                        </a:rPr>
                        <a:t>frequently </a:t>
                      </a:r>
                      <a:r>
                        <a:rPr lang="en-GB" sz="2900">
                          <a:latin typeface="Chewy"/>
                          <a:ea typeface="Chewy"/>
                          <a:cs typeface="Chewy"/>
                          <a:sym typeface="Chewy"/>
                        </a:rPr>
                        <a:t>go running to improve my health.</a:t>
                      </a:r>
                      <a:endParaRPr sz="2900" u="none" strike="noStrike" cap="none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3F3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350" name="Google Shape;350;p62"/>
          <p:cNvPicPr preferRelativeResize="0"/>
          <p:nvPr/>
        </p:nvPicPr>
        <p:blipFill rotWithShape="1">
          <a:blip r:embed="rId3">
            <a:alphaModFix/>
          </a:blip>
          <a:srcRect b="29403"/>
          <a:stretch/>
        </p:blipFill>
        <p:spPr>
          <a:xfrm>
            <a:off x="5202100" y="3078375"/>
            <a:ext cx="2631249" cy="1857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85" name="Google Shape;385;p68"/>
          <p:cNvGraphicFramePr/>
          <p:nvPr/>
        </p:nvGraphicFramePr>
        <p:xfrm>
          <a:off x="621750" y="627275"/>
          <a:ext cx="7900500" cy="4340840"/>
        </p:xfrm>
        <a:graphic>
          <a:graphicData uri="http://schemas.openxmlformats.org/drawingml/2006/table">
            <a:tbl>
              <a:tblPr>
                <a:noFill/>
                <a:tableStyleId>{7B0002B0-9E92-4F11-9C9F-0C2D7A5A9AAF}</a:tableStyleId>
              </a:tblPr>
              <a:tblGrid>
                <a:gridCol w="39502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9502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004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900"/>
                        <a:buFont typeface="Arial"/>
                        <a:buNone/>
                      </a:pPr>
                      <a:r>
                        <a:rPr lang="en-GB" sz="1900" u="sng" strike="noStrike" cap="none">
                          <a:latin typeface="Chewy"/>
                          <a:ea typeface="Chewy"/>
                          <a:cs typeface="Chewy"/>
                          <a:sym typeface="Chewy"/>
                        </a:rPr>
                        <a:t>Word </a:t>
                      </a:r>
                      <a:endParaRPr sz="1900" u="sng" strike="noStrike" cap="none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CE5C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900"/>
                        <a:buFont typeface="Arial"/>
                        <a:buNone/>
                      </a:pPr>
                      <a:r>
                        <a:rPr lang="en-GB" sz="1900" u="sng" strike="noStrike" cap="none">
                          <a:latin typeface="Chewy"/>
                          <a:ea typeface="Chewy"/>
                          <a:cs typeface="Chewy"/>
                          <a:sym typeface="Chewy"/>
                        </a:rPr>
                        <a:t>Meaning</a:t>
                      </a:r>
                      <a:endParaRPr sz="1900" u="sng" strike="noStrike" cap="none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FE2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6647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5500"/>
                        <a:buFont typeface="Arial"/>
                        <a:buNone/>
                      </a:pPr>
                      <a:r>
                        <a:rPr lang="en-GB" sz="5500">
                          <a:latin typeface="Chewy"/>
                          <a:ea typeface="Chewy"/>
                          <a:cs typeface="Chewy"/>
                          <a:sym typeface="Chewy"/>
                        </a:rPr>
                        <a:t>immediate</a:t>
                      </a:r>
                      <a:endParaRPr sz="5500" u="none" strike="noStrike" cap="none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3000"/>
                        <a:buFont typeface="Arial"/>
                        <a:buNone/>
                      </a:pPr>
                      <a:r>
                        <a:rPr lang="en-GB" sz="3000">
                          <a:solidFill>
                            <a:srgbClr val="FF0000"/>
                          </a:solidFill>
                          <a:latin typeface="Chewy"/>
                          <a:ea typeface="Chewy"/>
                          <a:cs typeface="Chewy"/>
                          <a:sym typeface="Chewy"/>
                        </a:rPr>
                        <a:t>(adjective)</a:t>
                      </a:r>
                      <a:endParaRPr sz="3000" u="none" strike="noStrike" cap="none">
                        <a:solidFill>
                          <a:srgbClr val="FF0000"/>
                        </a:solidFill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GB" sz="1800">
                          <a:latin typeface="Chewy"/>
                          <a:ea typeface="Chewy"/>
                          <a:cs typeface="Chewy"/>
                          <a:sym typeface="Chewy"/>
                        </a:rPr>
                        <a:t>An immediate result, action, or reaction happens or is done without any delay.</a:t>
                      </a:r>
                      <a:endParaRPr sz="1800" u="none" strike="noStrike" cap="none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3F3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55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900"/>
                        <a:buFont typeface="Arial"/>
                        <a:buNone/>
                      </a:pPr>
                      <a:r>
                        <a:rPr lang="en-GB" sz="1900" b="1" u="sng" strike="noStrike" cap="none">
                          <a:latin typeface="Chewy"/>
                          <a:ea typeface="Chewy"/>
                          <a:cs typeface="Chewy"/>
                          <a:sym typeface="Chewy"/>
                        </a:rPr>
                        <a:t>In a Sentence</a:t>
                      </a:r>
                      <a:endParaRPr sz="1900" b="1" u="sng" strike="noStrike" cap="none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6D7A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900"/>
                        <a:buFont typeface="Arial"/>
                        <a:buNone/>
                      </a:pPr>
                      <a:r>
                        <a:rPr lang="en-GB" sz="1900" b="1" u="sng" strike="noStrike" cap="none">
                          <a:latin typeface="Chewy"/>
                          <a:ea typeface="Chewy"/>
                          <a:cs typeface="Chewy"/>
                          <a:sym typeface="Chewy"/>
                        </a:rPr>
                        <a:t>Drawing</a:t>
                      </a:r>
                      <a:endParaRPr sz="1900" b="1" u="sng" strike="noStrike" cap="none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4CC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4664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900"/>
                        <a:buFont typeface="Arial"/>
                        <a:buNone/>
                      </a:pPr>
                      <a:r>
                        <a:rPr lang="en-GB" sz="2900">
                          <a:latin typeface="Chewy"/>
                          <a:ea typeface="Chewy"/>
                          <a:cs typeface="Chewy"/>
                          <a:sym typeface="Chewy"/>
                        </a:rPr>
                        <a:t>My </a:t>
                      </a:r>
                      <a:r>
                        <a:rPr lang="en-GB" sz="2900" u="sng">
                          <a:solidFill>
                            <a:srgbClr val="0000FF"/>
                          </a:solidFill>
                          <a:latin typeface="Chewy"/>
                          <a:ea typeface="Chewy"/>
                          <a:cs typeface="Chewy"/>
                          <a:sym typeface="Chewy"/>
                        </a:rPr>
                        <a:t>immediate </a:t>
                      </a:r>
                      <a:r>
                        <a:rPr lang="en-GB" sz="2900">
                          <a:latin typeface="Chewy"/>
                          <a:ea typeface="Chewy"/>
                          <a:cs typeface="Chewy"/>
                          <a:sym typeface="Chewy"/>
                        </a:rPr>
                        <a:t>reaction was just disgust.</a:t>
                      </a:r>
                      <a:endParaRPr sz="2900" u="none" strike="noStrike" cap="none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3F3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386" name="Google Shape;386;p68"/>
          <p:cNvPicPr preferRelativeResize="0"/>
          <p:nvPr/>
        </p:nvPicPr>
        <p:blipFill rotWithShape="1">
          <a:blip r:embed="rId3">
            <a:alphaModFix/>
          </a:blip>
          <a:srcRect b="27766"/>
          <a:stretch/>
        </p:blipFill>
        <p:spPr>
          <a:xfrm>
            <a:off x="5230100" y="3110487"/>
            <a:ext cx="2571749" cy="18576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5" name="Google Shape;65;p15"/>
          <p:cNvGraphicFramePr/>
          <p:nvPr/>
        </p:nvGraphicFramePr>
        <p:xfrm>
          <a:off x="621750" y="627275"/>
          <a:ext cx="7900500" cy="4340840"/>
        </p:xfrm>
        <a:graphic>
          <a:graphicData uri="http://schemas.openxmlformats.org/drawingml/2006/table">
            <a:tbl>
              <a:tblPr>
                <a:noFill/>
                <a:tableStyleId>{7B0002B0-9E92-4F11-9C9F-0C2D7A5A9AAF}</a:tableStyleId>
              </a:tblPr>
              <a:tblGrid>
                <a:gridCol w="39502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9502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004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900"/>
                        <a:buFont typeface="Arial"/>
                        <a:buNone/>
                      </a:pPr>
                      <a:r>
                        <a:rPr lang="en-GB" sz="1900" u="sng" strike="noStrike" cap="none">
                          <a:latin typeface="Chewy"/>
                          <a:ea typeface="Chewy"/>
                          <a:cs typeface="Chewy"/>
                          <a:sym typeface="Chewy"/>
                        </a:rPr>
                        <a:t>Word </a:t>
                      </a:r>
                      <a:endParaRPr sz="1900" u="sng" strike="noStrike" cap="none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CE5C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900"/>
                        <a:buFont typeface="Arial"/>
                        <a:buNone/>
                      </a:pPr>
                      <a:r>
                        <a:rPr lang="en-GB" sz="1900" u="sng" strike="noStrike" cap="none">
                          <a:latin typeface="Chewy"/>
                          <a:ea typeface="Chewy"/>
                          <a:cs typeface="Chewy"/>
                          <a:sym typeface="Chewy"/>
                        </a:rPr>
                        <a:t>Meaning</a:t>
                      </a:r>
                      <a:endParaRPr sz="1900" u="sng" strike="noStrike" cap="none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FE2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6647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5500"/>
                        <a:buFont typeface="Arial"/>
                        <a:buNone/>
                      </a:pPr>
                      <a:r>
                        <a:rPr lang="en-GB" sz="5500" u="none" strike="noStrike" cap="none">
                          <a:latin typeface="Chewy"/>
                          <a:ea typeface="Chewy"/>
                          <a:cs typeface="Chewy"/>
                          <a:sym typeface="Chewy"/>
                        </a:rPr>
                        <a:t>accommodate</a:t>
                      </a:r>
                      <a:endParaRPr sz="5500" u="none" strike="noStrike" cap="none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3000"/>
                        <a:buFont typeface="Arial"/>
                        <a:buNone/>
                      </a:pPr>
                      <a:r>
                        <a:rPr lang="en-GB" sz="3000" u="none" strike="noStrike" cap="none">
                          <a:solidFill>
                            <a:srgbClr val="FF0000"/>
                          </a:solidFill>
                          <a:latin typeface="Chewy"/>
                          <a:ea typeface="Chewy"/>
                          <a:cs typeface="Chewy"/>
                          <a:sym typeface="Chewy"/>
                        </a:rPr>
                        <a:t>(verb)</a:t>
                      </a:r>
                      <a:endParaRPr sz="3000" u="none" strike="noStrike" cap="none">
                        <a:solidFill>
                          <a:srgbClr val="FF0000"/>
                        </a:solidFill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GB" sz="1800" u="none" strike="noStrike" cap="none">
                          <a:latin typeface="Chewy"/>
                          <a:ea typeface="Chewy"/>
                          <a:cs typeface="Chewy"/>
                          <a:sym typeface="Chewy"/>
                        </a:rPr>
                        <a:t>To do a kindness or a favor to oblige.</a:t>
                      </a:r>
                      <a:endParaRPr sz="1800" u="none" strike="noStrike" cap="none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3F3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55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900"/>
                        <a:buFont typeface="Arial"/>
                        <a:buNone/>
                      </a:pPr>
                      <a:r>
                        <a:rPr lang="en-GB" sz="1900" b="1" u="sng" strike="noStrike" cap="none">
                          <a:latin typeface="Chewy"/>
                          <a:ea typeface="Chewy"/>
                          <a:cs typeface="Chewy"/>
                          <a:sym typeface="Chewy"/>
                        </a:rPr>
                        <a:t>In a Sentence</a:t>
                      </a:r>
                      <a:endParaRPr sz="1900" b="1" u="sng" strike="noStrike" cap="none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6D7A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900"/>
                        <a:buFont typeface="Arial"/>
                        <a:buNone/>
                      </a:pPr>
                      <a:r>
                        <a:rPr lang="en-GB" sz="1900" b="1" u="sng" strike="noStrike" cap="none">
                          <a:latin typeface="Chewy"/>
                          <a:ea typeface="Chewy"/>
                          <a:cs typeface="Chewy"/>
                          <a:sym typeface="Chewy"/>
                        </a:rPr>
                        <a:t>Drawing</a:t>
                      </a:r>
                      <a:endParaRPr sz="1900" b="1" u="sng" strike="noStrike" cap="none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4CC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4664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900"/>
                        <a:buFont typeface="Arial"/>
                        <a:buNone/>
                      </a:pPr>
                      <a:r>
                        <a:rPr lang="en-GB" sz="2900" u="none" strike="noStrike" cap="none">
                          <a:latin typeface="Chewy"/>
                          <a:ea typeface="Chewy"/>
                          <a:cs typeface="Chewy"/>
                          <a:sym typeface="Chewy"/>
                        </a:rPr>
                        <a:t>I </a:t>
                      </a:r>
                      <a:r>
                        <a:rPr lang="en-GB" sz="2900" u="sng" strike="noStrike" cap="none">
                          <a:solidFill>
                            <a:srgbClr val="0000FF"/>
                          </a:solidFill>
                          <a:latin typeface="Chewy"/>
                          <a:ea typeface="Chewy"/>
                          <a:cs typeface="Chewy"/>
                          <a:sym typeface="Chewy"/>
                        </a:rPr>
                        <a:t>accommodate </a:t>
                      </a:r>
                      <a:r>
                        <a:rPr lang="en-GB" sz="2900" u="none" strike="noStrike" cap="none">
                          <a:latin typeface="Chewy"/>
                          <a:ea typeface="Chewy"/>
                          <a:cs typeface="Chewy"/>
                          <a:sym typeface="Chewy"/>
                        </a:rPr>
                        <a:t>a friend by helping them move into a new house.</a:t>
                      </a:r>
                      <a:endParaRPr sz="2900" u="none" strike="noStrike" cap="none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3F3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66" name="Google Shape;66;p15"/>
          <p:cNvPicPr preferRelativeResize="0"/>
          <p:nvPr/>
        </p:nvPicPr>
        <p:blipFill rotWithShape="1">
          <a:blip r:embed="rId3">
            <a:alphaModFix/>
          </a:blip>
          <a:srcRect l="10014" t="8599" r="10047" b="24839"/>
          <a:stretch/>
        </p:blipFill>
        <p:spPr>
          <a:xfrm>
            <a:off x="5401500" y="3151485"/>
            <a:ext cx="2056675" cy="168566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91" name="Google Shape;391;p69"/>
          <p:cNvGraphicFramePr/>
          <p:nvPr/>
        </p:nvGraphicFramePr>
        <p:xfrm>
          <a:off x="621750" y="627275"/>
          <a:ext cx="7900500" cy="4340840"/>
        </p:xfrm>
        <a:graphic>
          <a:graphicData uri="http://schemas.openxmlformats.org/drawingml/2006/table">
            <a:tbl>
              <a:tblPr>
                <a:noFill/>
                <a:tableStyleId>{7B0002B0-9E92-4F11-9C9F-0C2D7A5A9AAF}</a:tableStyleId>
              </a:tblPr>
              <a:tblGrid>
                <a:gridCol w="39502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9502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004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900"/>
                        <a:buFont typeface="Arial"/>
                        <a:buNone/>
                      </a:pPr>
                      <a:r>
                        <a:rPr lang="en-GB" sz="1900" u="sng" strike="noStrike" cap="none">
                          <a:latin typeface="Chewy"/>
                          <a:ea typeface="Chewy"/>
                          <a:cs typeface="Chewy"/>
                          <a:sym typeface="Chewy"/>
                        </a:rPr>
                        <a:t>Word </a:t>
                      </a:r>
                      <a:endParaRPr sz="1900" u="sng" strike="noStrike" cap="none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CE5C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900"/>
                        <a:buFont typeface="Arial"/>
                        <a:buNone/>
                      </a:pPr>
                      <a:r>
                        <a:rPr lang="en-GB" sz="1900" u="sng" strike="noStrike" cap="none">
                          <a:latin typeface="Chewy"/>
                          <a:ea typeface="Chewy"/>
                          <a:cs typeface="Chewy"/>
                          <a:sym typeface="Chewy"/>
                        </a:rPr>
                        <a:t>Meaning</a:t>
                      </a:r>
                      <a:endParaRPr sz="1900" u="sng" strike="noStrike" cap="none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FE2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6647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5500"/>
                        <a:buFont typeface="Arial"/>
                        <a:buNone/>
                      </a:pPr>
                      <a:r>
                        <a:rPr lang="en-GB" sz="5500">
                          <a:latin typeface="Chewy"/>
                          <a:ea typeface="Chewy"/>
                          <a:cs typeface="Chewy"/>
                          <a:sym typeface="Chewy"/>
                        </a:rPr>
                        <a:t>immediately</a:t>
                      </a:r>
                      <a:endParaRPr sz="5500" u="none" strike="noStrike" cap="none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3000"/>
                        <a:buFont typeface="Arial"/>
                        <a:buNone/>
                      </a:pPr>
                      <a:r>
                        <a:rPr lang="en-GB" sz="3000">
                          <a:solidFill>
                            <a:srgbClr val="FF0000"/>
                          </a:solidFill>
                          <a:latin typeface="Chewy"/>
                          <a:ea typeface="Chewy"/>
                          <a:cs typeface="Chewy"/>
                          <a:sym typeface="Chewy"/>
                        </a:rPr>
                        <a:t>(adverb)</a:t>
                      </a:r>
                      <a:endParaRPr sz="3000" u="none" strike="noStrike" cap="none">
                        <a:solidFill>
                          <a:srgbClr val="FF0000"/>
                        </a:solidFill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GB" sz="1800">
                          <a:latin typeface="Chewy"/>
                          <a:ea typeface="Chewy"/>
                          <a:cs typeface="Chewy"/>
                          <a:sym typeface="Chewy"/>
                        </a:rPr>
                        <a:t>If something happens immediately, it happens without any delay.</a:t>
                      </a:r>
                      <a:endParaRPr sz="1800" u="none" strike="noStrike" cap="none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3F3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55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900"/>
                        <a:buFont typeface="Arial"/>
                        <a:buNone/>
                      </a:pPr>
                      <a:r>
                        <a:rPr lang="en-GB" sz="1900" b="1" u="sng" strike="noStrike" cap="none">
                          <a:latin typeface="Chewy"/>
                          <a:ea typeface="Chewy"/>
                          <a:cs typeface="Chewy"/>
                          <a:sym typeface="Chewy"/>
                        </a:rPr>
                        <a:t>In a Sentence</a:t>
                      </a:r>
                      <a:endParaRPr sz="1900" b="1" u="sng" strike="noStrike" cap="none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6D7A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900"/>
                        <a:buFont typeface="Arial"/>
                        <a:buNone/>
                      </a:pPr>
                      <a:r>
                        <a:rPr lang="en-GB" sz="1900" b="1" u="sng" strike="noStrike" cap="none">
                          <a:latin typeface="Chewy"/>
                          <a:ea typeface="Chewy"/>
                          <a:cs typeface="Chewy"/>
                          <a:sym typeface="Chewy"/>
                        </a:rPr>
                        <a:t>Drawing</a:t>
                      </a:r>
                      <a:endParaRPr sz="1900" b="1" u="sng" strike="noStrike" cap="none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4CC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4664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900"/>
                        <a:buFont typeface="Arial"/>
                        <a:buNone/>
                      </a:pPr>
                      <a:r>
                        <a:rPr lang="en-GB" sz="2900">
                          <a:latin typeface="Chewy"/>
                          <a:ea typeface="Chewy"/>
                          <a:cs typeface="Chewy"/>
                          <a:sym typeface="Chewy"/>
                        </a:rPr>
                        <a:t>I </a:t>
                      </a:r>
                      <a:r>
                        <a:rPr lang="en-GB" sz="2900" u="sng">
                          <a:solidFill>
                            <a:srgbClr val="0000FF"/>
                          </a:solidFill>
                          <a:latin typeface="Chewy"/>
                          <a:ea typeface="Chewy"/>
                          <a:cs typeface="Chewy"/>
                          <a:sym typeface="Chewy"/>
                        </a:rPr>
                        <a:t>immediately </a:t>
                      </a:r>
                      <a:r>
                        <a:rPr lang="en-GB" sz="2900">
                          <a:latin typeface="Chewy"/>
                          <a:ea typeface="Chewy"/>
                          <a:cs typeface="Chewy"/>
                          <a:sym typeface="Chewy"/>
                        </a:rPr>
                        <a:t>answered the phone.</a:t>
                      </a:r>
                      <a:endParaRPr sz="2900" u="none" strike="noStrike" cap="none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3F3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392" name="Google Shape;392;p69"/>
          <p:cNvPicPr preferRelativeResize="0"/>
          <p:nvPr/>
        </p:nvPicPr>
        <p:blipFill rotWithShape="1">
          <a:blip r:embed="rId3">
            <a:alphaModFix/>
          </a:blip>
          <a:srcRect b="15604"/>
          <a:stretch/>
        </p:blipFill>
        <p:spPr>
          <a:xfrm>
            <a:off x="5575500" y="3195325"/>
            <a:ext cx="1855051" cy="15655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15" name="Google Shape;415;p73"/>
          <p:cNvGraphicFramePr/>
          <p:nvPr/>
        </p:nvGraphicFramePr>
        <p:xfrm>
          <a:off x="621750" y="627275"/>
          <a:ext cx="7900500" cy="4417040"/>
        </p:xfrm>
        <a:graphic>
          <a:graphicData uri="http://schemas.openxmlformats.org/drawingml/2006/table">
            <a:tbl>
              <a:tblPr>
                <a:noFill/>
                <a:tableStyleId>{7B0002B0-9E92-4F11-9C9F-0C2D7A5A9AAF}</a:tableStyleId>
              </a:tblPr>
              <a:tblGrid>
                <a:gridCol w="39502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9502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004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900"/>
                        <a:buFont typeface="Arial"/>
                        <a:buNone/>
                      </a:pPr>
                      <a:r>
                        <a:rPr lang="en-GB" sz="1900" u="sng" strike="noStrike" cap="none">
                          <a:latin typeface="Chewy"/>
                          <a:ea typeface="Chewy"/>
                          <a:cs typeface="Chewy"/>
                          <a:sym typeface="Chewy"/>
                        </a:rPr>
                        <a:t>Word </a:t>
                      </a:r>
                      <a:endParaRPr sz="1900" u="sng" strike="noStrike" cap="none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CE5C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900"/>
                        <a:buFont typeface="Arial"/>
                        <a:buNone/>
                      </a:pPr>
                      <a:r>
                        <a:rPr lang="en-GB" sz="1900" u="sng" strike="noStrike" cap="none">
                          <a:latin typeface="Chewy"/>
                          <a:ea typeface="Chewy"/>
                          <a:cs typeface="Chewy"/>
                          <a:sym typeface="Chewy"/>
                        </a:rPr>
                        <a:t>Meaning</a:t>
                      </a:r>
                      <a:endParaRPr sz="1900" u="sng" strike="noStrike" cap="none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FE2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6647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5500"/>
                        <a:buFont typeface="Arial"/>
                        <a:buNone/>
                      </a:pPr>
                      <a:r>
                        <a:rPr lang="en-GB" sz="5500">
                          <a:latin typeface="Chewy"/>
                          <a:ea typeface="Chewy"/>
                          <a:cs typeface="Chewy"/>
                          <a:sym typeface="Chewy"/>
                        </a:rPr>
                        <a:t>language</a:t>
                      </a:r>
                      <a:endParaRPr sz="5500" u="none" strike="noStrike" cap="none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3000"/>
                        <a:buFont typeface="Arial"/>
                        <a:buNone/>
                      </a:pPr>
                      <a:r>
                        <a:rPr lang="en-GB" sz="3000">
                          <a:solidFill>
                            <a:srgbClr val="FF0000"/>
                          </a:solidFill>
                          <a:latin typeface="Chewy"/>
                          <a:ea typeface="Chewy"/>
                          <a:cs typeface="Chewy"/>
                          <a:sym typeface="Chewy"/>
                        </a:rPr>
                        <a:t>(noun)</a:t>
                      </a:r>
                      <a:endParaRPr sz="3000" u="none" strike="noStrike" cap="none">
                        <a:solidFill>
                          <a:srgbClr val="FF0000"/>
                        </a:solidFill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GB" sz="1800">
                          <a:latin typeface="Chewy"/>
                          <a:ea typeface="Chewy"/>
                          <a:cs typeface="Chewy"/>
                          <a:sym typeface="Chewy"/>
                        </a:rPr>
                        <a:t>A language is a system of communication which consists of a set of sounds and written symbols which are used by the people of a particular country or region for talking or writing.</a:t>
                      </a:r>
                      <a:endParaRPr sz="1800" u="none" strike="noStrike" cap="none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3F3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55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900"/>
                        <a:buFont typeface="Arial"/>
                        <a:buNone/>
                      </a:pPr>
                      <a:r>
                        <a:rPr lang="en-GB" sz="1900" b="1" u="sng" strike="noStrike" cap="none">
                          <a:latin typeface="Chewy"/>
                          <a:ea typeface="Chewy"/>
                          <a:cs typeface="Chewy"/>
                          <a:sym typeface="Chewy"/>
                        </a:rPr>
                        <a:t>In a Sentence</a:t>
                      </a:r>
                      <a:endParaRPr sz="1900" b="1" u="sng" strike="noStrike" cap="none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6D7A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900"/>
                        <a:buFont typeface="Arial"/>
                        <a:buNone/>
                      </a:pPr>
                      <a:r>
                        <a:rPr lang="en-GB" sz="1900" b="1" u="sng" strike="noStrike" cap="none">
                          <a:latin typeface="Chewy"/>
                          <a:ea typeface="Chewy"/>
                          <a:cs typeface="Chewy"/>
                          <a:sym typeface="Chewy"/>
                        </a:rPr>
                        <a:t>Drawing</a:t>
                      </a:r>
                      <a:endParaRPr sz="1900" b="1" u="sng" strike="noStrike" cap="none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4CC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4664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900"/>
                        <a:buFont typeface="Arial"/>
                        <a:buNone/>
                      </a:pPr>
                      <a:r>
                        <a:rPr lang="en-GB" sz="2900">
                          <a:latin typeface="Chewy"/>
                          <a:ea typeface="Chewy"/>
                          <a:cs typeface="Chewy"/>
                          <a:sym typeface="Chewy"/>
                        </a:rPr>
                        <a:t>I am learning a new </a:t>
                      </a:r>
                      <a:r>
                        <a:rPr lang="en-GB" sz="2900" u="sng">
                          <a:solidFill>
                            <a:srgbClr val="0000FF"/>
                          </a:solidFill>
                          <a:latin typeface="Chewy"/>
                          <a:ea typeface="Chewy"/>
                          <a:cs typeface="Chewy"/>
                          <a:sym typeface="Chewy"/>
                        </a:rPr>
                        <a:t>language </a:t>
                      </a:r>
                      <a:r>
                        <a:rPr lang="en-GB" sz="2900">
                          <a:latin typeface="Chewy"/>
                          <a:ea typeface="Chewy"/>
                          <a:cs typeface="Chewy"/>
                          <a:sym typeface="Chewy"/>
                        </a:rPr>
                        <a:t>at school.</a:t>
                      </a:r>
                      <a:endParaRPr sz="2900" u="none" strike="noStrike" cap="none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3F3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416" name="Google Shape;416;p73"/>
          <p:cNvPicPr preferRelativeResize="0"/>
          <p:nvPr/>
        </p:nvPicPr>
        <p:blipFill rotWithShape="1">
          <a:blip r:embed="rId3">
            <a:alphaModFix/>
          </a:blip>
          <a:srcRect b="21235"/>
          <a:stretch/>
        </p:blipFill>
        <p:spPr>
          <a:xfrm>
            <a:off x="5575500" y="3368100"/>
            <a:ext cx="1957725" cy="15420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27" name="Google Shape;427;p75"/>
          <p:cNvGraphicFramePr/>
          <p:nvPr/>
        </p:nvGraphicFramePr>
        <p:xfrm>
          <a:off x="621750" y="281900"/>
          <a:ext cx="7900500" cy="4691360"/>
        </p:xfrm>
        <a:graphic>
          <a:graphicData uri="http://schemas.openxmlformats.org/drawingml/2006/table">
            <a:tbl>
              <a:tblPr>
                <a:noFill/>
                <a:tableStyleId>{7B0002B0-9E92-4F11-9C9F-0C2D7A5A9AAF}</a:tableStyleId>
              </a:tblPr>
              <a:tblGrid>
                <a:gridCol w="39502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9502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004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900"/>
                        <a:buFont typeface="Arial"/>
                        <a:buNone/>
                      </a:pPr>
                      <a:r>
                        <a:rPr lang="en-GB" sz="1900" u="sng" strike="noStrike" cap="none">
                          <a:latin typeface="Chewy"/>
                          <a:ea typeface="Chewy"/>
                          <a:cs typeface="Chewy"/>
                          <a:sym typeface="Chewy"/>
                        </a:rPr>
                        <a:t>Word </a:t>
                      </a:r>
                      <a:endParaRPr sz="1900" u="sng" strike="noStrike" cap="none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CE5C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900"/>
                        <a:buFont typeface="Arial"/>
                        <a:buNone/>
                      </a:pPr>
                      <a:r>
                        <a:rPr lang="en-GB" sz="1900" u="sng" strike="noStrike" cap="none">
                          <a:latin typeface="Chewy"/>
                          <a:ea typeface="Chewy"/>
                          <a:cs typeface="Chewy"/>
                          <a:sym typeface="Chewy"/>
                        </a:rPr>
                        <a:t>Meaning</a:t>
                      </a:r>
                      <a:endParaRPr sz="1900" u="sng" strike="noStrike" cap="none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FE2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6647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5500"/>
                        <a:buFont typeface="Arial"/>
                        <a:buNone/>
                      </a:pPr>
                      <a:r>
                        <a:rPr lang="en-GB" sz="5500">
                          <a:latin typeface="Chewy"/>
                          <a:ea typeface="Chewy"/>
                          <a:cs typeface="Chewy"/>
                          <a:sym typeface="Chewy"/>
                        </a:rPr>
                        <a:t>lightning</a:t>
                      </a:r>
                      <a:endParaRPr sz="5500" u="none" strike="noStrike" cap="none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3000"/>
                        <a:buFont typeface="Arial"/>
                        <a:buNone/>
                      </a:pPr>
                      <a:r>
                        <a:rPr lang="en-GB" sz="3000">
                          <a:solidFill>
                            <a:srgbClr val="FF0000"/>
                          </a:solidFill>
                          <a:latin typeface="Chewy"/>
                          <a:ea typeface="Chewy"/>
                          <a:cs typeface="Chewy"/>
                          <a:sym typeface="Chewy"/>
                        </a:rPr>
                        <a:t>(noun, adjective)</a:t>
                      </a:r>
                      <a:endParaRPr sz="3000" u="none" strike="noStrike" cap="none">
                        <a:solidFill>
                          <a:srgbClr val="FF0000"/>
                        </a:solidFill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GB" sz="1800">
                          <a:solidFill>
                            <a:srgbClr val="0000FF"/>
                          </a:solidFill>
                          <a:latin typeface="Chewy"/>
                          <a:ea typeface="Chewy"/>
                          <a:cs typeface="Chewy"/>
                          <a:sym typeface="Chewy"/>
                        </a:rPr>
                        <a:t>Noun </a:t>
                      </a:r>
                      <a:r>
                        <a:rPr lang="en-GB" sz="1800">
                          <a:latin typeface="Chewy"/>
                          <a:ea typeface="Chewy"/>
                          <a:cs typeface="Chewy"/>
                          <a:sym typeface="Chewy"/>
                        </a:rPr>
                        <a:t>- Lightning is the very bright flashes of light in the sky that happen during thunderstorms.</a:t>
                      </a:r>
                      <a:endParaRPr sz="1800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800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GB" sz="1800">
                          <a:solidFill>
                            <a:srgbClr val="0000FF"/>
                          </a:solidFill>
                          <a:latin typeface="Chewy"/>
                          <a:ea typeface="Chewy"/>
                          <a:cs typeface="Chewy"/>
                          <a:sym typeface="Chewy"/>
                        </a:rPr>
                        <a:t>Adjective </a:t>
                      </a:r>
                      <a:r>
                        <a:rPr lang="en-GB" sz="1800">
                          <a:latin typeface="Chewy"/>
                          <a:ea typeface="Chewy"/>
                          <a:cs typeface="Chewy"/>
                          <a:sym typeface="Chewy"/>
                        </a:rPr>
                        <a:t>- something that happens very quickly.</a:t>
                      </a:r>
                      <a:endParaRPr sz="1800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3F3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55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900"/>
                        <a:buFont typeface="Arial"/>
                        <a:buNone/>
                      </a:pPr>
                      <a:r>
                        <a:rPr lang="en-GB" sz="1900" b="1" u="sng" strike="noStrike" cap="none">
                          <a:latin typeface="Chewy"/>
                          <a:ea typeface="Chewy"/>
                          <a:cs typeface="Chewy"/>
                          <a:sym typeface="Chewy"/>
                        </a:rPr>
                        <a:t>In a Sentence</a:t>
                      </a:r>
                      <a:endParaRPr sz="1900" b="1" u="sng" strike="noStrike" cap="none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6D7A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900"/>
                        <a:buFont typeface="Arial"/>
                        <a:buNone/>
                      </a:pPr>
                      <a:r>
                        <a:rPr lang="en-GB" sz="1900" b="1" u="sng" strike="noStrike" cap="none">
                          <a:latin typeface="Chewy"/>
                          <a:ea typeface="Chewy"/>
                          <a:cs typeface="Chewy"/>
                          <a:sym typeface="Chewy"/>
                        </a:rPr>
                        <a:t>Drawing</a:t>
                      </a:r>
                      <a:endParaRPr sz="1900" b="1" u="sng" strike="noStrike" cap="none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4CC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4664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900"/>
                        <a:buFont typeface="Arial"/>
                        <a:buNone/>
                      </a:pPr>
                      <a:r>
                        <a:rPr lang="en-GB" sz="2200">
                          <a:solidFill>
                            <a:srgbClr val="0000FF"/>
                          </a:solidFill>
                          <a:latin typeface="Chewy"/>
                          <a:ea typeface="Chewy"/>
                          <a:cs typeface="Chewy"/>
                          <a:sym typeface="Chewy"/>
                        </a:rPr>
                        <a:t>Noun </a:t>
                      </a:r>
                      <a:r>
                        <a:rPr lang="en-GB" sz="2200">
                          <a:latin typeface="Chewy"/>
                          <a:ea typeface="Chewy"/>
                          <a:cs typeface="Chewy"/>
                          <a:sym typeface="Chewy"/>
                        </a:rPr>
                        <a:t>- Did you see the </a:t>
                      </a:r>
                      <a:r>
                        <a:rPr lang="en-GB" sz="2200" u="sng">
                          <a:solidFill>
                            <a:srgbClr val="0000FF"/>
                          </a:solidFill>
                          <a:latin typeface="Chewy"/>
                          <a:ea typeface="Chewy"/>
                          <a:cs typeface="Chewy"/>
                          <a:sym typeface="Chewy"/>
                        </a:rPr>
                        <a:t>lightning </a:t>
                      </a:r>
                      <a:r>
                        <a:rPr lang="en-GB" sz="2200">
                          <a:latin typeface="Chewy"/>
                          <a:ea typeface="Chewy"/>
                          <a:cs typeface="Chewy"/>
                          <a:sym typeface="Chewy"/>
                        </a:rPr>
                        <a:t>last night?</a:t>
                      </a:r>
                      <a:endParaRPr sz="2200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900"/>
                        <a:buFont typeface="Arial"/>
                        <a:buNone/>
                      </a:pPr>
                      <a:endParaRPr sz="2200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900"/>
                        <a:buFont typeface="Arial"/>
                        <a:buNone/>
                      </a:pPr>
                      <a:r>
                        <a:rPr lang="en-GB" sz="2200">
                          <a:solidFill>
                            <a:srgbClr val="0000FF"/>
                          </a:solidFill>
                          <a:latin typeface="Chewy"/>
                          <a:ea typeface="Chewy"/>
                          <a:cs typeface="Chewy"/>
                          <a:sym typeface="Chewy"/>
                        </a:rPr>
                        <a:t>Adjective </a:t>
                      </a:r>
                      <a:r>
                        <a:rPr lang="en-GB" sz="2200">
                          <a:latin typeface="Chewy"/>
                          <a:ea typeface="Chewy"/>
                          <a:cs typeface="Chewy"/>
                          <a:sym typeface="Chewy"/>
                        </a:rPr>
                        <a:t>- the fox moved at </a:t>
                      </a:r>
                      <a:r>
                        <a:rPr lang="en-GB" sz="2200" u="sng">
                          <a:solidFill>
                            <a:srgbClr val="0000FF"/>
                          </a:solidFill>
                          <a:latin typeface="Chewy"/>
                          <a:ea typeface="Chewy"/>
                          <a:cs typeface="Chewy"/>
                          <a:sym typeface="Chewy"/>
                        </a:rPr>
                        <a:t>lightning </a:t>
                      </a:r>
                      <a:r>
                        <a:rPr lang="en-GB" sz="2200">
                          <a:latin typeface="Chewy"/>
                          <a:ea typeface="Chewy"/>
                          <a:cs typeface="Chewy"/>
                          <a:sym typeface="Chewy"/>
                        </a:rPr>
                        <a:t>speed.</a:t>
                      </a:r>
                      <a:endParaRPr sz="2200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3F3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428" name="Google Shape;428;p75"/>
          <p:cNvPicPr preferRelativeResize="0"/>
          <p:nvPr/>
        </p:nvPicPr>
        <p:blipFill rotWithShape="1">
          <a:blip r:embed="rId3">
            <a:alphaModFix/>
          </a:blip>
          <a:srcRect b="20873"/>
          <a:stretch/>
        </p:blipFill>
        <p:spPr>
          <a:xfrm>
            <a:off x="5304825" y="3253250"/>
            <a:ext cx="2023075" cy="1600849"/>
          </a:xfrm>
          <a:prstGeom prst="rect">
            <a:avLst/>
          </a:prstGeom>
          <a:noFill/>
          <a:ln>
            <a:noFill/>
          </a:ln>
        </p:spPr>
      </p:pic>
      <p:pic>
        <p:nvPicPr>
          <p:cNvPr id="429" name="Google Shape;429;p75"/>
          <p:cNvPicPr preferRelativeResize="0"/>
          <p:nvPr/>
        </p:nvPicPr>
        <p:blipFill rotWithShape="1">
          <a:blip r:embed="rId3">
            <a:alphaModFix/>
          </a:blip>
          <a:srcRect b="20388"/>
          <a:stretch/>
        </p:blipFill>
        <p:spPr>
          <a:xfrm>
            <a:off x="6400000" y="3789974"/>
            <a:ext cx="1266296" cy="10081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34" name="Google Shape;434;p76"/>
          <p:cNvGraphicFramePr/>
          <p:nvPr/>
        </p:nvGraphicFramePr>
        <p:xfrm>
          <a:off x="621750" y="627276"/>
          <a:ext cx="7900500" cy="4371320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39502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9502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004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900"/>
                        <a:buFont typeface="Arial"/>
                        <a:buNone/>
                      </a:pPr>
                      <a:r>
                        <a:rPr lang="en-GB" sz="1900" u="sng" strike="noStrike" cap="none">
                          <a:latin typeface="Chewy"/>
                          <a:ea typeface="Chewy"/>
                          <a:cs typeface="Chewy"/>
                          <a:sym typeface="Chewy"/>
                        </a:rPr>
                        <a:t>Word </a:t>
                      </a:r>
                      <a:endParaRPr sz="1900" u="sng" strike="noStrike" cap="none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CE5C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900"/>
                        <a:buFont typeface="Arial"/>
                        <a:buNone/>
                      </a:pPr>
                      <a:r>
                        <a:rPr lang="en-GB" sz="1900" u="sng" strike="noStrike" cap="none">
                          <a:latin typeface="Chewy"/>
                          <a:ea typeface="Chewy"/>
                          <a:cs typeface="Chewy"/>
                          <a:sym typeface="Chewy"/>
                        </a:rPr>
                        <a:t>Meaning</a:t>
                      </a:r>
                      <a:endParaRPr sz="1900" u="sng" strike="noStrike" cap="none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FE2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782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5500"/>
                        <a:buFont typeface="Arial"/>
                        <a:buNone/>
                      </a:pPr>
                      <a:r>
                        <a:rPr lang="en-GB" sz="5500">
                          <a:latin typeface="Chewy"/>
                          <a:ea typeface="Chewy"/>
                          <a:cs typeface="Chewy"/>
                          <a:sym typeface="Chewy"/>
                        </a:rPr>
                        <a:t>marvellous</a:t>
                      </a:r>
                      <a:endParaRPr sz="5500" u="none" strike="noStrike" cap="none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3000"/>
                        <a:buFont typeface="Arial"/>
                        <a:buNone/>
                      </a:pPr>
                      <a:r>
                        <a:rPr lang="en-GB" sz="3000">
                          <a:solidFill>
                            <a:srgbClr val="FF0000"/>
                          </a:solidFill>
                          <a:latin typeface="Chewy"/>
                          <a:ea typeface="Chewy"/>
                          <a:cs typeface="Chewy"/>
                          <a:sym typeface="Chewy"/>
                        </a:rPr>
                        <a:t>(adjective)</a:t>
                      </a:r>
                      <a:endParaRPr sz="3000" u="none" strike="noStrike" cap="none">
                        <a:solidFill>
                          <a:srgbClr val="FF0000"/>
                        </a:solidFill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GB" sz="1800">
                          <a:latin typeface="Chewy"/>
                          <a:ea typeface="Chewy"/>
                          <a:cs typeface="Chewy"/>
                          <a:sym typeface="Chewy"/>
                        </a:rPr>
                        <a:t>If you describe someone or something as marvellous, you are emphasizing that they are very good.</a:t>
                      </a:r>
                      <a:endParaRPr sz="1800" u="none" strike="noStrike" cap="none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3F3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7241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900"/>
                        <a:buFont typeface="Arial"/>
                        <a:buNone/>
                      </a:pPr>
                      <a:r>
                        <a:rPr lang="en-GB" sz="1900" b="1" u="sng" strike="noStrike" cap="none">
                          <a:latin typeface="Chewy"/>
                          <a:ea typeface="Chewy"/>
                          <a:cs typeface="Chewy"/>
                          <a:sym typeface="Chewy"/>
                        </a:rPr>
                        <a:t>In a Sentence</a:t>
                      </a:r>
                      <a:endParaRPr sz="1900" b="1" u="sng" strike="noStrike" cap="none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6D7A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900"/>
                        <a:buFont typeface="Arial"/>
                        <a:buNone/>
                      </a:pPr>
                      <a:r>
                        <a:rPr lang="en-GB" sz="1900" b="1" u="sng" strike="noStrike" cap="none">
                          <a:latin typeface="Chewy"/>
                          <a:ea typeface="Chewy"/>
                          <a:cs typeface="Chewy"/>
                          <a:sym typeface="Chewy"/>
                        </a:rPr>
                        <a:t>Drawing</a:t>
                      </a:r>
                      <a:endParaRPr sz="1900" b="1" u="sng" strike="noStrike" cap="none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4CC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92021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900"/>
                        <a:buFont typeface="Arial"/>
                        <a:buNone/>
                      </a:pPr>
                      <a:r>
                        <a:rPr lang="en-GB" sz="2900">
                          <a:latin typeface="Chewy"/>
                          <a:ea typeface="Chewy"/>
                          <a:cs typeface="Chewy"/>
                          <a:sym typeface="Chewy"/>
                        </a:rPr>
                        <a:t>She looked </a:t>
                      </a:r>
                      <a:r>
                        <a:rPr lang="en-GB" sz="2900" u="sng">
                          <a:solidFill>
                            <a:srgbClr val="0000FF"/>
                          </a:solidFill>
                          <a:latin typeface="Chewy"/>
                          <a:ea typeface="Chewy"/>
                          <a:cs typeface="Chewy"/>
                          <a:sym typeface="Chewy"/>
                        </a:rPr>
                        <a:t>marvellous </a:t>
                      </a:r>
                      <a:r>
                        <a:rPr lang="en-GB" sz="2900">
                          <a:latin typeface="Chewy"/>
                          <a:ea typeface="Chewy"/>
                          <a:cs typeface="Chewy"/>
                          <a:sym typeface="Chewy"/>
                        </a:rPr>
                        <a:t>in her dress.</a:t>
                      </a:r>
                      <a:endParaRPr sz="2900" u="none" strike="noStrike" cap="none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3F3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435" name="Google Shape;435;p76"/>
          <p:cNvPicPr preferRelativeResize="0"/>
          <p:nvPr/>
        </p:nvPicPr>
        <p:blipFill rotWithShape="1">
          <a:blip r:embed="rId3">
            <a:alphaModFix/>
          </a:blip>
          <a:srcRect b="34301"/>
          <a:stretch/>
        </p:blipFill>
        <p:spPr>
          <a:xfrm>
            <a:off x="5174101" y="3148225"/>
            <a:ext cx="2639175" cy="1733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40" name="Google Shape;440;p77"/>
          <p:cNvGraphicFramePr/>
          <p:nvPr/>
        </p:nvGraphicFramePr>
        <p:xfrm>
          <a:off x="621750" y="627276"/>
          <a:ext cx="7900500" cy="4371320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39502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9502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004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900"/>
                        <a:buFont typeface="Arial"/>
                        <a:buNone/>
                      </a:pPr>
                      <a:r>
                        <a:rPr lang="en-GB" sz="1900" u="sng" strike="noStrike" cap="none">
                          <a:latin typeface="Chewy"/>
                          <a:ea typeface="Chewy"/>
                          <a:cs typeface="Chewy"/>
                          <a:sym typeface="Chewy"/>
                        </a:rPr>
                        <a:t>Word </a:t>
                      </a:r>
                      <a:endParaRPr sz="1900" u="sng" strike="noStrike" cap="none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CE5C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900"/>
                        <a:buFont typeface="Arial"/>
                        <a:buNone/>
                      </a:pPr>
                      <a:r>
                        <a:rPr lang="en-GB" sz="1900" u="sng" strike="noStrike" cap="none">
                          <a:latin typeface="Chewy"/>
                          <a:ea typeface="Chewy"/>
                          <a:cs typeface="Chewy"/>
                          <a:sym typeface="Chewy"/>
                        </a:rPr>
                        <a:t>Meaning</a:t>
                      </a:r>
                      <a:endParaRPr sz="1900" u="sng" strike="noStrike" cap="none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FE2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782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5500"/>
                        <a:buFont typeface="Arial"/>
                        <a:buNone/>
                      </a:pPr>
                      <a:r>
                        <a:rPr lang="en-GB" sz="5500">
                          <a:latin typeface="Chewy"/>
                          <a:ea typeface="Chewy"/>
                          <a:cs typeface="Chewy"/>
                          <a:sym typeface="Chewy"/>
                        </a:rPr>
                        <a:t>mischievous</a:t>
                      </a:r>
                      <a:endParaRPr sz="5500" u="none" strike="noStrike" cap="none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3000"/>
                        <a:buFont typeface="Arial"/>
                        <a:buNone/>
                      </a:pPr>
                      <a:r>
                        <a:rPr lang="en-GB" sz="3000">
                          <a:solidFill>
                            <a:srgbClr val="FF0000"/>
                          </a:solidFill>
                          <a:latin typeface="Chewy"/>
                          <a:ea typeface="Chewy"/>
                          <a:cs typeface="Chewy"/>
                          <a:sym typeface="Chewy"/>
                        </a:rPr>
                        <a:t>(adjective)</a:t>
                      </a:r>
                      <a:endParaRPr sz="3000" u="none" strike="noStrike" cap="none">
                        <a:solidFill>
                          <a:srgbClr val="FF0000"/>
                        </a:solidFill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GB" sz="1800">
                          <a:latin typeface="Chewy"/>
                          <a:ea typeface="Chewy"/>
                          <a:cs typeface="Chewy"/>
                          <a:sym typeface="Chewy"/>
                        </a:rPr>
                        <a:t>A mischievous person/animal likes to have fun by playing harmless tricks on people or doing things they are not supposed to do.</a:t>
                      </a:r>
                      <a:endParaRPr sz="1800" u="none" strike="noStrike" cap="none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3F3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7241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900"/>
                        <a:buFont typeface="Arial"/>
                        <a:buNone/>
                      </a:pPr>
                      <a:r>
                        <a:rPr lang="en-GB" sz="1900" b="1" u="sng" strike="noStrike" cap="none">
                          <a:latin typeface="Chewy"/>
                          <a:ea typeface="Chewy"/>
                          <a:cs typeface="Chewy"/>
                          <a:sym typeface="Chewy"/>
                        </a:rPr>
                        <a:t>In a Sentence</a:t>
                      </a:r>
                      <a:endParaRPr sz="1900" b="1" u="sng" strike="noStrike" cap="none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6D7A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900"/>
                        <a:buFont typeface="Arial"/>
                        <a:buNone/>
                      </a:pPr>
                      <a:r>
                        <a:rPr lang="en-GB" sz="1900" b="1" u="sng" strike="noStrike" cap="none">
                          <a:latin typeface="Chewy"/>
                          <a:ea typeface="Chewy"/>
                          <a:cs typeface="Chewy"/>
                          <a:sym typeface="Chewy"/>
                        </a:rPr>
                        <a:t>Drawing</a:t>
                      </a:r>
                      <a:endParaRPr sz="1900" b="1" u="sng" strike="noStrike" cap="none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4CC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92021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900"/>
                        <a:buFont typeface="Arial"/>
                        <a:buNone/>
                      </a:pPr>
                      <a:r>
                        <a:rPr lang="en-GB" sz="2900">
                          <a:latin typeface="Chewy"/>
                          <a:ea typeface="Chewy"/>
                          <a:cs typeface="Chewy"/>
                          <a:sym typeface="Chewy"/>
                        </a:rPr>
                        <a:t>My dog was being very </a:t>
                      </a:r>
                      <a:r>
                        <a:rPr lang="en-GB" sz="2900" u="sng">
                          <a:solidFill>
                            <a:srgbClr val="0000FF"/>
                          </a:solidFill>
                          <a:latin typeface="Chewy"/>
                          <a:ea typeface="Chewy"/>
                          <a:cs typeface="Chewy"/>
                          <a:sym typeface="Chewy"/>
                        </a:rPr>
                        <a:t>mischievous </a:t>
                      </a:r>
                      <a:r>
                        <a:rPr lang="en-GB" sz="2900">
                          <a:latin typeface="Chewy"/>
                          <a:ea typeface="Chewy"/>
                          <a:cs typeface="Chewy"/>
                          <a:sym typeface="Chewy"/>
                        </a:rPr>
                        <a:t>at the park.</a:t>
                      </a:r>
                      <a:endParaRPr sz="2900" u="none" strike="noStrike" cap="none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3F3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441" name="Google Shape;441;p7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734200" y="3327776"/>
            <a:ext cx="1640350" cy="1640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46" name="Google Shape;446;p78"/>
          <p:cNvGraphicFramePr/>
          <p:nvPr/>
        </p:nvGraphicFramePr>
        <p:xfrm>
          <a:off x="621750" y="627275"/>
          <a:ext cx="7900500" cy="4340840"/>
        </p:xfrm>
        <a:graphic>
          <a:graphicData uri="http://schemas.openxmlformats.org/drawingml/2006/table">
            <a:tbl>
              <a:tblPr>
                <a:noFill/>
                <a:tableStyleId>{7B0002B0-9E92-4F11-9C9F-0C2D7A5A9AAF}</a:tableStyleId>
              </a:tblPr>
              <a:tblGrid>
                <a:gridCol w="39502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9502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004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900"/>
                        <a:buFont typeface="Arial"/>
                        <a:buNone/>
                      </a:pPr>
                      <a:r>
                        <a:rPr lang="en-GB" sz="1900" u="sng" strike="noStrike" cap="none">
                          <a:latin typeface="Chewy"/>
                          <a:ea typeface="Chewy"/>
                          <a:cs typeface="Chewy"/>
                          <a:sym typeface="Chewy"/>
                        </a:rPr>
                        <a:t>Word </a:t>
                      </a:r>
                      <a:endParaRPr sz="1900" u="sng" strike="noStrike" cap="none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CE5C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900"/>
                        <a:buFont typeface="Arial"/>
                        <a:buNone/>
                      </a:pPr>
                      <a:r>
                        <a:rPr lang="en-GB" sz="1900" u="sng" strike="noStrike" cap="none">
                          <a:latin typeface="Chewy"/>
                          <a:ea typeface="Chewy"/>
                          <a:cs typeface="Chewy"/>
                          <a:sym typeface="Chewy"/>
                        </a:rPr>
                        <a:t>Meaning</a:t>
                      </a:r>
                      <a:endParaRPr sz="1900" u="sng" strike="noStrike" cap="none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FE2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6647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5500"/>
                        <a:buFont typeface="Arial"/>
                        <a:buNone/>
                      </a:pPr>
                      <a:r>
                        <a:rPr lang="en-GB" sz="5500">
                          <a:latin typeface="Chewy"/>
                          <a:ea typeface="Chewy"/>
                          <a:cs typeface="Chewy"/>
                          <a:sym typeface="Chewy"/>
                        </a:rPr>
                        <a:t>muscle</a:t>
                      </a:r>
                      <a:endParaRPr sz="5500" u="none" strike="noStrike" cap="none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3000"/>
                        <a:buFont typeface="Arial"/>
                        <a:buNone/>
                      </a:pPr>
                      <a:r>
                        <a:rPr lang="en-GB" sz="3000">
                          <a:solidFill>
                            <a:srgbClr val="FF0000"/>
                          </a:solidFill>
                          <a:latin typeface="Chewy"/>
                          <a:ea typeface="Chewy"/>
                          <a:cs typeface="Chewy"/>
                          <a:sym typeface="Chewy"/>
                        </a:rPr>
                        <a:t>(noun)</a:t>
                      </a:r>
                      <a:endParaRPr sz="3000" u="none" strike="noStrike" cap="none">
                        <a:solidFill>
                          <a:srgbClr val="FF0000"/>
                        </a:solidFill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GB" sz="1800">
                          <a:latin typeface="Chewy"/>
                          <a:ea typeface="Chewy"/>
                          <a:cs typeface="Chewy"/>
                          <a:sym typeface="Chewy"/>
                        </a:rPr>
                        <a:t>A muscle is a piece of tissue inside your body which connects two bones and which you use when you make a movement.</a:t>
                      </a:r>
                      <a:endParaRPr sz="1800" u="none" strike="noStrike" cap="none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3F3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55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900"/>
                        <a:buFont typeface="Arial"/>
                        <a:buNone/>
                      </a:pPr>
                      <a:r>
                        <a:rPr lang="en-GB" sz="1900" b="1" u="sng" strike="noStrike" cap="none">
                          <a:latin typeface="Chewy"/>
                          <a:ea typeface="Chewy"/>
                          <a:cs typeface="Chewy"/>
                          <a:sym typeface="Chewy"/>
                        </a:rPr>
                        <a:t>In a Sentence</a:t>
                      </a:r>
                      <a:endParaRPr sz="1900" b="1" u="sng" strike="noStrike" cap="none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6D7A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900"/>
                        <a:buFont typeface="Arial"/>
                        <a:buNone/>
                      </a:pPr>
                      <a:r>
                        <a:rPr lang="en-GB" sz="1900" b="1" u="sng" strike="noStrike" cap="none">
                          <a:latin typeface="Chewy"/>
                          <a:ea typeface="Chewy"/>
                          <a:cs typeface="Chewy"/>
                          <a:sym typeface="Chewy"/>
                        </a:rPr>
                        <a:t>Drawing</a:t>
                      </a:r>
                      <a:endParaRPr sz="1900" b="1" u="sng" strike="noStrike" cap="none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4CC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4664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900"/>
                        <a:buFont typeface="Arial"/>
                        <a:buNone/>
                      </a:pPr>
                      <a:r>
                        <a:rPr lang="en-GB" sz="2900">
                          <a:latin typeface="Chewy"/>
                          <a:ea typeface="Chewy"/>
                          <a:cs typeface="Chewy"/>
                          <a:sym typeface="Chewy"/>
                        </a:rPr>
                        <a:t>Keeping your </a:t>
                      </a:r>
                      <a:r>
                        <a:rPr lang="en-GB" sz="2900" u="sng">
                          <a:solidFill>
                            <a:srgbClr val="0000FF"/>
                          </a:solidFill>
                          <a:latin typeface="Chewy"/>
                          <a:ea typeface="Chewy"/>
                          <a:cs typeface="Chewy"/>
                          <a:sym typeface="Chewy"/>
                        </a:rPr>
                        <a:t>muscle(s) </a:t>
                      </a:r>
                      <a:r>
                        <a:rPr lang="en-GB" sz="2900">
                          <a:latin typeface="Chewy"/>
                          <a:ea typeface="Chewy"/>
                          <a:cs typeface="Chewy"/>
                          <a:sym typeface="Chewy"/>
                        </a:rPr>
                        <a:t>strong helps you to avoid back problems.</a:t>
                      </a:r>
                      <a:endParaRPr sz="2900" u="none" strike="noStrike" cap="none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3F3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447" name="Google Shape;447;p78"/>
          <p:cNvPicPr preferRelativeResize="0"/>
          <p:nvPr/>
        </p:nvPicPr>
        <p:blipFill rotWithShape="1">
          <a:blip r:embed="rId3">
            <a:alphaModFix/>
          </a:blip>
          <a:srcRect b="15604"/>
          <a:stretch/>
        </p:blipFill>
        <p:spPr>
          <a:xfrm>
            <a:off x="5398150" y="3150500"/>
            <a:ext cx="2096218" cy="1769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52" name="Google Shape;452;p79"/>
          <p:cNvGraphicFramePr/>
          <p:nvPr/>
        </p:nvGraphicFramePr>
        <p:xfrm>
          <a:off x="621750" y="627276"/>
          <a:ext cx="7900500" cy="4371320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39502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9502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004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900"/>
                        <a:buFont typeface="Arial"/>
                        <a:buNone/>
                      </a:pPr>
                      <a:r>
                        <a:rPr lang="en-GB" sz="1900" u="sng" strike="noStrike" cap="none">
                          <a:latin typeface="Chewy"/>
                          <a:ea typeface="Chewy"/>
                          <a:cs typeface="Chewy"/>
                          <a:sym typeface="Chewy"/>
                        </a:rPr>
                        <a:t>Word </a:t>
                      </a:r>
                      <a:endParaRPr sz="1900" u="sng" strike="noStrike" cap="none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CE5C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900"/>
                        <a:buFont typeface="Arial"/>
                        <a:buNone/>
                      </a:pPr>
                      <a:r>
                        <a:rPr lang="en-GB" sz="1900" u="sng" strike="noStrike" cap="none">
                          <a:latin typeface="Chewy"/>
                          <a:ea typeface="Chewy"/>
                          <a:cs typeface="Chewy"/>
                          <a:sym typeface="Chewy"/>
                        </a:rPr>
                        <a:t>Meaning</a:t>
                      </a:r>
                      <a:endParaRPr sz="1900" u="sng" strike="noStrike" cap="none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FE2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782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5500"/>
                        <a:buFont typeface="Arial"/>
                        <a:buNone/>
                      </a:pPr>
                      <a:r>
                        <a:rPr lang="en-GB" sz="5500">
                          <a:latin typeface="Chewy"/>
                          <a:ea typeface="Chewy"/>
                          <a:cs typeface="Chewy"/>
                          <a:sym typeface="Chewy"/>
                        </a:rPr>
                        <a:t>necessary</a:t>
                      </a:r>
                      <a:endParaRPr sz="5500" u="none" strike="noStrike" cap="none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3000"/>
                        <a:buFont typeface="Arial"/>
                        <a:buNone/>
                      </a:pPr>
                      <a:r>
                        <a:rPr lang="en-GB" sz="3000">
                          <a:solidFill>
                            <a:srgbClr val="FF0000"/>
                          </a:solidFill>
                          <a:latin typeface="Chewy"/>
                          <a:ea typeface="Chewy"/>
                          <a:cs typeface="Chewy"/>
                          <a:sym typeface="Chewy"/>
                        </a:rPr>
                        <a:t>(adjective)</a:t>
                      </a:r>
                      <a:endParaRPr sz="3000" u="none" strike="noStrike" cap="none">
                        <a:solidFill>
                          <a:srgbClr val="FF0000"/>
                        </a:solidFill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GB" sz="1800">
                          <a:latin typeface="Chewy"/>
                          <a:ea typeface="Chewy"/>
                          <a:cs typeface="Chewy"/>
                          <a:sym typeface="Chewy"/>
                        </a:rPr>
                        <a:t>Something that is necessary is needed in order for something else to happen.</a:t>
                      </a:r>
                      <a:endParaRPr sz="1800" u="none" strike="noStrike" cap="none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3F3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7241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900"/>
                        <a:buFont typeface="Arial"/>
                        <a:buNone/>
                      </a:pPr>
                      <a:r>
                        <a:rPr lang="en-GB" sz="1900" b="1" u="sng" strike="noStrike" cap="none">
                          <a:latin typeface="Chewy"/>
                          <a:ea typeface="Chewy"/>
                          <a:cs typeface="Chewy"/>
                          <a:sym typeface="Chewy"/>
                        </a:rPr>
                        <a:t>In a Sentence</a:t>
                      </a:r>
                      <a:endParaRPr sz="1900" b="1" u="sng" strike="noStrike" cap="none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6D7A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900"/>
                        <a:buFont typeface="Arial"/>
                        <a:buNone/>
                      </a:pPr>
                      <a:r>
                        <a:rPr lang="en-GB" sz="1900" b="1" u="sng" strike="noStrike" cap="none">
                          <a:latin typeface="Chewy"/>
                          <a:ea typeface="Chewy"/>
                          <a:cs typeface="Chewy"/>
                          <a:sym typeface="Chewy"/>
                        </a:rPr>
                        <a:t>Drawing</a:t>
                      </a:r>
                      <a:endParaRPr sz="1900" b="1" u="sng" strike="noStrike" cap="none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4CC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92021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900"/>
                        <a:buFont typeface="Arial"/>
                        <a:buNone/>
                      </a:pPr>
                      <a:r>
                        <a:rPr lang="en-GB" sz="2900">
                          <a:latin typeface="Chewy"/>
                          <a:ea typeface="Chewy"/>
                          <a:cs typeface="Chewy"/>
                          <a:sym typeface="Chewy"/>
                        </a:rPr>
                        <a:t>It is </a:t>
                      </a:r>
                      <a:r>
                        <a:rPr lang="en-GB" sz="2900" u="sng">
                          <a:solidFill>
                            <a:srgbClr val="0000FF"/>
                          </a:solidFill>
                          <a:latin typeface="Chewy"/>
                          <a:ea typeface="Chewy"/>
                          <a:cs typeface="Chewy"/>
                          <a:sym typeface="Chewy"/>
                        </a:rPr>
                        <a:t>necessary </a:t>
                      </a:r>
                      <a:r>
                        <a:rPr lang="en-GB" sz="2900">
                          <a:latin typeface="Chewy"/>
                          <a:ea typeface="Chewy"/>
                          <a:cs typeface="Chewy"/>
                          <a:sym typeface="Chewy"/>
                        </a:rPr>
                        <a:t>to use all of these ingredients to make the cake.</a:t>
                      </a:r>
                      <a:endParaRPr sz="2900" u="none" strike="noStrike" cap="none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3F3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453" name="Google Shape;453;p79"/>
          <p:cNvPicPr preferRelativeResize="0"/>
          <p:nvPr/>
        </p:nvPicPr>
        <p:blipFill rotWithShape="1">
          <a:blip r:embed="rId3">
            <a:alphaModFix/>
          </a:blip>
          <a:srcRect b="19781"/>
          <a:stretch/>
        </p:blipFill>
        <p:spPr>
          <a:xfrm>
            <a:off x="5612826" y="3250076"/>
            <a:ext cx="1894874" cy="15200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58" name="Google Shape;458;p80"/>
          <p:cNvGraphicFramePr/>
          <p:nvPr/>
        </p:nvGraphicFramePr>
        <p:xfrm>
          <a:off x="621750" y="627276"/>
          <a:ext cx="7900500" cy="4371320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39502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9502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004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900"/>
                        <a:buFont typeface="Arial"/>
                        <a:buNone/>
                      </a:pPr>
                      <a:r>
                        <a:rPr lang="en-GB" sz="1900" u="sng" strike="noStrike" cap="none">
                          <a:latin typeface="Chewy"/>
                          <a:ea typeface="Chewy"/>
                          <a:cs typeface="Chewy"/>
                          <a:sym typeface="Chewy"/>
                        </a:rPr>
                        <a:t>Word </a:t>
                      </a:r>
                      <a:endParaRPr sz="1900" u="sng" strike="noStrike" cap="none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CE5C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900"/>
                        <a:buFont typeface="Arial"/>
                        <a:buNone/>
                      </a:pPr>
                      <a:r>
                        <a:rPr lang="en-GB" sz="1900" u="sng" strike="noStrike" cap="none">
                          <a:latin typeface="Chewy"/>
                          <a:ea typeface="Chewy"/>
                          <a:cs typeface="Chewy"/>
                          <a:sym typeface="Chewy"/>
                        </a:rPr>
                        <a:t>Meaning</a:t>
                      </a:r>
                      <a:endParaRPr sz="1900" u="sng" strike="noStrike" cap="none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FE2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782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5500"/>
                        <a:buFont typeface="Arial"/>
                        <a:buNone/>
                      </a:pPr>
                      <a:r>
                        <a:rPr lang="en-GB" sz="5500">
                          <a:latin typeface="Chewy"/>
                          <a:ea typeface="Chewy"/>
                          <a:cs typeface="Chewy"/>
                          <a:sym typeface="Chewy"/>
                        </a:rPr>
                        <a:t>neighbour</a:t>
                      </a:r>
                      <a:endParaRPr sz="5500" u="none" strike="noStrike" cap="none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3000"/>
                        <a:buFont typeface="Arial"/>
                        <a:buNone/>
                      </a:pPr>
                      <a:r>
                        <a:rPr lang="en-GB" sz="3000">
                          <a:solidFill>
                            <a:srgbClr val="FF0000"/>
                          </a:solidFill>
                          <a:latin typeface="Chewy"/>
                          <a:ea typeface="Chewy"/>
                          <a:cs typeface="Chewy"/>
                          <a:sym typeface="Chewy"/>
                        </a:rPr>
                        <a:t>(noun)</a:t>
                      </a:r>
                      <a:endParaRPr sz="3000" u="none" strike="noStrike" cap="none">
                        <a:solidFill>
                          <a:srgbClr val="FF0000"/>
                        </a:solidFill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GB" sz="1800">
                          <a:latin typeface="Chewy"/>
                          <a:ea typeface="Chewy"/>
                          <a:cs typeface="Chewy"/>
                          <a:sym typeface="Chewy"/>
                        </a:rPr>
                        <a:t>Your neighbour is someone who lives near you/next to you.</a:t>
                      </a:r>
                      <a:endParaRPr sz="1800" u="none" strike="noStrike" cap="none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3F3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7241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900"/>
                        <a:buFont typeface="Arial"/>
                        <a:buNone/>
                      </a:pPr>
                      <a:r>
                        <a:rPr lang="en-GB" sz="1900" b="1" u="sng" strike="noStrike" cap="none">
                          <a:latin typeface="Chewy"/>
                          <a:ea typeface="Chewy"/>
                          <a:cs typeface="Chewy"/>
                          <a:sym typeface="Chewy"/>
                        </a:rPr>
                        <a:t>In a Sentence</a:t>
                      </a:r>
                      <a:endParaRPr sz="1900" b="1" u="sng" strike="noStrike" cap="none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6D7A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900"/>
                        <a:buFont typeface="Arial"/>
                        <a:buNone/>
                      </a:pPr>
                      <a:r>
                        <a:rPr lang="en-GB" sz="1900" b="1" u="sng" strike="noStrike" cap="none">
                          <a:latin typeface="Chewy"/>
                          <a:ea typeface="Chewy"/>
                          <a:cs typeface="Chewy"/>
                          <a:sym typeface="Chewy"/>
                        </a:rPr>
                        <a:t>Drawing</a:t>
                      </a:r>
                      <a:endParaRPr sz="1900" b="1" u="sng" strike="noStrike" cap="none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4CC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92021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900"/>
                        <a:buFont typeface="Arial"/>
                        <a:buNone/>
                      </a:pPr>
                      <a:r>
                        <a:rPr lang="en-GB" sz="2900">
                          <a:latin typeface="Chewy"/>
                          <a:ea typeface="Chewy"/>
                          <a:cs typeface="Chewy"/>
                          <a:sym typeface="Chewy"/>
                        </a:rPr>
                        <a:t>I really get on with my </a:t>
                      </a:r>
                      <a:r>
                        <a:rPr lang="en-GB" sz="2900" u="sng">
                          <a:solidFill>
                            <a:srgbClr val="0000FF"/>
                          </a:solidFill>
                          <a:latin typeface="Chewy"/>
                          <a:ea typeface="Chewy"/>
                          <a:cs typeface="Chewy"/>
                          <a:sym typeface="Chewy"/>
                        </a:rPr>
                        <a:t>neighbour </a:t>
                      </a:r>
                      <a:r>
                        <a:rPr lang="en-GB" sz="2900">
                          <a:latin typeface="Chewy"/>
                          <a:ea typeface="Chewy"/>
                          <a:cs typeface="Chewy"/>
                          <a:sym typeface="Chewy"/>
                        </a:rPr>
                        <a:t>and her family.</a:t>
                      </a:r>
                      <a:endParaRPr sz="2900" u="none" strike="noStrike" cap="none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3F3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459" name="Google Shape;459;p80"/>
          <p:cNvPicPr preferRelativeResize="0"/>
          <p:nvPr/>
        </p:nvPicPr>
        <p:blipFill rotWithShape="1">
          <a:blip r:embed="rId3">
            <a:alphaModFix/>
          </a:blip>
          <a:srcRect b="15604"/>
          <a:stretch/>
        </p:blipFill>
        <p:spPr>
          <a:xfrm>
            <a:off x="5556826" y="3201876"/>
            <a:ext cx="1883051" cy="1589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64" name="Google Shape;464;p81"/>
          <p:cNvGraphicFramePr/>
          <p:nvPr/>
        </p:nvGraphicFramePr>
        <p:xfrm>
          <a:off x="621750" y="627276"/>
          <a:ext cx="7900500" cy="4371320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39502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9502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004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900"/>
                        <a:buFont typeface="Arial"/>
                        <a:buNone/>
                      </a:pPr>
                      <a:r>
                        <a:rPr lang="en-GB" sz="1900" u="sng" strike="noStrike" cap="none">
                          <a:latin typeface="Chewy"/>
                          <a:ea typeface="Chewy"/>
                          <a:cs typeface="Chewy"/>
                          <a:sym typeface="Chewy"/>
                        </a:rPr>
                        <a:t>Word </a:t>
                      </a:r>
                      <a:endParaRPr sz="1900" u="sng" strike="noStrike" cap="none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CE5C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900"/>
                        <a:buFont typeface="Arial"/>
                        <a:buNone/>
                      </a:pPr>
                      <a:r>
                        <a:rPr lang="en-GB" sz="1900" u="sng" strike="noStrike" cap="none">
                          <a:latin typeface="Chewy"/>
                          <a:ea typeface="Chewy"/>
                          <a:cs typeface="Chewy"/>
                          <a:sym typeface="Chewy"/>
                        </a:rPr>
                        <a:t>Meaning</a:t>
                      </a:r>
                      <a:endParaRPr sz="1900" u="sng" strike="noStrike" cap="none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FE2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782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5500"/>
                        <a:buFont typeface="Arial"/>
                        <a:buNone/>
                      </a:pPr>
                      <a:r>
                        <a:rPr lang="en-GB" sz="5500">
                          <a:latin typeface="Chewy"/>
                          <a:ea typeface="Chewy"/>
                          <a:cs typeface="Chewy"/>
                          <a:sym typeface="Chewy"/>
                        </a:rPr>
                        <a:t>nuisance</a:t>
                      </a:r>
                      <a:endParaRPr sz="5500" u="none" strike="noStrike" cap="none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3000"/>
                        <a:buFont typeface="Arial"/>
                        <a:buNone/>
                      </a:pPr>
                      <a:r>
                        <a:rPr lang="en-GB" sz="3000">
                          <a:solidFill>
                            <a:srgbClr val="FF0000"/>
                          </a:solidFill>
                          <a:latin typeface="Chewy"/>
                          <a:ea typeface="Chewy"/>
                          <a:cs typeface="Chewy"/>
                          <a:sym typeface="Chewy"/>
                        </a:rPr>
                        <a:t>(noun)</a:t>
                      </a:r>
                      <a:endParaRPr sz="3000" u="none" strike="noStrike" cap="none">
                        <a:solidFill>
                          <a:srgbClr val="FF0000"/>
                        </a:solidFill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GB" sz="1800">
                          <a:latin typeface="Chewy"/>
                          <a:ea typeface="Chewy"/>
                          <a:cs typeface="Chewy"/>
                          <a:sym typeface="Chewy"/>
                        </a:rPr>
                        <a:t>If you say that someone or something is a nuisance, you mean that they annoy you or cause you a lot of problems.</a:t>
                      </a:r>
                      <a:endParaRPr sz="1800" u="none" strike="noStrike" cap="none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3F3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7241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900"/>
                        <a:buFont typeface="Arial"/>
                        <a:buNone/>
                      </a:pPr>
                      <a:r>
                        <a:rPr lang="en-GB" sz="1900" b="1" u="sng" strike="noStrike" cap="none">
                          <a:latin typeface="Chewy"/>
                          <a:ea typeface="Chewy"/>
                          <a:cs typeface="Chewy"/>
                          <a:sym typeface="Chewy"/>
                        </a:rPr>
                        <a:t>In a Sentence</a:t>
                      </a:r>
                      <a:endParaRPr sz="1900" b="1" u="sng" strike="noStrike" cap="none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6D7A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900"/>
                        <a:buFont typeface="Arial"/>
                        <a:buNone/>
                      </a:pPr>
                      <a:r>
                        <a:rPr lang="en-GB" sz="1900" b="1" u="sng" strike="noStrike" cap="none">
                          <a:latin typeface="Chewy"/>
                          <a:ea typeface="Chewy"/>
                          <a:cs typeface="Chewy"/>
                          <a:sym typeface="Chewy"/>
                        </a:rPr>
                        <a:t>Drawing</a:t>
                      </a:r>
                      <a:endParaRPr sz="1900" b="1" u="sng" strike="noStrike" cap="none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4CC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92021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900"/>
                        <a:buFont typeface="Arial"/>
                        <a:buNone/>
                      </a:pPr>
                      <a:r>
                        <a:rPr lang="en-GB" sz="2900">
                          <a:latin typeface="Chewy"/>
                          <a:ea typeface="Chewy"/>
                          <a:cs typeface="Chewy"/>
                          <a:sym typeface="Chewy"/>
                        </a:rPr>
                        <a:t>You have been a </a:t>
                      </a:r>
                      <a:r>
                        <a:rPr lang="en-GB" sz="2900" u="sng">
                          <a:solidFill>
                            <a:srgbClr val="0000FF"/>
                          </a:solidFill>
                          <a:latin typeface="Chewy"/>
                          <a:ea typeface="Chewy"/>
                          <a:cs typeface="Chewy"/>
                          <a:sym typeface="Chewy"/>
                        </a:rPr>
                        <a:t>nuisance </a:t>
                      </a:r>
                      <a:r>
                        <a:rPr lang="en-GB" sz="2900">
                          <a:latin typeface="Chewy"/>
                          <a:ea typeface="Chewy"/>
                          <a:cs typeface="Chewy"/>
                          <a:sym typeface="Chewy"/>
                        </a:rPr>
                        <a:t>today, and I am very disappointed. </a:t>
                      </a:r>
                      <a:endParaRPr sz="2900" u="none" strike="noStrike" cap="none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3F3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465" name="Google Shape;465;p81"/>
          <p:cNvPicPr preferRelativeResize="0"/>
          <p:nvPr/>
        </p:nvPicPr>
        <p:blipFill rotWithShape="1">
          <a:blip r:embed="rId3">
            <a:alphaModFix/>
          </a:blip>
          <a:srcRect b="15604"/>
          <a:stretch/>
        </p:blipFill>
        <p:spPr>
          <a:xfrm>
            <a:off x="5584826" y="3204101"/>
            <a:ext cx="1911051" cy="1612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70" name="Google Shape;470;p82"/>
          <p:cNvGraphicFramePr/>
          <p:nvPr/>
        </p:nvGraphicFramePr>
        <p:xfrm>
          <a:off x="621750" y="627275"/>
          <a:ext cx="7900500" cy="4340840"/>
        </p:xfrm>
        <a:graphic>
          <a:graphicData uri="http://schemas.openxmlformats.org/drawingml/2006/table">
            <a:tbl>
              <a:tblPr>
                <a:noFill/>
                <a:tableStyleId>{7B0002B0-9E92-4F11-9C9F-0C2D7A5A9AAF}</a:tableStyleId>
              </a:tblPr>
              <a:tblGrid>
                <a:gridCol w="39502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9502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004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900"/>
                        <a:buFont typeface="Arial"/>
                        <a:buNone/>
                      </a:pPr>
                      <a:r>
                        <a:rPr lang="en-GB" sz="1900" u="sng" strike="noStrike" cap="none">
                          <a:latin typeface="Chewy"/>
                          <a:ea typeface="Chewy"/>
                          <a:cs typeface="Chewy"/>
                          <a:sym typeface="Chewy"/>
                        </a:rPr>
                        <a:t>Word </a:t>
                      </a:r>
                      <a:endParaRPr sz="1900" u="sng" strike="noStrike" cap="none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CE5C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900"/>
                        <a:buFont typeface="Arial"/>
                        <a:buNone/>
                      </a:pPr>
                      <a:r>
                        <a:rPr lang="en-GB" sz="1900" u="sng" strike="noStrike" cap="none">
                          <a:latin typeface="Chewy"/>
                          <a:ea typeface="Chewy"/>
                          <a:cs typeface="Chewy"/>
                          <a:sym typeface="Chewy"/>
                        </a:rPr>
                        <a:t>Meaning</a:t>
                      </a:r>
                      <a:endParaRPr sz="1900" u="sng" strike="noStrike" cap="none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FE2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6647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5500"/>
                        <a:buFont typeface="Arial"/>
                        <a:buNone/>
                      </a:pPr>
                      <a:r>
                        <a:rPr lang="en-GB" sz="5500">
                          <a:latin typeface="Chewy"/>
                          <a:ea typeface="Chewy"/>
                          <a:cs typeface="Chewy"/>
                          <a:sym typeface="Chewy"/>
                        </a:rPr>
                        <a:t>occupy</a:t>
                      </a:r>
                      <a:endParaRPr sz="5500" u="none" strike="noStrike" cap="none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3000"/>
                        <a:buFont typeface="Arial"/>
                        <a:buNone/>
                      </a:pPr>
                      <a:r>
                        <a:rPr lang="en-GB" sz="3000">
                          <a:solidFill>
                            <a:srgbClr val="FF0000"/>
                          </a:solidFill>
                          <a:latin typeface="Chewy"/>
                          <a:ea typeface="Chewy"/>
                          <a:cs typeface="Chewy"/>
                          <a:sym typeface="Chewy"/>
                        </a:rPr>
                        <a:t>(verb)</a:t>
                      </a:r>
                      <a:endParaRPr sz="3000" u="none" strike="noStrike" cap="none">
                        <a:solidFill>
                          <a:srgbClr val="FF0000"/>
                        </a:solidFill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GB" sz="1800">
                          <a:latin typeface="Chewy"/>
                          <a:ea typeface="Chewy"/>
                          <a:cs typeface="Chewy"/>
                          <a:sym typeface="Chewy"/>
                        </a:rPr>
                        <a:t>The people who occupy a building or a place are the people who live or work there.</a:t>
                      </a:r>
                      <a:endParaRPr sz="1800" u="none" strike="noStrike" cap="none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3F3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55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900"/>
                        <a:buFont typeface="Arial"/>
                        <a:buNone/>
                      </a:pPr>
                      <a:r>
                        <a:rPr lang="en-GB" sz="1900" b="1" u="sng" strike="noStrike" cap="none">
                          <a:latin typeface="Chewy"/>
                          <a:ea typeface="Chewy"/>
                          <a:cs typeface="Chewy"/>
                          <a:sym typeface="Chewy"/>
                        </a:rPr>
                        <a:t>In a Sentence</a:t>
                      </a:r>
                      <a:endParaRPr sz="1900" b="1" u="sng" strike="noStrike" cap="none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6D7A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900"/>
                        <a:buFont typeface="Arial"/>
                        <a:buNone/>
                      </a:pPr>
                      <a:r>
                        <a:rPr lang="en-GB" sz="1900" b="1" u="sng" strike="noStrike" cap="none">
                          <a:latin typeface="Chewy"/>
                          <a:ea typeface="Chewy"/>
                          <a:cs typeface="Chewy"/>
                          <a:sym typeface="Chewy"/>
                        </a:rPr>
                        <a:t>Drawing</a:t>
                      </a:r>
                      <a:endParaRPr sz="1900" b="1" u="sng" strike="noStrike" cap="none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4CC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4664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900"/>
                        <a:buFont typeface="Arial"/>
                        <a:buNone/>
                      </a:pPr>
                      <a:r>
                        <a:rPr lang="en-GB" sz="2900">
                          <a:latin typeface="Chewy"/>
                          <a:ea typeface="Chewy"/>
                          <a:cs typeface="Chewy"/>
                          <a:sym typeface="Chewy"/>
                        </a:rPr>
                        <a:t>Over </a:t>
                      </a:r>
                      <a:r>
                        <a:rPr lang="en-GB" sz="2900" u="sng">
                          <a:solidFill>
                            <a:srgbClr val="0000FF"/>
                          </a:solidFill>
                          <a:latin typeface="Chewy"/>
                          <a:ea typeface="Chewy"/>
                          <a:cs typeface="Chewy"/>
                          <a:sym typeface="Chewy"/>
                        </a:rPr>
                        <a:t>forty </a:t>
                      </a:r>
                      <a:r>
                        <a:rPr lang="en-GB" sz="2900">
                          <a:latin typeface="Chewy"/>
                          <a:ea typeface="Chewy"/>
                          <a:cs typeface="Chewy"/>
                          <a:sym typeface="Chewy"/>
                        </a:rPr>
                        <a:t>people </a:t>
                      </a:r>
                      <a:r>
                        <a:rPr lang="en-GB" sz="2900" u="sng">
                          <a:solidFill>
                            <a:srgbClr val="0000FF"/>
                          </a:solidFill>
                          <a:latin typeface="Chewy"/>
                          <a:ea typeface="Chewy"/>
                          <a:cs typeface="Chewy"/>
                          <a:sym typeface="Chewy"/>
                        </a:rPr>
                        <a:t>occupy </a:t>
                      </a:r>
                      <a:r>
                        <a:rPr lang="en-GB" sz="2900">
                          <a:latin typeface="Chewy"/>
                          <a:ea typeface="Chewy"/>
                          <a:cs typeface="Chewy"/>
                          <a:sym typeface="Chewy"/>
                        </a:rPr>
                        <a:t>these apartments. </a:t>
                      </a:r>
                      <a:endParaRPr sz="2900" u="none" strike="noStrike" cap="none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3F3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471" name="Google Shape;471;p82"/>
          <p:cNvPicPr preferRelativeResize="0"/>
          <p:nvPr/>
        </p:nvPicPr>
        <p:blipFill rotWithShape="1">
          <a:blip r:embed="rId3">
            <a:alphaModFix/>
          </a:blip>
          <a:srcRect b="16881"/>
          <a:stretch/>
        </p:blipFill>
        <p:spPr>
          <a:xfrm>
            <a:off x="5510125" y="3214850"/>
            <a:ext cx="1985725" cy="16505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1" name="Google Shape;71;p16"/>
          <p:cNvGraphicFramePr/>
          <p:nvPr/>
        </p:nvGraphicFramePr>
        <p:xfrm>
          <a:off x="621750" y="627275"/>
          <a:ext cx="7900500" cy="4340840"/>
        </p:xfrm>
        <a:graphic>
          <a:graphicData uri="http://schemas.openxmlformats.org/drawingml/2006/table">
            <a:tbl>
              <a:tblPr>
                <a:noFill/>
                <a:tableStyleId>{7B0002B0-9E92-4F11-9C9F-0C2D7A5A9AAF}</a:tableStyleId>
              </a:tblPr>
              <a:tblGrid>
                <a:gridCol w="39502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9502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004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900"/>
                        <a:buFont typeface="Arial"/>
                        <a:buNone/>
                      </a:pPr>
                      <a:r>
                        <a:rPr lang="en-GB" sz="1900" u="sng" strike="noStrike" cap="none">
                          <a:latin typeface="Chewy"/>
                          <a:ea typeface="Chewy"/>
                          <a:cs typeface="Chewy"/>
                          <a:sym typeface="Chewy"/>
                        </a:rPr>
                        <a:t>Word </a:t>
                      </a:r>
                      <a:endParaRPr sz="1900" u="sng" strike="noStrike" cap="none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CE5C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900"/>
                        <a:buFont typeface="Arial"/>
                        <a:buNone/>
                      </a:pPr>
                      <a:r>
                        <a:rPr lang="en-GB" sz="1900" u="sng" strike="noStrike" cap="none">
                          <a:latin typeface="Chewy"/>
                          <a:ea typeface="Chewy"/>
                          <a:cs typeface="Chewy"/>
                          <a:sym typeface="Chewy"/>
                        </a:rPr>
                        <a:t>Meaning</a:t>
                      </a:r>
                      <a:endParaRPr sz="1900" u="sng" strike="noStrike" cap="none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FE2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6647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5500"/>
                        <a:buFont typeface="Arial"/>
                        <a:buNone/>
                      </a:pPr>
                      <a:r>
                        <a:rPr lang="en-GB" sz="5500" u="none" strike="noStrike" cap="none">
                          <a:latin typeface="Chewy"/>
                          <a:ea typeface="Chewy"/>
                          <a:cs typeface="Chewy"/>
                          <a:sym typeface="Chewy"/>
                        </a:rPr>
                        <a:t>accompany</a:t>
                      </a:r>
                      <a:endParaRPr sz="5500" u="none" strike="noStrike" cap="none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3000"/>
                        <a:buFont typeface="Arial"/>
                        <a:buNone/>
                      </a:pPr>
                      <a:r>
                        <a:rPr lang="en-GB" sz="3000" u="none" strike="noStrike" cap="none">
                          <a:solidFill>
                            <a:srgbClr val="FF0000"/>
                          </a:solidFill>
                          <a:latin typeface="Chewy"/>
                          <a:ea typeface="Chewy"/>
                          <a:cs typeface="Chewy"/>
                          <a:sym typeface="Chewy"/>
                        </a:rPr>
                        <a:t>(verb)</a:t>
                      </a:r>
                      <a:endParaRPr sz="3000" u="none" strike="noStrike" cap="none">
                        <a:solidFill>
                          <a:srgbClr val="FF0000"/>
                        </a:solidFill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GB" sz="1800" u="none" strike="noStrike" cap="none">
                          <a:latin typeface="Chewy"/>
                          <a:ea typeface="Chewy"/>
                          <a:cs typeface="Chewy"/>
                          <a:sym typeface="Chewy"/>
                        </a:rPr>
                        <a:t>To go along or in company with/join in action.</a:t>
                      </a:r>
                      <a:endParaRPr sz="1800" u="none" strike="noStrike" cap="none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3F3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55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900"/>
                        <a:buFont typeface="Arial"/>
                        <a:buNone/>
                      </a:pPr>
                      <a:r>
                        <a:rPr lang="en-GB" sz="1900" b="1" u="sng" strike="noStrike" cap="none">
                          <a:latin typeface="Chewy"/>
                          <a:ea typeface="Chewy"/>
                          <a:cs typeface="Chewy"/>
                          <a:sym typeface="Chewy"/>
                        </a:rPr>
                        <a:t>In a Sentence</a:t>
                      </a:r>
                      <a:endParaRPr sz="1900" b="1" u="sng" strike="noStrike" cap="none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6D7A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900"/>
                        <a:buFont typeface="Arial"/>
                        <a:buNone/>
                      </a:pPr>
                      <a:r>
                        <a:rPr lang="en-GB" sz="1900" b="1" u="sng" strike="noStrike" cap="none">
                          <a:latin typeface="Chewy"/>
                          <a:ea typeface="Chewy"/>
                          <a:cs typeface="Chewy"/>
                          <a:sym typeface="Chewy"/>
                        </a:rPr>
                        <a:t>Drawing</a:t>
                      </a:r>
                      <a:endParaRPr sz="1900" b="1" u="sng" strike="noStrike" cap="none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4CC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4664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900"/>
                        <a:buFont typeface="Arial"/>
                        <a:buNone/>
                      </a:pPr>
                      <a:r>
                        <a:rPr lang="en-GB" sz="2900" u="none" strike="noStrike" cap="none">
                          <a:latin typeface="Chewy"/>
                          <a:ea typeface="Chewy"/>
                          <a:cs typeface="Chewy"/>
                          <a:sym typeface="Chewy"/>
                        </a:rPr>
                        <a:t>Can I </a:t>
                      </a:r>
                      <a:r>
                        <a:rPr lang="en-GB" sz="2900" u="sng" strike="noStrike" cap="none">
                          <a:solidFill>
                            <a:srgbClr val="0000FF"/>
                          </a:solidFill>
                          <a:latin typeface="Chewy"/>
                          <a:ea typeface="Chewy"/>
                          <a:cs typeface="Chewy"/>
                          <a:sym typeface="Chewy"/>
                        </a:rPr>
                        <a:t>accompany </a:t>
                      </a:r>
                      <a:r>
                        <a:rPr lang="en-GB" sz="2900" u="none" strike="noStrike" cap="none">
                          <a:latin typeface="Chewy"/>
                          <a:ea typeface="Chewy"/>
                          <a:cs typeface="Chewy"/>
                          <a:sym typeface="Chewy"/>
                        </a:rPr>
                        <a:t>you to the cinema?</a:t>
                      </a:r>
                      <a:endParaRPr sz="2900" u="none" strike="noStrike" cap="none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3F3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72" name="Google Shape;72;p16"/>
          <p:cNvPicPr preferRelativeResize="0"/>
          <p:nvPr/>
        </p:nvPicPr>
        <p:blipFill rotWithShape="1">
          <a:blip r:embed="rId3">
            <a:alphaModFix/>
          </a:blip>
          <a:srcRect b="15604"/>
          <a:stretch/>
        </p:blipFill>
        <p:spPr>
          <a:xfrm>
            <a:off x="5515250" y="3223100"/>
            <a:ext cx="1933976" cy="16321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76" name="Google Shape;476;p83"/>
          <p:cNvGraphicFramePr/>
          <p:nvPr/>
        </p:nvGraphicFramePr>
        <p:xfrm>
          <a:off x="621750" y="627275"/>
          <a:ext cx="7900500" cy="4340840"/>
        </p:xfrm>
        <a:graphic>
          <a:graphicData uri="http://schemas.openxmlformats.org/drawingml/2006/table">
            <a:tbl>
              <a:tblPr>
                <a:noFill/>
                <a:tableStyleId>{7B0002B0-9E92-4F11-9C9F-0C2D7A5A9AAF}</a:tableStyleId>
              </a:tblPr>
              <a:tblGrid>
                <a:gridCol w="39502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9502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004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900"/>
                        <a:buFont typeface="Arial"/>
                        <a:buNone/>
                      </a:pPr>
                      <a:r>
                        <a:rPr lang="en-GB" sz="1900" u="sng" strike="noStrike" cap="none">
                          <a:latin typeface="Chewy"/>
                          <a:ea typeface="Chewy"/>
                          <a:cs typeface="Chewy"/>
                          <a:sym typeface="Chewy"/>
                        </a:rPr>
                        <a:t>Word </a:t>
                      </a:r>
                      <a:endParaRPr sz="1900" u="sng" strike="noStrike" cap="none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CE5C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900"/>
                        <a:buFont typeface="Arial"/>
                        <a:buNone/>
                      </a:pPr>
                      <a:r>
                        <a:rPr lang="en-GB" sz="1900" u="sng" strike="noStrike" cap="none">
                          <a:latin typeface="Chewy"/>
                          <a:ea typeface="Chewy"/>
                          <a:cs typeface="Chewy"/>
                          <a:sym typeface="Chewy"/>
                        </a:rPr>
                        <a:t>Meaning</a:t>
                      </a:r>
                      <a:endParaRPr sz="1900" u="sng" strike="noStrike" cap="none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FE2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6647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5500"/>
                        <a:buFont typeface="Arial"/>
                        <a:buNone/>
                      </a:pPr>
                      <a:r>
                        <a:rPr lang="en-GB" sz="5500">
                          <a:latin typeface="Chewy"/>
                          <a:ea typeface="Chewy"/>
                          <a:cs typeface="Chewy"/>
                          <a:sym typeface="Chewy"/>
                        </a:rPr>
                        <a:t>occur</a:t>
                      </a:r>
                      <a:endParaRPr sz="5500" u="none" strike="noStrike" cap="none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3000"/>
                        <a:buFont typeface="Arial"/>
                        <a:buNone/>
                      </a:pPr>
                      <a:r>
                        <a:rPr lang="en-GB" sz="3000">
                          <a:solidFill>
                            <a:srgbClr val="FF0000"/>
                          </a:solidFill>
                          <a:latin typeface="Chewy"/>
                          <a:ea typeface="Chewy"/>
                          <a:cs typeface="Chewy"/>
                          <a:sym typeface="Chewy"/>
                        </a:rPr>
                        <a:t>(verb)</a:t>
                      </a:r>
                      <a:endParaRPr sz="3000" u="none" strike="noStrike" cap="none">
                        <a:solidFill>
                          <a:srgbClr val="FF0000"/>
                        </a:solidFill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GB" sz="1800">
                          <a:latin typeface="Chewy"/>
                          <a:ea typeface="Chewy"/>
                          <a:cs typeface="Chewy"/>
                          <a:sym typeface="Chewy"/>
                        </a:rPr>
                        <a:t>When something occurs, it happens.</a:t>
                      </a:r>
                      <a:endParaRPr sz="1800" u="none" strike="noStrike" cap="none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3F3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55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900"/>
                        <a:buFont typeface="Arial"/>
                        <a:buNone/>
                      </a:pPr>
                      <a:r>
                        <a:rPr lang="en-GB" sz="1900" b="1" u="sng" strike="noStrike" cap="none">
                          <a:latin typeface="Chewy"/>
                          <a:ea typeface="Chewy"/>
                          <a:cs typeface="Chewy"/>
                          <a:sym typeface="Chewy"/>
                        </a:rPr>
                        <a:t>In a Sentence</a:t>
                      </a:r>
                      <a:endParaRPr sz="1900" b="1" u="sng" strike="noStrike" cap="none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6D7A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900"/>
                        <a:buFont typeface="Arial"/>
                        <a:buNone/>
                      </a:pPr>
                      <a:r>
                        <a:rPr lang="en-GB" sz="1900" b="1" u="sng" strike="noStrike" cap="none">
                          <a:latin typeface="Chewy"/>
                          <a:ea typeface="Chewy"/>
                          <a:cs typeface="Chewy"/>
                          <a:sym typeface="Chewy"/>
                        </a:rPr>
                        <a:t>Drawing</a:t>
                      </a:r>
                      <a:endParaRPr sz="1900" b="1" u="sng" strike="noStrike" cap="none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4CC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4664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900"/>
                        <a:buFont typeface="Arial"/>
                        <a:buNone/>
                      </a:pPr>
                      <a:r>
                        <a:rPr lang="en-GB" sz="2900">
                          <a:latin typeface="Chewy"/>
                          <a:ea typeface="Chewy"/>
                          <a:cs typeface="Chewy"/>
                          <a:sym typeface="Chewy"/>
                        </a:rPr>
                        <a:t>My headaches only </a:t>
                      </a:r>
                      <a:r>
                        <a:rPr lang="en-GB" sz="2900" u="sng">
                          <a:solidFill>
                            <a:srgbClr val="0000FF"/>
                          </a:solidFill>
                          <a:latin typeface="Chewy"/>
                          <a:ea typeface="Chewy"/>
                          <a:cs typeface="Chewy"/>
                          <a:sym typeface="Chewy"/>
                        </a:rPr>
                        <a:t>occur </a:t>
                      </a:r>
                      <a:r>
                        <a:rPr lang="en-GB" sz="2900">
                          <a:latin typeface="Chewy"/>
                          <a:ea typeface="Chewy"/>
                          <a:cs typeface="Chewy"/>
                          <a:sym typeface="Chewy"/>
                        </a:rPr>
                        <a:t>at night.</a:t>
                      </a:r>
                      <a:endParaRPr sz="2900" u="none" strike="noStrike" cap="none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3F3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477" name="Google Shape;477;p83"/>
          <p:cNvPicPr preferRelativeResize="0"/>
          <p:nvPr/>
        </p:nvPicPr>
        <p:blipFill rotWithShape="1">
          <a:blip r:embed="rId3">
            <a:alphaModFix/>
          </a:blip>
          <a:srcRect b="19419"/>
          <a:stretch/>
        </p:blipFill>
        <p:spPr>
          <a:xfrm>
            <a:off x="5444825" y="3133375"/>
            <a:ext cx="2181749" cy="17580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82" name="Google Shape;482;p84"/>
          <p:cNvGraphicFramePr/>
          <p:nvPr/>
        </p:nvGraphicFramePr>
        <p:xfrm>
          <a:off x="621750" y="627275"/>
          <a:ext cx="7900500" cy="4340840"/>
        </p:xfrm>
        <a:graphic>
          <a:graphicData uri="http://schemas.openxmlformats.org/drawingml/2006/table">
            <a:tbl>
              <a:tblPr>
                <a:noFill/>
                <a:tableStyleId>{7B0002B0-9E92-4F11-9C9F-0C2D7A5A9AAF}</a:tableStyleId>
              </a:tblPr>
              <a:tblGrid>
                <a:gridCol w="39502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9502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004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900"/>
                        <a:buFont typeface="Arial"/>
                        <a:buNone/>
                      </a:pPr>
                      <a:r>
                        <a:rPr lang="en-GB" sz="1900" u="sng" strike="noStrike" cap="none">
                          <a:latin typeface="Chewy"/>
                          <a:ea typeface="Chewy"/>
                          <a:cs typeface="Chewy"/>
                          <a:sym typeface="Chewy"/>
                        </a:rPr>
                        <a:t>Word </a:t>
                      </a:r>
                      <a:endParaRPr sz="1900" u="sng" strike="noStrike" cap="none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CE5C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900"/>
                        <a:buFont typeface="Arial"/>
                        <a:buNone/>
                      </a:pPr>
                      <a:r>
                        <a:rPr lang="en-GB" sz="1900" u="sng" strike="noStrike" cap="none">
                          <a:latin typeface="Chewy"/>
                          <a:ea typeface="Chewy"/>
                          <a:cs typeface="Chewy"/>
                          <a:sym typeface="Chewy"/>
                        </a:rPr>
                        <a:t>Meaning</a:t>
                      </a:r>
                      <a:endParaRPr sz="1900" u="sng" strike="noStrike" cap="none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FE2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6647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5500"/>
                        <a:buFont typeface="Arial"/>
                        <a:buNone/>
                      </a:pPr>
                      <a:r>
                        <a:rPr lang="en-GB" sz="5500">
                          <a:latin typeface="Chewy"/>
                          <a:ea typeface="Chewy"/>
                          <a:cs typeface="Chewy"/>
                          <a:sym typeface="Chewy"/>
                        </a:rPr>
                        <a:t>opportunity</a:t>
                      </a:r>
                      <a:endParaRPr sz="5500" u="none" strike="noStrike" cap="none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3000"/>
                        <a:buFont typeface="Arial"/>
                        <a:buNone/>
                      </a:pPr>
                      <a:r>
                        <a:rPr lang="en-GB" sz="3000">
                          <a:solidFill>
                            <a:srgbClr val="FF0000"/>
                          </a:solidFill>
                          <a:latin typeface="Chewy"/>
                          <a:ea typeface="Chewy"/>
                          <a:cs typeface="Chewy"/>
                          <a:sym typeface="Chewy"/>
                        </a:rPr>
                        <a:t>(noun)</a:t>
                      </a:r>
                      <a:endParaRPr sz="3000" u="none" strike="noStrike" cap="none">
                        <a:solidFill>
                          <a:srgbClr val="FF0000"/>
                        </a:solidFill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GB" sz="1800">
                          <a:latin typeface="Chewy"/>
                          <a:ea typeface="Chewy"/>
                          <a:cs typeface="Chewy"/>
                          <a:sym typeface="Chewy"/>
                        </a:rPr>
                        <a:t>An opportunity is a situation in which it is possible for you to do something that you want to do.</a:t>
                      </a:r>
                      <a:endParaRPr sz="1800" u="none" strike="noStrike" cap="none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3F3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55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900"/>
                        <a:buFont typeface="Arial"/>
                        <a:buNone/>
                      </a:pPr>
                      <a:r>
                        <a:rPr lang="en-GB" sz="1900" b="1" u="sng" strike="noStrike" cap="none">
                          <a:latin typeface="Chewy"/>
                          <a:ea typeface="Chewy"/>
                          <a:cs typeface="Chewy"/>
                          <a:sym typeface="Chewy"/>
                        </a:rPr>
                        <a:t>In a Sentence</a:t>
                      </a:r>
                      <a:endParaRPr sz="1900" b="1" u="sng" strike="noStrike" cap="none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6D7A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900"/>
                        <a:buFont typeface="Arial"/>
                        <a:buNone/>
                      </a:pPr>
                      <a:r>
                        <a:rPr lang="en-GB" sz="1900" b="1" u="sng" strike="noStrike" cap="none">
                          <a:latin typeface="Chewy"/>
                          <a:ea typeface="Chewy"/>
                          <a:cs typeface="Chewy"/>
                          <a:sym typeface="Chewy"/>
                        </a:rPr>
                        <a:t>Drawing</a:t>
                      </a:r>
                      <a:endParaRPr sz="1900" b="1" u="sng" strike="noStrike" cap="none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4CC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4664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900"/>
                        <a:buFont typeface="Arial"/>
                        <a:buNone/>
                      </a:pPr>
                      <a:r>
                        <a:rPr lang="en-GB" sz="2900">
                          <a:latin typeface="Chewy"/>
                          <a:ea typeface="Chewy"/>
                          <a:cs typeface="Chewy"/>
                          <a:sym typeface="Chewy"/>
                        </a:rPr>
                        <a:t>There is an </a:t>
                      </a:r>
                      <a:r>
                        <a:rPr lang="en-GB" sz="2900" u="sng">
                          <a:solidFill>
                            <a:srgbClr val="0000FF"/>
                          </a:solidFill>
                          <a:latin typeface="Chewy"/>
                          <a:ea typeface="Chewy"/>
                          <a:cs typeface="Chewy"/>
                          <a:sym typeface="Chewy"/>
                        </a:rPr>
                        <a:t>opportunity </a:t>
                      </a:r>
                      <a:r>
                        <a:rPr lang="en-GB" sz="2900">
                          <a:latin typeface="Chewy"/>
                          <a:ea typeface="Chewy"/>
                          <a:cs typeface="Chewy"/>
                          <a:sym typeface="Chewy"/>
                        </a:rPr>
                        <a:t>for you to attend the best university. </a:t>
                      </a:r>
                      <a:endParaRPr sz="2900" u="none" strike="noStrike" cap="none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3F3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483" name="Google Shape;483;p84"/>
          <p:cNvPicPr preferRelativeResize="0"/>
          <p:nvPr/>
        </p:nvPicPr>
        <p:blipFill rotWithShape="1">
          <a:blip r:embed="rId3">
            <a:alphaModFix/>
          </a:blip>
          <a:srcRect b="22142"/>
          <a:stretch/>
        </p:blipFill>
        <p:spPr>
          <a:xfrm>
            <a:off x="5407475" y="3153150"/>
            <a:ext cx="2331124" cy="18149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88" name="Google Shape;488;p85"/>
          <p:cNvGraphicFramePr/>
          <p:nvPr/>
        </p:nvGraphicFramePr>
        <p:xfrm>
          <a:off x="621750" y="627276"/>
          <a:ext cx="7900500" cy="4493240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39502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9502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004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900"/>
                        <a:buFont typeface="Arial"/>
                        <a:buNone/>
                      </a:pPr>
                      <a:r>
                        <a:rPr lang="en-GB" sz="1900" u="sng" strike="noStrike" cap="none">
                          <a:latin typeface="Chewy"/>
                          <a:ea typeface="Chewy"/>
                          <a:cs typeface="Chewy"/>
                          <a:sym typeface="Chewy"/>
                        </a:rPr>
                        <a:t>Word </a:t>
                      </a:r>
                      <a:endParaRPr sz="1900" u="sng" strike="noStrike" cap="none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CE5C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900"/>
                        <a:buFont typeface="Arial"/>
                        <a:buNone/>
                      </a:pPr>
                      <a:r>
                        <a:rPr lang="en-GB" sz="1900" u="sng" strike="noStrike" cap="none">
                          <a:latin typeface="Chewy"/>
                          <a:ea typeface="Chewy"/>
                          <a:cs typeface="Chewy"/>
                          <a:sym typeface="Chewy"/>
                        </a:rPr>
                        <a:t>Meaning</a:t>
                      </a:r>
                      <a:endParaRPr sz="1900" u="sng" strike="noStrike" cap="none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FE2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5544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5500"/>
                        <a:buFont typeface="Arial"/>
                        <a:buNone/>
                      </a:pPr>
                      <a:r>
                        <a:rPr lang="en-GB" sz="5500">
                          <a:latin typeface="Chewy"/>
                          <a:ea typeface="Chewy"/>
                          <a:cs typeface="Chewy"/>
                          <a:sym typeface="Chewy"/>
                        </a:rPr>
                        <a:t>parliament</a:t>
                      </a:r>
                      <a:endParaRPr sz="5500" u="none" strike="noStrike" cap="none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3000"/>
                        <a:buFont typeface="Arial"/>
                        <a:buNone/>
                      </a:pPr>
                      <a:r>
                        <a:rPr lang="en-GB" sz="3000">
                          <a:solidFill>
                            <a:srgbClr val="FF0000"/>
                          </a:solidFill>
                          <a:latin typeface="Chewy"/>
                          <a:ea typeface="Chewy"/>
                          <a:cs typeface="Chewy"/>
                          <a:sym typeface="Chewy"/>
                        </a:rPr>
                        <a:t>(proper noun)</a:t>
                      </a:r>
                      <a:endParaRPr sz="3000" u="none" strike="noStrike" cap="none">
                        <a:solidFill>
                          <a:srgbClr val="FF0000"/>
                        </a:solidFill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GB" sz="1800">
                          <a:latin typeface="Chewy"/>
                          <a:ea typeface="Chewy"/>
                          <a:cs typeface="Chewy"/>
                          <a:sym typeface="Chewy"/>
                        </a:rPr>
                        <a:t>The parliament of some countries, for example Britain, is the group of people who make or change its laws, and decide what policies the country should follow.</a:t>
                      </a:r>
                      <a:endParaRPr sz="1800" u="none" strike="noStrike" cap="none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3F3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7241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900"/>
                        <a:buFont typeface="Arial"/>
                        <a:buNone/>
                      </a:pPr>
                      <a:r>
                        <a:rPr lang="en-GB" sz="1900" b="1" u="sng" strike="noStrike" cap="none">
                          <a:latin typeface="Chewy"/>
                          <a:ea typeface="Chewy"/>
                          <a:cs typeface="Chewy"/>
                          <a:sym typeface="Chewy"/>
                        </a:rPr>
                        <a:t>In a Sentence</a:t>
                      </a:r>
                      <a:endParaRPr sz="1900" b="1" u="sng" strike="noStrike" cap="none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6D7A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900"/>
                        <a:buFont typeface="Arial"/>
                        <a:buNone/>
                      </a:pPr>
                      <a:r>
                        <a:rPr lang="en-GB" sz="1900" b="1" u="sng" strike="noStrike" cap="none">
                          <a:latin typeface="Chewy"/>
                          <a:ea typeface="Chewy"/>
                          <a:cs typeface="Chewy"/>
                          <a:sym typeface="Chewy"/>
                        </a:rPr>
                        <a:t>Drawing</a:t>
                      </a:r>
                      <a:endParaRPr sz="1900" b="1" u="sng" strike="noStrike" cap="none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4CC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96593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900"/>
                        <a:buFont typeface="Arial"/>
                        <a:buNone/>
                      </a:pPr>
                      <a:r>
                        <a:rPr lang="en-GB" sz="2900" u="sng">
                          <a:solidFill>
                            <a:srgbClr val="0000FF"/>
                          </a:solidFill>
                          <a:latin typeface="Chewy"/>
                          <a:ea typeface="Chewy"/>
                          <a:cs typeface="Chewy"/>
                          <a:sym typeface="Chewy"/>
                        </a:rPr>
                        <a:t>Parliament </a:t>
                      </a:r>
                      <a:r>
                        <a:rPr lang="en-GB" sz="2900">
                          <a:latin typeface="Chewy"/>
                          <a:ea typeface="Chewy"/>
                          <a:cs typeface="Chewy"/>
                          <a:sym typeface="Chewy"/>
                        </a:rPr>
                        <a:t>today approved the policy, but it has not yet become law.</a:t>
                      </a:r>
                      <a:endParaRPr sz="2900" u="none" strike="noStrike" cap="none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3F3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489" name="Google Shape;489;p85"/>
          <p:cNvPicPr preferRelativeResize="0"/>
          <p:nvPr/>
        </p:nvPicPr>
        <p:blipFill rotWithShape="1">
          <a:blip r:embed="rId3">
            <a:alphaModFix/>
          </a:blip>
          <a:srcRect b="16513"/>
          <a:stretch/>
        </p:blipFill>
        <p:spPr>
          <a:xfrm>
            <a:off x="5463501" y="3194051"/>
            <a:ext cx="2021992" cy="1688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00" name="Google Shape;500;p87"/>
          <p:cNvGraphicFramePr/>
          <p:nvPr/>
        </p:nvGraphicFramePr>
        <p:xfrm>
          <a:off x="621750" y="627276"/>
          <a:ext cx="7900500" cy="4371320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39502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9502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004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900"/>
                        <a:buFont typeface="Arial"/>
                        <a:buNone/>
                      </a:pPr>
                      <a:r>
                        <a:rPr lang="en-GB" sz="1900" u="sng" strike="noStrike" cap="none">
                          <a:latin typeface="Chewy"/>
                          <a:ea typeface="Chewy"/>
                          <a:cs typeface="Chewy"/>
                          <a:sym typeface="Chewy"/>
                        </a:rPr>
                        <a:t>Word </a:t>
                      </a:r>
                      <a:endParaRPr sz="1900" u="sng" strike="noStrike" cap="none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CE5C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900"/>
                        <a:buFont typeface="Arial"/>
                        <a:buNone/>
                      </a:pPr>
                      <a:r>
                        <a:rPr lang="en-GB" sz="1900" u="sng" strike="noStrike" cap="none">
                          <a:latin typeface="Chewy"/>
                          <a:ea typeface="Chewy"/>
                          <a:cs typeface="Chewy"/>
                          <a:sym typeface="Chewy"/>
                        </a:rPr>
                        <a:t>Meaning</a:t>
                      </a:r>
                      <a:endParaRPr sz="1900" u="sng" strike="noStrike" cap="none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FE2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782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5500"/>
                        <a:buFont typeface="Arial"/>
                        <a:buNone/>
                      </a:pPr>
                      <a:r>
                        <a:rPr lang="en-GB" sz="5500">
                          <a:latin typeface="Chewy"/>
                          <a:ea typeface="Chewy"/>
                          <a:cs typeface="Chewy"/>
                          <a:sym typeface="Chewy"/>
                        </a:rPr>
                        <a:t>physical</a:t>
                      </a:r>
                      <a:endParaRPr sz="5500" u="none" strike="noStrike" cap="none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3000"/>
                        <a:buFont typeface="Arial"/>
                        <a:buNone/>
                      </a:pPr>
                      <a:r>
                        <a:rPr lang="en-GB" sz="3000">
                          <a:solidFill>
                            <a:srgbClr val="FF0000"/>
                          </a:solidFill>
                          <a:latin typeface="Chewy"/>
                          <a:ea typeface="Chewy"/>
                          <a:cs typeface="Chewy"/>
                          <a:sym typeface="Chewy"/>
                        </a:rPr>
                        <a:t>(adjective)</a:t>
                      </a:r>
                      <a:endParaRPr sz="3000" u="none" strike="noStrike" cap="none">
                        <a:solidFill>
                          <a:srgbClr val="FF0000"/>
                        </a:solidFill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GB" sz="1800">
                          <a:latin typeface="Chewy"/>
                          <a:ea typeface="Chewy"/>
                          <a:cs typeface="Chewy"/>
                          <a:sym typeface="Chewy"/>
                        </a:rPr>
                        <a:t>Physical qualities, actions, or things are connected with a person's body, rather than with their mind.</a:t>
                      </a:r>
                      <a:endParaRPr sz="1800" u="none" strike="noStrike" cap="none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3F3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7241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900"/>
                        <a:buFont typeface="Arial"/>
                        <a:buNone/>
                      </a:pPr>
                      <a:r>
                        <a:rPr lang="en-GB" sz="1900" b="1" u="sng" strike="noStrike" cap="none">
                          <a:latin typeface="Chewy"/>
                          <a:ea typeface="Chewy"/>
                          <a:cs typeface="Chewy"/>
                          <a:sym typeface="Chewy"/>
                        </a:rPr>
                        <a:t>In a Sentence</a:t>
                      </a:r>
                      <a:endParaRPr sz="1900" b="1" u="sng" strike="noStrike" cap="none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6D7A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900"/>
                        <a:buFont typeface="Arial"/>
                        <a:buNone/>
                      </a:pPr>
                      <a:r>
                        <a:rPr lang="en-GB" sz="1900" b="1" u="sng" strike="noStrike" cap="none">
                          <a:latin typeface="Chewy"/>
                          <a:ea typeface="Chewy"/>
                          <a:cs typeface="Chewy"/>
                          <a:sym typeface="Chewy"/>
                        </a:rPr>
                        <a:t>Drawing</a:t>
                      </a:r>
                      <a:endParaRPr sz="1900" b="1" u="sng" strike="noStrike" cap="none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4CC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92021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900"/>
                        <a:buFont typeface="Arial"/>
                        <a:buNone/>
                      </a:pPr>
                      <a:r>
                        <a:rPr lang="en-GB" sz="2900" u="sng">
                          <a:solidFill>
                            <a:srgbClr val="0000FF"/>
                          </a:solidFill>
                          <a:latin typeface="Chewy"/>
                          <a:ea typeface="Chewy"/>
                          <a:cs typeface="Chewy"/>
                          <a:sym typeface="Chewy"/>
                        </a:rPr>
                        <a:t>Physical </a:t>
                      </a:r>
                      <a:r>
                        <a:rPr lang="en-GB" sz="2900">
                          <a:latin typeface="Chewy"/>
                          <a:ea typeface="Chewy"/>
                          <a:cs typeface="Chewy"/>
                          <a:sym typeface="Chewy"/>
                        </a:rPr>
                        <a:t>activity promotes good health.</a:t>
                      </a:r>
                      <a:endParaRPr sz="2900" u="none" strike="noStrike" cap="none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3F3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501" name="Google Shape;501;p87"/>
          <p:cNvPicPr preferRelativeResize="0"/>
          <p:nvPr/>
        </p:nvPicPr>
        <p:blipFill rotWithShape="1">
          <a:blip r:embed="rId3">
            <a:alphaModFix/>
          </a:blip>
          <a:srcRect b="15604"/>
          <a:stretch/>
        </p:blipFill>
        <p:spPr>
          <a:xfrm>
            <a:off x="5482151" y="3148425"/>
            <a:ext cx="2069749" cy="1746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06" name="Google Shape;506;p88"/>
          <p:cNvGraphicFramePr/>
          <p:nvPr/>
        </p:nvGraphicFramePr>
        <p:xfrm>
          <a:off x="621750" y="627276"/>
          <a:ext cx="7900500" cy="4417040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39502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9502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004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900"/>
                        <a:buFont typeface="Arial"/>
                        <a:buNone/>
                      </a:pPr>
                      <a:r>
                        <a:rPr lang="en-GB" sz="1900" u="sng" strike="noStrike" cap="none">
                          <a:latin typeface="Chewy"/>
                          <a:ea typeface="Chewy"/>
                          <a:cs typeface="Chewy"/>
                          <a:sym typeface="Chewy"/>
                        </a:rPr>
                        <a:t>Word </a:t>
                      </a:r>
                      <a:endParaRPr sz="1900" u="sng" strike="noStrike" cap="none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CE5C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900"/>
                        <a:buFont typeface="Arial"/>
                        <a:buNone/>
                      </a:pPr>
                      <a:r>
                        <a:rPr lang="en-GB" sz="1900" u="sng" strike="noStrike" cap="none">
                          <a:latin typeface="Chewy"/>
                          <a:ea typeface="Chewy"/>
                          <a:cs typeface="Chewy"/>
                          <a:sym typeface="Chewy"/>
                        </a:rPr>
                        <a:t>Meaning</a:t>
                      </a:r>
                      <a:endParaRPr sz="1900" u="sng" strike="noStrike" cap="none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FE2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782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5500"/>
                        <a:buFont typeface="Arial"/>
                        <a:buNone/>
                      </a:pPr>
                      <a:r>
                        <a:rPr lang="en-GB" sz="5500">
                          <a:latin typeface="Chewy"/>
                          <a:ea typeface="Chewy"/>
                          <a:cs typeface="Chewy"/>
                          <a:sym typeface="Chewy"/>
                        </a:rPr>
                        <a:t>prejudice</a:t>
                      </a:r>
                      <a:endParaRPr sz="5500" u="none" strike="noStrike" cap="none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3000"/>
                        <a:buFont typeface="Arial"/>
                        <a:buNone/>
                      </a:pPr>
                      <a:r>
                        <a:rPr lang="en-GB" sz="3000">
                          <a:solidFill>
                            <a:srgbClr val="FF0000"/>
                          </a:solidFill>
                          <a:latin typeface="Chewy"/>
                          <a:ea typeface="Chewy"/>
                          <a:cs typeface="Chewy"/>
                          <a:sym typeface="Chewy"/>
                        </a:rPr>
                        <a:t>(noun)</a:t>
                      </a:r>
                      <a:endParaRPr sz="3000" u="none" strike="noStrike" cap="none">
                        <a:solidFill>
                          <a:srgbClr val="FF0000"/>
                        </a:solidFill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GB" sz="1800">
                          <a:latin typeface="Chewy"/>
                          <a:ea typeface="Chewy"/>
                          <a:cs typeface="Chewy"/>
                          <a:sym typeface="Chewy"/>
                        </a:rPr>
                        <a:t>Prejudice is an unreasonable dislike of a particular group of people or things, or a preference for one group of people or things over another.</a:t>
                      </a:r>
                      <a:endParaRPr sz="1800" u="none" strike="noStrike" cap="none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3F3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7241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900"/>
                        <a:buFont typeface="Arial"/>
                        <a:buNone/>
                      </a:pPr>
                      <a:r>
                        <a:rPr lang="en-GB" sz="1900" b="1" u="sng" strike="noStrike" cap="none">
                          <a:latin typeface="Chewy"/>
                          <a:ea typeface="Chewy"/>
                          <a:cs typeface="Chewy"/>
                          <a:sym typeface="Chewy"/>
                        </a:rPr>
                        <a:t>In a Sentence</a:t>
                      </a:r>
                      <a:endParaRPr sz="1900" b="1" u="sng" strike="noStrike" cap="none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6D7A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900"/>
                        <a:buFont typeface="Arial"/>
                        <a:buNone/>
                      </a:pPr>
                      <a:r>
                        <a:rPr lang="en-GB" sz="1900" b="1" u="sng" strike="noStrike" cap="none">
                          <a:latin typeface="Chewy"/>
                          <a:ea typeface="Chewy"/>
                          <a:cs typeface="Chewy"/>
                          <a:sym typeface="Chewy"/>
                        </a:rPr>
                        <a:t>Drawing</a:t>
                      </a:r>
                      <a:endParaRPr sz="1900" b="1" u="sng" strike="noStrike" cap="none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4CC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96593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900"/>
                        <a:buFont typeface="Arial"/>
                        <a:buNone/>
                      </a:pPr>
                      <a:r>
                        <a:rPr lang="en-GB" sz="2900">
                          <a:latin typeface="Chewy"/>
                          <a:ea typeface="Chewy"/>
                          <a:cs typeface="Chewy"/>
                          <a:sym typeface="Chewy"/>
                        </a:rPr>
                        <a:t>There is widespread </a:t>
                      </a:r>
                      <a:r>
                        <a:rPr lang="en-GB" sz="2900" u="sng">
                          <a:solidFill>
                            <a:srgbClr val="0000FF"/>
                          </a:solidFill>
                          <a:latin typeface="Chewy"/>
                          <a:ea typeface="Chewy"/>
                          <a:cs typeface="Chewy"/>
                          <a:sym typeface="Chewy"/>
                        </a:rPr>
                        <a:t>prejudice </a:t>
                      </a:r>
                      <a:r>
                        <a:rPr lang="en-GB" sz="2900">
                          <a:latin typeface="Chewy"/>
                          <a:ea typeface="Chewy"/>
                          <a:cs typeface="Chewy"/>
                          <a:sym typeface="Chewy"/>
                        </a:rPr>
                        <a:t>in this country, and we need to overcome it.</a:t>
                      </a:r>
                      <a:endParaRPr sz="2900" u="none" strike="noStrike" cap="none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3F3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507" name="Google Shape;507;p88"/>
          <p:cNvPicPr preferRelativeResize="0"/>
          <p:nvPr/>
        </p:nvPicPr>
        <p:blipFill rotWithShape="1">
          <a:blip r:embed="rId3">
            <a:alphaModFix/>
          </a:blip>
          <a:srcRect b="18146"/>
          <a:stretch/>
        </p:blipFill>
        <p:spPr>
          <a:xfrm>
            <a:off x="5454150" y="3173851"/>
            <a:ext cx="2166874" cy="1773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18" name="Google Shape;518;p90"/>
          <p:cNvGraphicFramePr/>
          <p:nvPr/>
        </p:nvGraphicFramePr>
        <p:xfrm>
          <a:off x="621750" y="627276"/>
          <a:ext cx="7900500" cy="4371320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39502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9502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004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900"/>
                        <a:buFont typeface="Arial"/>
                        <a:buNone/>
                      </a:pPr>
                      <a:r>
                        <a:rPr lang="en-GB" sz="1900" u="sng" strike="noStrike" cap="none">
                          <a:latin typeface="Chewy"/>
                          <a:ea typeface="Chewy"/>
                          <a:cs typeface="Chewy"/>
                          <a:sym typeface="Chewy"/>
                        </a:rPr>
                        <a:t>Word </a:t>
                      </a:r>
                      <a:endParaRPr sz="1900" u="sng" strike="noStrike" cap="none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CE5C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900"/>
                        <a:buFont typeface="Arial"/>
                        <a:buNone/>
                      </a:pPr>
                      <a:r>
                        <a:rPr lang="en-GB" sz="1900" u="sng" strike="noStrike" cap="none">
                          <a:latin typeface="Chewy"/>
                          <a:ea typeface="Chewy"/>
                          <a:cs typeface="Chewy"/>
                          <a:sym typeface="Chewy"/>
                        </a:rPr>
                        <a:t>Meaning</a:t>
                      </a:r>
                      <a:endParaRPr sz="1900" u="sng" strike="noStrike" cap="none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FE2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782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5500"/>
                        <a:buFont typeface="Arial"/>
                        <a:buNone/>
                      </a:pPr>
                      <a:r>
                        <a:rPr lang="en-GB" sz="5500">
                          <a:latin typeface="Chewy"/>
                          <a:ea typeface="Chewy"/>
                          <a:cs typeface="Chewy"/>
                          <a:sym typeface="Chewy"/>
                        </a:rPr>
                        <a:t>profession</a:t>
                      </a:r>
                      <a:endParaRPr sz="5500" u="none" strike="noStrike" cap="none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3000"/>
                        <a:buFont typeface="Arial"/>
                        <a:buNone/>
                      </a:pPr>
                      <a:r>
                        <a:rPr lang="en-GB" sz="3000">
                          <a:solidFill>
                            <a:srgbClr val="FF0000"/>
                          </a:solidFill>
                          <a:latin typeface="Chewy"/>
                          <a:ea typeface="Chewy"/>
                          <a:cs typeface="Chewy"/>
                          <a:sym typeface="Chewy"/>
                        </a:rPr>
                        <a:t>(noun)</a:t>
                      </a:r>
                      <a:endParaRPr sz="3000" u="none" strike="noStrike" cap="none">
                        <a:solidFill>
                          <a:srgbClr val="FF0000"/>
                        </a:solidFill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GB" sz="1800">
                          <a:latin typeface="Chewy"/>
                          <a:ea typeface="Chewy"/>
                          <a:cs typeface="Chewy"/>
                          <a:sym typeface="Chewy"/>
                        </a:rPr>
                        <a:t>A profession is a type of job that requires advanced education or training.</a:t>
                      </a:r>
                      <a:endParaRPr sz="1800" u="none" strike="noStrike" cap="none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3F3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7241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900"/>
                        <a:buFont typeface="Arial"/>
                        <a:buNone/>
                      </a:pPr>
                      <a:r>
                        <a:rPr lang="en-GB" sz="1900" b="1" u="sng" strike="noStrike" cap="none">
                          <a:latin typeface="Chewy"/>
                          <a:ea typeface="Chewy"/>
                          <a:cs typeface="Chewy"/>
                          <a:sym typeface="Chewy"/>
                        </a:rPr>
                        <a:t>In a Sentence</a:t>
                      </a:r>
                      <a:endParaRPr sz="1900" b="1" u="sng" strike="noStrike" cap="none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6D7A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900"/>
                        <a:buFont typeface="Arial"/>
                        <a:buNone/>
                      </a:pPr>
                      <a:r>
                        <a:rPr lang="en-GB" sz="1900" b="1" u="sng" strike="noStrike" cap="none">
                          <a:latin typeface="Chewy"/>
                          <a:ea typeface="Chewy"/>
                          <a:cs typeface="Chewy"/>
                          <a:sym typeface="Chewy"/>
                        </a:rPr>
                        <a:t>Drawing</a:t>
                      </a:r>
                      <a:endParaRPr sz="1900" b="1" u="sng" strike="noStrike" cap="none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4CC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92021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900"/>
                        <a:buFont typeface="Arial"/>
                        <a:buNone/>
                      </a:pPr>
                      <a:r>
                        <a:rPr lang="en-GB" sz="2900">
                          <a:latin typeface="Chewy"/>
                          <a:ea typeface="Chewy"/>
                          <a:cs typeface="Chewy"/>
                          <a:sym typeface="Chewy"/>
                        </a:rPr>
                        <a:t>Mr Alfred was a teacher by </a:t>
                      </a:r>
                      <a:r>
                        <a:rPr lang="en-GB" sz="2900" u="sng">
                          <a:solidFill>
                            <a:srgbClr val="0000FF"/>
                          </a:solidFill>
                          <a:latin typeface="Chewy"/>
                          <a:ea typeface="Chewy"/>
                          <a:cs typeface="Chewy"/>
                          <a:sym typeface="Chewy"/>
                        </a:rPr>
                        <a:t>profession</a:t>
                      </a:r>
                      <a:r>
                        <a:rPr lang="en-GB" sz="2900">
                          <a:latin typeface="Chewy"/>
                          <a:ea typeface="Chewy"/>
                          <a:cs typeface="Chewy"/>
                          <a:sym typeface="Chewy"/>
                        </a:rPr>
                        <a:t>.</a:t>
                      </a:r>
                      <a:endParaRPr sz="2900" u="none" strike="noStrike" cap="none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3F3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519" name="Google Shape;519;p90"/>
          <p:cNvPicPr preferRelativeResize="0"/>
          <p:nvPr/>
        </p:nvPicPr>
        <p:blipFill rotWithShape="1">
          <a:blip r:embed="rId3">
            <a:alphaModFix/>
          </a:blip>
          <a:srcRect b="18877"/>
          <a:stretch/>
        </p:blipFill>
        <p:spPr>
          <a:xfrm>
            <a:off x="5454151" y="3186651"/>
            <a:ext cx="2032399" cy="16487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24" name="Google Shape;524;p91"/>
          <p:cNvGraphicFramePr/>
          <p:nvPr/>
        </p:nvGraphicFramePr>
        <p:xfrm>
          <a:off x="621750" y="291200"/>
          <a:ext cx="7900500" cy="4630400"/>
        </p:xfrm>
        <a:graphic>
          <a:graphicData uri="http://schemas.openxmlformats.org/drawingml/2006/table">
            <a:tbl>
              <a:tblPr>
                <a:noFill/>
                <a:tableStyleId>{7B0002B0-9E92-4F11-9C9F-0C2D7A5A9AAF}</a:tableStyleId>
              </a:tblPr>
              <a:tblGrid>
                <a:gridCol w="39502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9502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004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900"/>
                        <a:buFont typeface="Arial"/>
                        <a:buNone/>
                      </a:pPr>
                      <a:r>
                        <a:rPr lang="en-GB" sz="1900" u="sng" strike="noStrike" cap="none">
                          <a:latin typeface="Chewy"/>
                          <a:ea typeface="Chewy"/>
                          <a:cs typeface="Chewy"/>
                          <a:sym typeface="Chewy"/>
                        </a:rPr>
                        <a:t>Word </a:t>
                      </a:r>
                      <a:endParaRPr sz="1900" u="sng" strike="noStrike" cap="none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CE5C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900"/>
                        <a:buFont typeface="Arial"/>
                        <a:buNone/>
                      </a:pPr>
                      <a:r>
                        <a:rPr lang="en-GB" sz="1900" u="sng" strike="noStrike" cap="none">
                          <a:latin typeface="Chewy"/>
                          <a:ea typeface="Chewy"/>
                          <a:cs typeface="Chewy"/>
                          <a:sym typeface="Chewy"/>
                        </a:rPr>
                        <a:t>Meaning</a:t>
                      </a:r>
                      <a:endParaRPr sz="1900" u="sng" strike="noStrike" cap="none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FE2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6647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5500"/>
                        <a:buFont typeface="Arial"/>
                        <a:buNone/>
                      </a:pPr>
                      <a:r>
                        <a:rPr lang="en-GB" sz="5500">
                          <a:latin typeface="Chewy"/>
                          <a:ea typeface="Chewy"/>
                          <a:cs typeface="Chewy"/>
                          <a:sym typeface="Chewy"/>
                        </a:rPr>
                        <a:t>programme</a:t>
                      </a:r>
                      <a:endParaRPr sz="5500" u="none" strike="noStrike" cap="none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3000"/>
                        <a:buFont typeface="Arial"/>
                        <a:buNone/>
                      </a:pPr>
                      <a:r>
                        <a:rPr lang="en-GB" sz="3000">
                          <a:solidFill>
                            <a:srgbClr val="FF0000"/>
                          </a:solidFill>
                          <a:latin typeface="Chewy"/>
                          <a:ea typeface="Chewy"/>
                          <a:cs typeface="Chewy"/>
                          <a:sym typeface="Chewy"/>
                        </a:rPr>
                        <a:t>(noun, verb)</a:t>
                      </a:r>
                      <a:endParaRPr sz="3000" u="none" strike="noStrike" cap="none">
                        <a:solidFill>
                          <a:srgbClr val="FF0000"/>
                        </a:solidFill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GB" sz="1800">
                          <a:solidFill>
                            <a:srgbClr val="0000FF"/>
                          </a:solidFill>
                          <a:latin typeface="Chewy"/>
                          <a:ea typeface="Chewy"/>
                          <a:cs typeface="Chewy"/>
                          <a:sym typeface="Chewy"/>
                        </a:rPr>
                        <a:t>Noun </a:t>
                      </a:r>
                      <a:r>
                        <a:rPr lang="en-GB" sz="1800">
                          <a:latin typeface="Chewy"/>
                          <a:ea typeface="Chewy"/>
                          <a:cs typeface="Chewy"/>
                          <a:sym typeface="Chewy"/>
                        </a:rPr>
                        <a:t>- A programme of actions or events is a series of actions or events that are planned to be done.</a:t>
                      </a:r>
                      <a:endParaRPr sz="1800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800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GB" sz="1800">
                          <a:solidFill>
                            <a:srgbClr val="0000FF"/>
                          </a:solidFill>
                          <a:latin typeface="Chewy"/>
                          <a:ea typeface="Chewy"/>
                          <a:cs typeface="Chewy"/>
                          <a:sym typeface="Chewy"/>
                        </a:rPr>
                        <a:t>Verb </a:t>
                      </a:r>
                      <a:r>
                        <a:rPr lang="en-GB" sz="1800">
                          <a:latin typeface="Chewy"/>
                          <a:ea typeface="Chewy"/>
                          <a:cs typeface="Chewy"/>
                          <a:sym typeface="Chewy"/>
                        </a:rPr>
                        <a:t>- When you programme a machine or system, you set its controls so that it will work in a particular way.</a:t>
                      </a:r>
                      <a:endParaRPr sz="1800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3F3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55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900"/>
                        <a:buFont typeface="Arial"/>
                        <a:buNone/>
                      </a:pPr>
                      <a:r>
                        <a:rPr lang="en-GB" sz="1900" b="1" u="sng" strike="noStrike" cap="none">
                          <a:latin typeface="Chewy"/>
                          <a:ea typeface="Chewy"/>
                          <a:cs typeface="Chewy"/>
                          <a:sym typeface="Chewy"/>
                        </a:rPr>
                        <a:t>In a Sentence</a:t>
                      </a:r>
                      <a:endParaRPr sz="1900" b="1" u="sng" strike="noStrike" cap="none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6D7A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900"/>
                        <a:buFont typeface="Arial"/>
                        <a:buNone/>
                      </a:pPr>
                      <a:r>
                        <a:rPr lang="en-GB" sz="1900" b="1" u="sng" strike="noStrike" cap="none">
                          <a:latin typeface="Chewy"/>
                          <a:ea typeface="Chewy"/>
                          <a:cs typeface="Chewy"/>
                          <a:sym typeface="Chewy"/>
                        </a:rPr>
                        <a:t>Drawing</a:t>
                      </a:r>
                      <a:endParaRPr sz="1900" b="1" u="sng" strike="noStrike" cap="none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4CC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4664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900"/>
                        <a:buFont typeface="Arial"/>
                        <a:buNone/>
                      </a:pPr>
                      <a:r>
                        <a:rPr lang="en-GB" sz="1800">
                          <a:solidFill>
                            <a:srgbClr val="0000FF"/>
                          </a:solidFill>
                          <a:latin typeface="Chewy"/>
                          <a:ea typeface="Chewy"/>
                          <a:cs typeface="Chewy"/>
                          <a:sym typeface="Chewy"/>
                        </a:rPr>
                        <a:t>Noun </a:t>
                      </a:r>
                      <a:r>
                        <a:rPr lang="en-GB" sz="1800">
                          <a:latin typeface="Chewy"/>
                          <a:ea typeface="Chewy"/>
                          <a:cs typeface="Chewy"/>
                          <a:sym typeface="Chewy"/>
                        </a:rPr>
                        <a:t>- This activity </a:t>
                      </a:r>
                      <a:r>
                        <a:rPr lang="en-GB" sz="1800" u="sng">
                          <a:solidFill>
                            <a:srgbClr val="0000FF"/>
                          </a:solidFill>
                          <a:latin typeface="Chewy"/>
                          <a:ea typeface="Chewy"/>
                          <a:cs typeface="Chewy"/>
                          <a:sym typeface="Chewy"/>
                        </a:rPr>
                        <a:t>programme </a:t>
                      </a:r>
                      <a:r>
                        <a:rPr lang="en-GB" sz="1800">
                          <a:latin typeface="Chewy"/>
                          <a:ea typeface="Chewy"/>
                          <a:cs typeface="Chewy"/>
                          <a:sym typeface="Chewy"/>
                        </a:rPr>
                        <a:t>looks very exciting!</a:t>
                      </a:r>
                      <a:endParaRPr sz="1800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900"/>
                        <a:buFont typeface="Arial"/>
                        <a:buNone/>
                      </a:pPr>
                      <a:endParaRPr sz="1800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900"/>
                        <a:buFont typeface="Arial"/>
                        <a:buNone/>
                      </a:pPr>
                      <a:r>
                        <a:rPr lang="en-GB" sz="1800">
                          <a:solidFill>
                            <a:srgbClr val="0000FF"/>
                          </a:solidFill>
                          <a:latin typeface="Chewy"/>
                          <a:ea typeface="Chewy"/>
                          <a:cs typeface="Chewy"/>
                          <a:sym typeface="Chewy"/>
                        </a:rPr>
                        <a:t>Verb </a:t>
                      </a:r>
                      <a:r>
                        <a:rPr lang="en-GB" sz="1800">
                          <a:latin typeface="Chewy"/>
                          <a:ea typeface="Chewy"/>
                          <a:cs typeface="Chewy"/>
                          <a:sym typeface="Chewy"/>
                        </a:rPr>
                        <a:t>- I need to (</a:t>
                      </a:r>
                      <a:r>
                        <a:rPr lang="en-GB" sz="1800" u="sng">
                          <a:solidFill>
                            <a:srgbClr val="0000FF"/>
                          </a:solidFill>
                          <a:latin typeface="Chewy"/>
                          <a:ea typeface="Chewy"/>
                          <a:cs typeface="Chewy"/>
                          <a:sym typeface="Chewy"/>
                        </a:rPr>
                        <a:t>re)programme </a:t>
                      </a:r>
                      <a:r>
                        <a:rPr lang="en-GB" sz="1800">
                          <a:latin typeface="Chewy"/>
                          <a:ea typeface="Chewy"/>
                          <a:cs typeface="Chewy"/>
                          <a:sym typeface="Chewy"/>
                        </a:rPr>
                        <a:t>the computer as it does not work.</a:t>
                      </a:r>
                      <a:endParaRPr sz="1800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3F3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525" name="Google Shape;525;p91"/>
          <p:cNvPicPr preferRelativeResize="0"/>
          <p:nvPr/>
        </p:nvPicPr>
        <p:blipFill rotWithShape="1">
          <a:blip r:embed="rId3">
            <a:alphaModFix/>
          </a:blip>
          <a:srcRect b="18692"/>
          <a:stretch/>
        </p:blipFill>
        <p:spPr>
          <a:xfrm>
            <a:off x="5780850" y="3482850"/>
            <a:ext cx="1583207" cy="12872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30" name="Google Shape;530;p92"/>
          <p:cNvGraphicFramePr/>
          <p:nvPr/>
        </p:nvGraphicFramePr>
        <p:xfrm>
          <a:off x="621750" y="-35540"/>
          <a:ext cx="7900500" cy="5179040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39502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9502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004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900"/>
                        <a:buFont typeface="Arial"/>
                        <a:buNone/>
                      </a:pPr>
                      <a:r>
                        <a:rPr lang="en-GB" sz="1900" u="sng" strike="noStrike" cap="none">
                          <a:latin typeface="Chewy"/>
                          <a:ea typeface="Chewy"/>
                          <a:cs typeface="Chewy"/>
                          <a:sym typeface="Chewy"/>
                        </a:rPr>
                        <a:t>Word </a:t>
                      </a:r>
                      <a:endParaRPr sz="1900" u="sng" strike="noStrike" cap="none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CE5C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900"/>
                        <a:buFont typeface="Arial"/>
                        <a:buNone/>
                      </a:pPr>
                      <a:r>
                        <a:rPr lang="en-GB" sz="1900" u="sng" strike="noStrike" cap="none">
                          <a:latin typeface="Chewy"/>
                          <a:ea typeface="Chewy"/>
                          <a:cs typeface="Chewy"/>
                          <a:sym typeface="Chewy"/>
                        </a:rPr>
                        <a:t>Meaning</a:t>
                      </a:r>
                      <a:endParaRPr sz="1900" u="sng" strike="noStrike" cap="none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FE2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8597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5500"/>
                        <a:buFont typeface="Arial"/>
                        <a:buNone/>
                      </a:pPr>
                      <a:r>
                        <a:rPr lang="en-GB" sz="5000" dirty="0">
                          <a:latin typeface="Chewy"/>
                          <a:ea typeface="Chewy"/>
                          <a:cs typeface="Chewy"/>
                          <a:sym typeface="Chewy"/>
                        </a:rPr>
                        <a:t>pronunciation</a:t>
                      </a:r>
                      <a:endParaRPr sz="5000" u="none" strike="noStrike" cap="none" dirty="0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3000"/>
                        <a:buFont typeface="Arial"/>
                        <a:buNone/>
                      </a:pPr>
                      <a:r>
                        <a:rPr lang="en-GB" sz="3000" dirty="0">
                          <a:solidFill>
                            <a:srgbClr val="FF0000"/>
                          </a:solidFill>
                          <a:latin typeface="Chewy"/>
                          <a:ea typeface="Chewy"/>
                          <a:cs typeface="Chewy"/>
                          <a:sym typeface="Chewy"/>
                        </a:rPr>
                        <a:t>(noun)</a:t>
                      </a:r>
                      <a:endParaRPr sz="3000" u="none" strike="noStrike" cap="none" dirty="0">
                        <a:solidFill>
                          <a:srgbClr val="FF0000"/>
                        </a:solidFill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GB" sz="1800">
                          <a:latin typeface="Chewy"/>
                          <a:ea typeface="Chewy"/>
                          <a:cs typeface="Chewy"/>
                          <a:sym typeface="Chewy"/>
                        </a:rPr>
                        <a:t>The pronunciation of a word or language is the way in which it is pronounced.</a:t>
                      </a:r>
                      <a:endParaRPr sz="1800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800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3F3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7241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900"/>
                        <a:buFont typeface="Arial"/>
                        <a:buNone/>
                      </a:pPr>
                      <a:r>
                        <a:rPr lang="en-GB" sz="1900" b="1" u="sng" strike="noStrike" cap="none">
                          <a:latin typeface="Chewy"/>
                          <a:ea typeface="Chewy"/>
                          <a:cs typeface="Chewy"/>
                          <a:sym typeface="Chewy"/>
                        </a:rPr>
                        <a:t>In a Sentence</a:t>
                      </a:r>
                      <a:endParaRPr sz="1900" b="1" u="sng" strike="noStrike" cap="none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6D7A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900"/>
                        <a:buFont typeface="Arial"/>
                        <a:buNone/>
                      </a:pPr>
                      <a:r>
                        <a:rPr lang="en-GB" sz="1900" b="1" u="sng" strike="noStrike" cap="none">
                          <a:latin typeface="Chewy"/>
                          <a:ea typeface="Chewy"/>
                          <a:cs typeface="Chewy"/>
                          <a:sym typeface="Chewy"/>
                        </a:rPr>
                        <a:t>Drawing</a:t>
                      </a:r>
                      <a:endParaRPr sz="1900" b="1" u="sng" strike="noStrike" cap="none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4CC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92021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900"/>
                        <a:buFont typeface="Arial"/>
                        <a:buNone/>
                      </a:pPr>
                      <a:r>
                        <a:rPr lang="en-GB" sz="2900">
                          <a:latin typeface="Chewy"/>
                          <a:ea typeface="Chewy"/>
                          <a:cs typeface="Chewy"/>
                          <a:sym typeface="Chewy"/>
                        </a:rPr>
                        <a:t>She gave the word its Spanish </a:t>
                      </a:r>
                      <a:r>
                        <a:rPr lang="en-GB" sz="2900" u="sng">
                          <a:solidFill>
                            <a:srgbClr val="0000FF"/>
                          </a:solidFill>
                          <a:latin typeface="Chewy"/>
                          <a:ea typeface="Chewy"/>
                          <a:cs typeface="Chewy"/>
                          <a:sym typeface="Chewy"/>
                        </a:rPr>
                        <a:t>pronunciation</a:t>
                      </a:r>
                      <a:r>
                        <a:rPr lang="en-GB" sz="2900">
                          <a:latin typeface="Chewy"/>
                          <a:ea typeface="Chewy"/>
                          <a:cs typeface="Chewy"/>
                          <a:sym typeface="Chewy"/>
                        </a:rPr>
                        <a:t>.</a:t>
                      </a:r>
                      <a:endParaRPr sz="2900" u="none" strike="noStrike" cap="none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 dirty="0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 dirty="0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 dirty="0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 dirty="0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 dirty="0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 dirty="0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 dirty="0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 dirty="0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3F3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531" name="Google Shape;531;p92"/>
          <p:cNvPicPr preferRelativeResize="0"/>
          <p:nvPr/>
        </p:nvPicPr>
        <p:blipFill rotWithShape="1">
          <a:blip r:embed="rId3">
            <a:alphaModFix/>
          </a:blip>
          <a:srcRect b="17607"/>
          <a:stretch/>
        </p:blipFill>
        <p:spPr>
          <a:xfrm>
            <a:off x="5584826" y="3239176"/>
            <a:ext cx="1824025" cy="15029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48" name="Google Shape;548;p95"/>
          <p:cNvGraphicFramePr/>
          <p:nvPr/>
        </p:nvGraphicFramePr>
        <p:xfrm>
          <a:off x="621750" y="627275"/>
          <a:ext cx="7900500" cy="4340840"/>
        </p:xfrm>
        <a:graphic>
          <a:graphicData uri="http://schemas.openxmlformats.org/drawingml/2006/table">
            <a:tbl>
              <a:tblPr>
                <a:noFill/>
                <a:tableStyleId>{7B0002B0-9E92-4F11-9C9F-0C2D7A5A9AAF}</a:tableStyleId>
              </a:tblPr>
              <a:tblGrid>
                <a:gridCol w="39502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9502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004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900"/>
                        <a:buFont typeface="Arial"/>
                        <a:buNone/>
                      </a:pPr>
                      <a:r>
                        <a:rPr lang="en-GB" sz="1900" u="sng" strike="noStrike" cap="none">
                          <a:latin typeface="Chewy"/>
                          <a:ea typeface="Chewy"/>
                          <a:cs typeface="Chewy"/>
                          <a:sym typeface="Chewy"/>
                        </a:rPr>
                        <a:t>Word </a:t>
                      </a:r>
                      <a:endParaRPr sz="1900" u="sng" strike="noStrike" cap="none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CE5C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900"/>
                        <a:buFont typeface="Arial"/>
                        <a:buNone/>
                      </a:pPr>
                      <a:r>
                        <a:rPr lang="en-GB" sz="1900" u="sng" strike="noStrike" cap="none">
                          <a:latin typeface="Chewy"/>
                          <a:ea typeface="Chewy"/>
                          <a:cs typeface="Chewy"/>
                          <a:sym typeface="Chewy"/>
                        </a:rPr>
                        <a:t>Meaning</a:t>
                      </a:r>
                      <a:endParaRPr sz="1900" u="sng" strike="noStrike" cap="none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FE2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6647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5500"/>
                        <a:buFont typeface="Arial"/>
                        <a:buNone/>
                      </a:pPr>
                      <a:r>
                        <a:rPr lang="en-GB" sz="5500">
                          <a:latin typeface="Chewy"/>
                          <a:ea typeface="Chewy"/>
                          <a:cs typeface="Chewy"/>
                          <a:sym typeface="Chewy"/>
                        </a:rPr>
                        <a:t>recommend</a:t>
                      </a:r>
                      <a:endParaRPr sz="5500" u="none" strike="noStrike" cap="none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3000"/>
                        <a:buFont typeface="Arial"/>
                        <a:buNone/>
                      </a:pPr>
                      <a:r>
                        <a:rPr lang="en-GB" sz="3000">
                          <a:solidFill>
                            <a:srgbClr val="FF0000"/>
                          </a:solidFill>
                          <a:latin typeface="Chewy"/>
                          <a:ea typeface="Chewy"/>
                          <a:cs typeface="Chewy"/>
                          <a:sym typeface="Chewy"/>
                        </a:rPr>
                        <a:t>(verb)</a:t>
                      </a:r>
                      <a:endParaRPr sz="3000" u="none" strike="noStrike" cap="none">
                        <a:solidFill>
                          <a:srgbClr val="FF0000"/>
                        </a:solidFill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GB" sz="1800">
                          <a:latin typeface="Chewy"/>
                          <a:ea typeface="Chewy"/>
                          <a:cs typeface="Chewy"/>
                          <a:sym typeface="Chewy"/>
                        </a:rPr>
                        <a:t>If someone recommends a person or thing to you, they suggest that you would find that person or thing good or useful.</a:t>
                      </a:r>
                      <a:endParaRPr sz="1800" u="none" strike="noStrike" cap="none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3F3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55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900"/>
                        <a:buFont typeface="Arial"/>
                        <a:buNone/>
                      </a:pPr>
                      <a:r>
                        <a:rPr lang="en-GB" sz="1900" b="1" u="sng" strike="noStrike" cap="none">
                          <a:latin typeface="Chewy"/>
                          <a:ea typeface="Chewy"/>
                          <a:cs typeface="Chewy"/>
                          <a:sym typeface="Chewy"/>
                        </a:rPr>
                        <a:t>In a Sentence</a:t>
                      </a:r>
                      <a:endParaRPr sz="1900" b="1" u="sng" strike="noStrike" cap="none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6D7A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900"/>
                        <a:buFont typeface="Arial"/>
                        <a:buNone/>
                      </a:pPr>
                      <a:r>
                        <a:rPr lang="en-GB" sz="1900" b="1" u="sng" strike="noStrike" cap="none">
                          <a:latin typeface="Chewy"/>
                          <a:ea typeface="Chewy"/>
                          <a:cs typeface="Chewy"/>
                          <a:sym typeface="Chewy"/>
                        </a:rPr>
                        <a:t>Drawing</a:t>
                      </a:r>
                      <a:endParaRPr sz="1900" b="1" u="sng" strike="noStrike" cap="none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4CC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4664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900"/>
                        <a:buFont typeface="Arial"/>
                        <a:buNone/>
                      </a:pPr>
                      <a:r>
                        <a:rPr lang="en-GB" sz="2900">
                          <a:latin typeface="Chewy"/>
                          <a:ea typeface="Chewy"/>
                          <a:cs typeface="Chewy"/>
                          <a:sym typeface="Chewy"/>
                        </a:rPr>
                        <a:t>I would highly </a:t>
                      </a:r>
                      <a:r>
                        <a:rPr lang="en-GB" sz="2900" u="sng">
                          <a:solidFill>
                            <a:srgbClr val="0000FF"/>
                          </a:solidFill>
                          <a:latin typeface="Chewy"/>
                          <a:ea typeface="Chewy"/>
                          <a:cs typeface="Chewy"/>
                          <a:sym typeface="Chewy"/>
                        </a:rPr>
                        <a:t>recommend </a:t>
                      </a:r>
                      <a:r>
                        <a:rPr lang="en-GB" sz="2900">
                          <a:latin typeface="Chewy"/>
                          <a:ea typeface="Chewy"/>
                          <a:cs typeface="Chewy"/>
                          <a:sym typeface="Chewy"/>
                        </a:rPr>
                        <a:t>this new restaurant. </a:t>
                      </a:r>
                      <a:endParaRPr sz="2900" u="none" strike="noStrike" cap="none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3F3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549" name="Google Shape;549;p95"/>
          <p:cNvPicPr preferRelativeResize="0"/>
          <p:nvPr/>
        </p:nvPicPr>
        <p:blipFill rotWithShape="1">
          <a:blip r:embed="rId3">
            <a:alphaModFix/>
          </a:blip>
          <a:srcRect b="25043"/>
          <a:stretch/>
        </p:blipFill>
        <p:spPr>
          <a:xfrm>
            <a:off x="5510150" y="3248525"/>
            <a:ext cx="2017551" cy="1512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60" name="Google Shape;560;p97"/>
          <p:cNvGraphicFramePr/>
          <p:nvPr/>
        </p:nvGraphicFramePr>
        <p:xfrm>
          <a:off x="621750" y="627276"/>
          <a:ext cx="7900500" cy="4371320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39502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9502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004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900"/>
                        <a:buFont typeface="Arial"/>
                        <a:buNone/>
                      </a:pPr>
                      <a:r>
                        <a:rPr lang="en-GB" sz="1900" u="sng" strike="noStrike" cap="none">
                          <a:latin typeface="Chewy"/>
                          <a:ea typeface="Chewy"/>
                          <a:cs typeface="Chewy"/>
                          <a:sym typeface="Chewy"/>
                        </a:rPr>
                        <a:t>Word </a:t>
                      </a:r>
                      <a:endParaRPr sz="1900" u="sng" strike="noStrike" cap="none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CE5C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900"/>
                        <a:buFont typeface="Arial"/>
                        <a:buNone/>
                      </a:pPr>
                      <a:r>
                        <a:rPr lang="en-GB" sz="1900" u="sng" strike="noStrike" cap="none">
                          <a:latin typeface="Chewy"/>
                          <a:ea typeface="Chewy"/>
                          <a:cs typeface="Chewy"/>
                          <a:sym typeface="Chewy"/>
                        </a:rPr>
                        <a:t>Meaning</a:t>
                      </a:r>
                      <a:endParaRPr sz="1900" u="sng" strike="noStrike" cap="none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FE2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782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5500"/>
                        <a:buFont typeface="Arial"/>
                        <a:buNone/>
                      </a:pPr>
                      <a:r>
                        <a:rPr lang="en-GB" sz="5500">
                          <a:latin typeface="Chewy"/>
                          <a:ea typeface="Chewy"/>
                          <a:cs typeface="Chewy"/>
                          <a:sym typeface="Chewy"/>
                        </a:rPr>
                        <a:t>restaurant</a:t>
                      </a:r>
                      <a:endParaRPr sz="5500" u="none" strike="noStrike" cap="none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3000"/>
                        <a:buFont typeface="Arial"/>
                        <a:buNone/>
                      </a:pPr>
                      <a:r>
                        <a:rPr lang="en-GB" sz="3000">
                          <a:solidFill>
                            <a:srgbClr val="FF0000"/>
                          </a:solidFill>
                          <a:latin typeface="Chewy"/>
                          <a:ea typeface="Chewy"/>
                          <a:cs typeface="Chewy"/>
                          <a:sym typeface="Chewy"/>
                        </a:rPr>
                        <a:t>(noun)</a:t>
                      </a:r>
                      <a:endParaRPr sz="3000" u="none" strike="noStrike" cap="none">
                        <a:solidFill>
                          <a:srgbClr val="FF0000"/>
                        </a:solidFill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GB" sz="1800">
                          <a:latin typeface="Chewy"/>
                          <a:ea typeface="Chewy"/>
                          <a:cs typeface="Chewy"/>
                          <a:sym typeface="Chewy"/>
                        </a:rPr>
                        <a:t>A restaurant is a place where you can eat a meal and pay for it. In restaurants your food is usually served to you at your table by a waiter or waitress.</a:t>
                      </a:r>
                      <a:endParaRPr sz="1800" u="none" strike="noStrike" cap="none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3F3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7241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900"/>
                        <a:buFont typeface="Arial"/>
                        <a:buNone/>
                      </a:pPr>
                      <a:r>
                        <a:rPr lang="en-GB" sz="1900" b="1" u="sng" strike="noStrike" cap="none">
                          <a:latin typeface="Chewy"/>
                          <a:ea typeface="Chewy"/>
                          <a:cs typeface="Chewy"/>
                          <a:sym typeface="Chewy"/>
                        </a:rPr>
                        <a:t>In a Sentence</a:t>
                      </a:r>
                      <a:endParaRPr sz="1900" b="1" u="sng" strike="noStrike" cap="none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6D7A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900"/>
                        <a:buFont typeface="Arial"/>
                        <a:buNone/>
                      </a:pPr>
                      <a:r>
                        <a:rPr lang="en-GB" sz="1900" b="1" u="sng" strike="noStrike" cap="none">
                          <a:latin typeface="Chewy"/>
                          <a:ea typeface="Chewy"/>
                          <a:cs typeface="Chewy"/>
                          <a:sym typeface="Chewy"/>
                        </a:rPr>
                        <a:t>Drawing</a:t>
                      </a:r>
                      <a:endParaRPr sz="1900" b="1" u="sng" strike="noStrike" cap="none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4CC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92021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900"/>
                        <a:buFont typeface="Arial"/>
                        <a:buNone/>
                      </a:pPr>
                      <a:r>
                        <a:rPr lang="en-GB" sz="2900">
                          <a:latin typeface="Chewy"/>
                          <a:ea typeface="Chewy"/>
                          <a:cs typeface="Chewy"/>
                          <a:sym typeface="Chewy"/>
                        </a:rPr>
                        <a:t>I adore the food at this </a:t>
                      </a:r>
                      <a:r>
                        <a:rPr lang="en-GB" sz="2900" u="sng">
                          <a:solidFill>
                            <a:srgbClr val="0000FF"/>
                          </a:solidFill>
                          <a:latin typeface="Chewy"/>
                          <a:ea typeface="Chewy"/>
                          <a:cs typeface="Chewy"/>
                          <a:sym typeface="Chewy"/>
                        </a:rPr>
                        <a:t>restaurant</a:t>
                      </a:r>
                      <a:r>
                        <a:rPr lang="en-GB" sz="2900">
                          <a:latin typeface="Chewy"/>
                          <a:ea typeface="Chewy"/>
                          <a:cs typeface="Chewy"/>
                          <a:sym typeface="Chewy"/>
                        </a:rPr>
                        <a:t>.</a:t>
                      </a:r>
                      <a:endParaRPr sz="2900" u="none" strike="noStrike" cap="none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3F3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561" name="Google Shape;561;p97"/>
          <p:cNvPicPr preferRelativeResize="0"/>
          <p:nvPr/>
        </p:nvPicPr>
        <p:blipFill rotWithShape="1">
          <a:blip r:embed="rId3">
            <a:alphaModFix/>
          </a:blip>
          <a:srcRect t="9800" b="28129"/>
          <a:stretch/>
        </p:blipFill>
        <p:spPr>
          <a:xfrm>
            <a:off x="5118101" y="3159351"/>
            <a:ext cx="2760525" cy="17134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7" name="Google Shape;77;p17"/>
          <p:cNvGraphicFramePr/>
          <p:nvPr/>
        </p:nvGraphicFramePr>
        <p:xfrm>
          <a:off x="621750" y="627275"/>
          <a:ext cx="7900500" cy="4340840"/>
        </p:xfrm>
        <a:graphic>
          <a:graphicData uri="http://schemas.openxmlformats.org/drawingml/2006/table">
            <a:tbl>
              <a:tblPr>
                <a:noFill/>
                <a:tableStyleId>{7B0002B0-9E92-4F11-9C9F-0C2D7A5A9AAF}</a:tableStyleId>
              </a:tblPr>
              <a:tblGrid>
                <a:gridCol w="39502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9502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004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900"/>
                        <a:buFont typeface="Arial"/>
                        <a:buNone/>
                      </a:pPr>
                      <a:r>
                        <a:rPr lang="en-GB" sz="1900" u="sng" strike="noStrike" cap="none">
                          <a:latin typeface="Chewy"/>
                          <a:ea typeface="Chewy"/>
                          <a:cs typeface="Chewy"/>
                          <a:sym typeface="Chewy"/>
                        </a:rPr>
                        <a:t>Word </a:t>
                      </a:r>
                      <a:endParaRPr sz="1900" u="sng" strike="noStrike" cap="none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CE5C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900"/>
                        <a:buFont typeface="Arial"/>
                        <a:buNone/>
                      </a:pPr>
                      <a:r>
                        <a:rPr lang="en-GB" sz="1900" u="sng" strike="noStrike" cap="none">
                          <a:latin typeface="Chewy"/>
                          <a:ea typeface="Chewy"/>
                          <a:cs typeface="Chewy"/>
                          <a:sym typeface="Chewy"/>
                        </a:rPr>
                        <a:t>Meaning</a:t>
                      </a:r>
                      <a:endParaRPr sz="1900" u="sng" strike="noStrike" cap="none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FE2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6647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5500"/>
                        <a:buFont typeface="Arial"/>
                        <a:buNone/>
                      </a:pPr>
                      <a:r>
                        <a:rPr lang="en-GB" sz="5500" u="none" strike="noStrike" cap="none">
                          <a:latin typeface="Chewy"/>
                          <a:ea typeface="Chewy"/>
                          <a:cs typeface="Chewy"/>
                          <a:sym typeface="Chewy"/>
                        </a:rPr>
                        <a:t>according to</a:t>
                      </a:r>
                      <a:endParaRPr sz="5500" u="none" strike="noStrike" cap="none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3000"/>
                        <a:buFont typeface="Arial"/>
                        <a:buNone/>
                      </a:pPr>
                      <a:r>
                        <a:rPr lang="en-GB" sz="3000" u="none" strike="noStrike" cap="none">
                          <a:solidFill>
                            <a:srgbClr val="FF0000"/>
                          </a:solidFill>
                          <a:latin typeface="Chewy"/>
                          <a:ea typeface="Chewy"/>
                          <a:cs typeface="Chewy"/>
                          <a:sym typeface="Chewy"/>
                        </a:rPr>
                        <a:t>(preposition)</a:t>
                      </a:r>
                      <a:endParaRPr sz="3000" u="none" strike="noStrike" cap="none">
                        <a:solidFill>
                          <a:srgbClr val="FF0000"/>
                        </a:solidFill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GB" sz="1800" u="none" strike="noStrike" cap="none">
                          <a:latin typeface="Chewy"/>
                          <a:ea typeface="Chewy"/>
                          <a:cs typeface="Chewy"/>
                          <a:sym typeface="Chewy"/>
                        </a:rPr>
                        <a:t>In agreement or accord with another. </a:t>
                      </a:r>
                      <a:endParaRPr sz="1800" u="none" strike="noStrike" cap="none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3F3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55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900"/>
                        <a:buFont typeface="Arial"/>
                        <a:buNone/>
                      </a:pPr>
                      <a:r>
                        <a:rPr lang="en-GB" sz="1900" b="1" u="sng" strike="noStrike" cap="none">
                          <a:latin typeface="Chewy"/>
                          <a:ea typeface="Chewy"/>
                          <a:cs typeface="Chewy"/>
                          <a:sym typeface="Chewy"/>
                        </a:rPr>
                        <a:t>In a Sentence</a:t>
                      </a:r>
                      <a:endParaRPr sz="1900" b="1" u="sng" strike="noStrike" cap="none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6D7A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900"/>
                        <a:buFont typeface="Arial"/>
                        <a:buNone/>
                      </a:pPr>
                      <a:r>
                        <a:rPr lang="en-GB" sz="1900" b="1" u="sng" strike="noStrike" cap="none">
                          <a:latin typeface="Chewy"/>
                          <a:ea typeface="Chewy"/>
                          <a:cs typeface="Chewy"/>
                          <a:sym typeface="Chewy"/>
                        </a:rPr>
                        <a:t>Drawing</a:t>
                      </a:r>
                      <a:endParaRPr sz="1900" b="1" u="sng" strike="noStrike" cap="none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4CC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4664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900"/>
                        <a:buFont typeface="Arial"/>
                        <a:buNone/>
                      </a:pPr>
                      <a:r>
                        <a:rPr lang="en-GB" sz="2900" u="sng" strike="noStrike" cap="none">
                          <a:solidFill>
                            <a:srgbClr val="0000FF"/>
                          </a:solidFill>
                          <a:latin typeface="Chewy"/>
                          <a:ea typeface="Chewy"/>
                          <a:cs typeface="Chewy"/>
                          <a:sym typeface="Chewy"/>
                        </a:rPr>
                        <a:t>According </a:t>
                      </a:r>
                      <a:r>
                        <a:rPr lang="en-GB" sz="2900" u="none" strike="noStrike" cap="none">
                          <a:latin typeface="Chewy"/>
                          <a:ea typeface="Chewy"/>
                          <a:cs typeface="Chewy"/>
                          <a:sym typeface="Chewy"/>
                        </a:rPr>
                        <a:t>to the police, they have not found the criminal.</a:t>
                      </a:r>
                      <a:endParaRPr sz="2900" u="none" strike="noStrike" cap="none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3F3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78" name="Google Shape;78;p17"/>
          <p:cNvPicPr preferRelativeResize="0"/>
          <p:nvPr/>
        </p:nvPicPr>
        <p:blipFill rotWithShape="1">
          <a:blip r:embed="rId3">
            <a:alphaModFix/>
          </a:blip>
          <a:srcRect b="17080"/>
          <a:stretch/>
        </p:blipFill>
        <p:spPr>
          <a:xfrm>
            <a:off x="5370125" y="3168350"/>
            <a:ext cx="2041842" cy="16930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72" name="Google Shape;572;p99"/>
          <p:cNvGraphicFramePr/>
          <p:nvPr/>
        </p:nvGraphicFramePr>
        <p:xfrm>
          <a:off x="621750" y="627275"/>
          <a:ext cx="7900500" cy="4340840"/>
        </p:xfrm>
        <a:graphic>
          <a:graphicData uri="http://schemas.openxmlformats.org/drawingml/2006/table">
            <a:tbl>
              <a:tblPr>
                <a:noFill/>
                <a:tableStyleId>{7B0002B0-9E92-4F11-9C9F-0C2D7A5A9AAF}</a:tableStyleId>
              </a:tblPr>
              <a:tblGrid>
                <a:gridCol w="39502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9502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004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900"/>
                        <a:buFont typeface="Arial"/>
                        <a:buNone/>
                      </a:pPr>
                      <a:r>
                        <a:rPr lang="en-GB" sz="1900" u="sng" strike="noStrike" cap="none">
                          <a:latin typeface="Chewy"/>
                          <a:ea typeface="Chewy"/>
                          <a:cs typeface="Chewy"/>
                          <a:sym typeface="Chewy"/>
                        </a:rPr>
                        <a:t>Word </a:t>
                      </a:r>
                      <a:endParaRPr sz="1900" u="sng" strike="noStrike" cap="none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CE5C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900"/>
                        <a:buFont typeface="Arial"/>
                        <a:buNone/>
                      </a:pPr>
                      <a:r>
                        <a:rPr lang="en-GB" sz="1900" u="sng" strike="noStrike" cap="none">
                          <a:latin typeface="Chewy"/>
                          <a:ea typeface="Chewy"/>
                          <a:cs typeface="Chewy"/>
                          <a:sym typeface="Chewy"/>
                        </a:rPr>
                        <a:t>Meaning</a:t>
                      </a:r>
                      <a:endParaRPr sz="1900" u="sng" strike="noStrike" cap="none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FE2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6647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5500"/>
                        <a:buFont typeface="Arial"/>
                        <a:buNone/>
                      </a:pPr>
                      <a:r>
                        <a:rPr lang="en-GB" sz="5500">
                          <a:latin typeface="Chewy"/>
                          <a:ea typeface="Chewy"/>
                          <a:cs typeface="Chewy"/>
                          <a:sym typeface="Chewy"/>
                        </a:rPr>
                        <a:t>rhythm</a:t>
                      </a:r>
                      <a:endParaRPr sz="5500" u="none" strike="noStrike" cap="none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3000"/>
                        <a:buFont typeface="Arial"/>
                        <a:buNone/>
                      </a:pPr>
                      <a:r>
                        <a:rPr lang="en-GB" sz="3000">
                          <a:solidFill>
                            <a:srgbClr val="FF0000"/>
                          </a:solidFill>
                          <a:latin typeface="Chewy"/>
                          <a:ea typeface="Chewy"/>
                          <a:cs typeface="Chewy"/>
                          <a:sym typeface="Chewy"/>
                        </a:rPr>
                        <a:t>(noun)</a:t>
                      </a:r>
                      <a:endParaRPr sz="3000" u="none" strike="noStrike" cap="none">
                        <a:solidFill>
                          <a:srgbClr val="FF0000"/>
                        </a:solidFill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GB" sz="1800">
                          <a:latin typeface="Chewy"/>
                          <a:ea typeface="Chewy"/>
                          <a:cs typeface="Chewy"/>
                          <a:sym typeface="Chewy"/>
                        </a:rPr>
                        <a:t>A rhythm is a regular series of sounds or movements.</a:t>
                      </a:r>
                      <a:endParaRPr sz="1800" u="none" strike="noStrike" cap="none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3F3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55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900"/>
                        <a:buFont typeface="Arial"/>
                        <a:buNone/>
                      </a:pPr>
                      <a:r>
                        <a:rPr lang="en-GB" sz="1900" b="1" u="sng" strike="noStrike" cap="none">
                          <a:latin typeface="Chewy"/>
                          <a:ea typeface="Chewy"/>
                          <a:cs typeface="Chewy"/>
                          <a:sym typeface="Chewy"/>
                        </a:rPr>
                        <a:t>In a Sentence</a:t>
                      </a:r>
                      <a:endParaRPr sz="1900" b="1" u="sng" strike="noStrike" cap="none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6D7A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900"/>
                        <a:buFont typeface="Arial"/>
                        <a:buNone/>
                      </a:pPr>
                      <a:r>
                        <a:rPr lang="en-GB" sz="1900" b="1" u="sng" strike="noStrike" cap="none">
                          <a:latin typeface="Chewy"/>
                          <a:ea typeface="Chewy"/>
                          <a:cs typeface="Chewy"/>
                          <a:sym typeface="Chewy"/>
                        </a:rPr>
                        <a:t>Drawing</a:t>
                      </a:r>
                      <a:endParaRPr sz="1900" b="1" u="sng" strike="noStrike" cap="none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4CC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4664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900"/>
                        <a:buFont typeface="Arial"/>
                        <a:buNone/>
                      </a:pPr>
                      <a:r>
                        <a:rPr lang="en-GB" sz="2900">
                          <a:latin typeface="Chewy"/>
                          <a:ea typeface="Chewy"/>
                          <a:cs typeface="Chewy"/>
                          <a:sym typeface="Chewy"/>
                        </a:rPr>
                        <a:t>The </a:t>
                      </a:r>
                      <a:r>
                        <a:rPr lang="en-GB" sz="2900" u="sng">
                          <a:solidFill>
                            <a:srgbClr val="0000FF"/>
                          </a:solidFill>
                          <a:latin typeface="Chewy"/>
                          <a:ea typeface="Chewy"/>
                          <a:cs typeface="Chewy"/>
                          <a:sym typeface="Chewy"/>
                        </a:rPr>
                        <a:t>rhythm </a:t>
                      </a:r>
                      <a:r>
                        <a:rPr lang="en-GB" sz="2900">
                          <a:latin typeface="Chewy"/>
                          <a:ea typeface="Chewy"/>
                          <a:cs typeface="Chewy"/>
                          <a:sym typeface="Chewy"/>
                        </a:rPr>
                        <a:t>of this song is upbeat and exciting!</a:t>
                      </a:r>
                      <a:endParaRPr sz="2900" u="none" strike="noStrike" cap="none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3F3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573" name="Google Shape;573;p99"/>
          <p:cNvPicPr preferRelativeResize="0"/>
          <p:nvPr/>
        </p:nvPicPr>
        <p:blipFill rotWithShape="1">
          <a:blip r:embed="rId3">
            <a:alphaModFix/>
          </a:blip>
          <a:srcRect b="17783"/>
          <a:stretch/>
        </p:blipFill>
        <p:spPr>
          <a:xfrm>
            <a:off x="5407450" y="3164500"/>
            <a:ext cx="2145950" cy="1764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02" name="Google Shape;602;p104"/>
          <p:cNvGraphicFramePr/>
          <p:nvPr/>
        </p:nvGraphicFramePr>
        <p:xfrm>
          <a:off x="621750" y="627275"/>
          <a:ext cx="7900500" cy="4417040"/>
        </p:xfrm>
        <a:graphic>
          <a:graphicData uri="http://schemas.openxmlformats.org/drawingml/2006/table">
            <a:tbl>
              <a:tblPr>
                <a:noFill/>
                <a:tableStyleId>{7B0002B0-9E92-4F11-9C9F-0C2D7A5A9AAF}</a:tableStyleId>
              </a:tblPr>
              <a:tblGrid>
                <a:gridCol w="39502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9502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004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900"/>
                        <a:buFont typeface="Arial"/>
                        <a:buNone/>
                      </a:pPr>
                      <a:r>
                        <a:rPr lang="en-GB" sz="1900" u="sng" strike="noStrike" cap="none">
                          <a:latin typeface="Chewy"/>
                          <a:ea typeface="Chewy"/>
                          <a:cs typeface="Chewy"/>
                          <a:sym typeface="Chewy"/>
                        </a:rPr>
                        <a:t>Word </a:t>
                      </a:r>
                      <a:endParaRPr sz="1900" u="sng" strike="noStrike" cap="none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CE5C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900"/>
                        <a:buFont typeface="Arial"/>
                        <a:buNone/>
                      </a:pPr>
                      <a:r>
                        <a:rPr lang="en-GB" sz="1900" u="sng" strike="noStrike" cap="none">
                          <a:latin typeface="Chewy"/>
                          <a:ea typeface="Chewy"/>
                          <a:cs typeface="Chewy"/>
                          <a:sym typeface="Chewy"/>
                        </a:rPr>
                        <a:t>Meaning</a:t>
                      </a:r>
                      <a:endParaRPr sz="1900" u="sng" strike="noStrike" cap="none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FE2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6647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5500"/>
                        <a:buFont typeface="Arial"/>
                        <a:buNone/>
                      </a:pPr>
                      <a:r>
                        <a:rPr lang="en-GB" sz="5500">
                          <a:latin typeface="Chewy"/>
                          <a:ea typeface="Chewy"/>
                          <a:cs typeface="Chewy"/>
                          <a:sym typeface="Chewy"/>
                        </a:rPr>
                        <a:t>sincere</a:t>
                      </a:r>
                      <a:endParaRPr sz="5500" u="none" strike="noStrike" cap="none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3000"/>
                        <a:buFont typeface="Arial"/>
                        <a:buNone/>
                      </a:pPr>
                      <a:r>
                        <a:rPr lang="en-GB" sz="3000">
                          <a:solidFill>
                            <a:srgbClr val="FF0000"/>
                          </a:solidFill>
                          <a:latin typeface="Chewy"/>
                          <a:ea typeface="Chewy"/>
                          <a:cs typeface="Chewy"/>
                          <a:sym typeface="Chewy"/>
                        </a:rPr>
                        <a:t>(adjective)</a:t>
                      </a:r>
                      <a:endParaRPr sz="3000" u="none" strike="noStrike" cap="none">
                        <a:solidFill>
                          <a:srgbClr val="FF0000"/>
                        </a:solidFill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GB" sz="1800">
                          <a:latin typeface="Chewy"/>
                          <a:ea typeface="Chewy"/>
                          <a:cs typeface="Chewy"/>
                          <a:sym typeface="Chewy"/>
                        </a:rPr>
                        <a:t>If you say that someone is sincere, you approve of them because they really mean the things they say. You can also describe someone's behaviour and beliefs as sincere.</a:t>
                      </a:r>
                      <a:endParaRPr sz="1800" u="none" strike="noStrike" cap="none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3F3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55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900"/>
                        <a:buFont typeface="Arial"/>
                        <a:buNone/>
                      </a:pPr>
                      <a:r>
                        <a:rPr lang="en-GB" sz="1900" b="1" u="sng" strike="noStrike" cap="none">
                          <a:latin typeface="Chewy"/>
                          <a:ea typeface="Chewy"/>
                          <a:cs typeface="Chewy"/>
                          <a:sym typeface="Chewy"/>
                        </a:rPr>
                        <a:t>In a Sentence</a:t>
                      </a:r>
                      <a:endParaRPr sz="1900" b="1" u="sng" strike="noStrike" cap="none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6D7A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900"/>
                        <a:buFont typeface="Arial"/>
                        <a:buNone/>
                      </a:pPr>
                      <a:r>
                        <a:rPr lang="en-GB" sz="1900" b="1" u="sng" strike="noStrike" cap="none">
                          <a:latin typeface="Chewy"/>
                          <a:ea typeface="Chewy"/>
                          <a:cs typeface="Chewy"/>
                          <a:sym typeface="Chewy"/>
                        </a:rPr>
                        <a:t>Drawing</a:t>
                      </a:r>
                      <a:endParaRPr sz="1900" b="1" u="sng" strike="noStrike" cap="none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4CC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4664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900"/>
                        <a:buFont typeface="Arial"/>
                        <a:buNone/>
                      </a:pPr>
                      <a:r>
                        <a:rPr lang="en-GB" sz="2900">
                          <a:latin typeface="Chewy"/>
                          <a:ea typeface="Chewy"/>
                          <a:cs typeface="Chewy"/>
                          <a:sym typeface="Chewy"/>
                        </a:rPr>
                        <a:t>There was a </a:t>
                      </a:r>
                      <a:r>
                        <a:rPr lang="en-GB" sz="2900" u="sng">
                          <a:solidFill>
                            <a:srgbClr val="0000FF"/>
                          </a:solidFill>
                          <a:latin typeface="Chewy"/>
                          <a:ea typeface="Chewy"/>
                          <a:cs typeface="Chewy"/>
                          <a:sym typeface="Chewy"/>
                        </a:rPr>
                        <a:t>sincere </a:t>
                      </a:r>
                      <a:r>
                        <a:rPr lang="en-GB" sz="2900">
                          <a:latin typeface="Chewy"/>
                          <a:ea typeface="Chewy"/>
                          <a:cs typeface="Chewy"/>
                          <a:sym typeface="Chewy"/>
                        </a:rPr>
                        <a:t>expression of hope on both their faces.</a:t>
                      </a:r>
                      <a:endParaRPr sz="2900" u="none" strike="noStrike" cap="none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3F3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603" name="Google Shape;603;p104"/>
          <p:cNvPicPr preferRelativeResize="0"/>
          <p:nvPr/>
        </p:nvPicPr>
        <p:blipFill rotWithShape="1">
          <a:blip r:embed="rId3">
            <a:alphaModFix/>
          </a:blip>
          <a:srcRect b="15789"/>
          <a:stretch/>
        </p:blipFill>
        <p:spPr>
          <a:xfrm>
            <a:off x="5500800" y="3260950"/>
            <a:ext cx="1958421" cy="1649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08" name="Google Shape;608;p105"/>
          <p:cNvGraphicFramePr/>
          <p:nvPr/>
        </p:nvGraphicFramePr>
        <p:xfrm>
          <a:off x="621750" y="141850"/>
          <a:ext cx="7900500" cy="4767560"/>
        </p:xfrm>
        <a:graphic>
          <a:graphicData uri="http://schemas.openxmlformats.org/drawingml/2006/table">
            <a:tbl>
              <a:tblPr>
                <a:noFill/>
                <a:tableStyleId>{7B0002B0-9E92-4F11-9C9F-0C2D7A5A9AAF}</a:tableStyleId>
              </a:tblPr>
              <a:tblGrid>
                <a:gridCol w="39502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9502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004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900"/>
                        <a:buFont typeface="Arial"/>
                        <a:buNone/>
                      </a:pPr>
                      <a:r>
                        <a:rPr lang="en-GB" sz="1900" u="sng" strike="noStrike" cap="none">
                          <a:latin typeface="Chewy"/>
                          <a:ea typeface="Chewy"/>
                          <a:cs typeface="Chewy"/>
                          <a:sym typeface="Chewy"/>
                        </a:rPr>
                        <a:t>Word </a:t>
                      </a:r>
                      <a:endParaRPr sz="1900" u="sng" strike="noStrike" cap="none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CE5C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900"/>
                        <a:buFont typeface="Arial"/>
                        <a:buNone/>
                      </a:pPr>
                      <a:r>
                        <a:rPr lang="en-GB" sz="1900" u="sng" strike="noStrike" cap="none">
                          <a:latin typeface="Chewy"/>
                          <a:ea typeface="Chewy"/>
                          <a:cs typeface="Chewy"/>
                          <a:sym typeface="Chewy"/>
                        </a:rPr>
                        <a:t>Meaning</a:t>
                      </a:r>
                      <a:endParaRPr sz="1900" u="sng" strike="noStrike" cap="none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FE2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6647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5500"/>
                        <a:buFont typeface="Arial"/>
                        <a:buNone/>
                      </a:pPr>
                      <a:r>
                        <a:rPr lang="en-GB" sz="5500">
                          <a:latin typeface="Chewy"/>
                          <a:ea typeface="Chewy"/>
                          <a:cs typeface="Chewy"/>
                          <a:sym typeface="Chewy"/>
                        </a:rPr>
                        <a:t>sincerely</a:t>
                      </a:r>
                      <a:endParaRPr sz="5500" u="none" strike="noStrike" cap="none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3000"/>
                        <a:buFont typeface="Arial"/>
                        <a:buNone/>
                      </a:pPr>
                      <a:r>
                        <a:rPr lang="en-GB" sz="3000">
                          <a:solidFill>
                            <a:srgbClr val="FF0000"/>
                          </a:solidFill>
                          <a:latin typeface="Chewy"/>
                          <a:ea typeface="Chewy"/>
                          <a:cs typeface="Chewy"/>
                          <a:sym typeface="Chewy"/>
                        </a:rPr>
                        <a:t>(adverb, convention)</a:t>
                      </a:r>
                      <a:endParaRPr sz="3000" u="none" strike="noStrike" cap="none">
                        <a:solidFill>
                          <a:srgbClr val="FF0000"/>
                        </a:solidFill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GB" sz="1500">
                          <a:solidFill>
                            <a:srgbClr val="0000FF"/>
                          </a:solidFill>
                          <a:latin typeface="Chewy"/>
                          <a:ea typeface="Chewy"/>
                          <a:cs typeface="Chewy"/>
                          <a:sym typeface="Chewy"/>
                        </a:rPr>
                        <a:t>Adjective </a:t>
                      </a:r>
                      <a:r>
                        <a:rPr lang="en-GB" sz="1500">
                          <a:latin typeface="Chewy"/>
                          <a:ea typeface="Chewy"/>
                          <a:cs typeface="Chewy"/>
                          <a:sym typeface="Chewy"/>
                        </a:rPr>
                        <a:t>- If you say or feel something sincerely, you really mean or feel it, and are not pretending.</a:t>
                      </a:r>
                      <a:endParaRPr sz="1500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500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GB" sz="1500">
                          <a:solidFill>
                            <a:srgbClr val="0000FF"/>
                          </a:solidFill>
                          <a:latin typeface="Chewy"/>
                          <a:ea typeface="Chewy"/>
                          <a:cs typeface="Chewy"/>
                          <a:sym typeface="Chewy"/>
                        </a:rPr>
                        <a:t>Convention </a:t>
                      </a:r>
                      <a:r>
                        <a:rPr lang="en-GB" sz="1500">
                          <a:latin typeface="Chewy"/>
                          <a:ea typeface="Chewy"/>
                          <a:cs typeface="Chewy"/>
                          <a:sym typeface="Chewy"/>
                        </a:rPr>
                        <a:t>- In Britain, people write 'Yours sincerely' before their signature at the end of a formal letter or email when they have addressed it to someone by name.</a:t>
                      </a:r>
                      <a:endParaRPr sz="1500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3F3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55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900"/>
                        <a:buFont typeface="Arial"/>
                        <a:buNone/>
                      </a:pPr>
                      <a:r>
                        <a:rPr lang="en-GB" sz="1900" b="1" u="sng" strike="noStrike" cap="none">
                          <a:latin typeface="Chewy"/>
                          <a:ea typeface="Chewy"/>
                          <a:cs typeface="Chewy"/>
                          <a:sym typeface="Chewy"/>
                        </a:rPr>
                        <a:t>In a Sentence</a:t>
                      </a:r>
                      <a:endParaRPr sz="1900" b="1" u="sng" strike="noStrike" cap="none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6D7A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900"/>
                        <a:buFont typeface="Arial"/>
                        <a:buNone/>
                      </a:pPr>
                      <a:r>
                        <a:rPr lang="en-GB" sz="1900" b="1" u="sng" strike="noStrike" cap="none">
                          <a:latin typeface="Chewy"/>
                          <a:ea typeface="Chewy"/>
                          <a:cs typeface="Chewy"/>
                          <a:sym typeface="Chewy"/>
                        </a:rPr>
                        <a:t>Drawing</a:t>
                      </a:r>
                      <a:endParaRPr sz="1900" b="1" u="sng" strike="noStrike" cap="none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4CC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4664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900"/>
                        <a:buFont typeface="Arial"/>
                        <a:buNone/>
                      </a:pPr>
                      <a:r>
                        <a:rPr lang="en-GB" sz="2100">
                          <a:solidFill>
                            <a:srgbClr val="0000FF"/>
                          </a:solidFill>
                          <a:latin typeface="Chewy"/>
                          <a:ea typeface="Chewy"/>
                          <a:cs typeface="Chewy"/>
                          <a:sym typeface="Chewy"/>
                        </a:rPr>
                        <a:t>Adjective </a:t>
                      </a:r>
                      <a:r>
                        <a:rPr lang="en-GB" sz="2100">
                          <a:latin typeface="Chewy"/>
                          <a:ea typeface="Chewy"/>
                          <a:cs typeface="Chewy"/>
                          <a:sym typeface="Chewy"/>
                        </a:rPr>
                        <a:t>- I </a:t>
                      </a:r>
                      <a:r>
                        <a:rPr lang="en-GB" sz="2100" u="sng">
                          <a:solidFill>
                            <a:srgbClr val="0000FF"/>
                          </a:solidFill>
                          <a:latin typeface="Chewy"/>
                          <a:ea typeface="Chewy"/>
                          <a:cs typeface="Chewy"/>
                          <a:sym typeface="Chewy"/>
                        </a:rPr>
                        <a:t>sincerely </a:t>
                      </a:r>
                      <a:r>
                        <a:rPr lang="en-GB" sz="2100">
                          <a:latin typeface="Chewy"/>
                          <a:ea typeface="Chewy"/>
                          <a:cs typeface="Chewy"/>
                          <a:sym typeface="Chewy"/>
                        </a:rPr>
                        <a:t>hope you mean the apology.</a:t>
                      </a:r>
                      <a:endParaRPr sz="2100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900"/>
                        <a:buFont typeface="Arial"/>
                        <a:buNone/>
                      </a:pPr>
                      <a:endParaRPr sz="2100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900"/>
                        <a:buFont typeface="Arial"/>
                        <a:buNone/>
                      </a:pPr>
                      <a:r>
                        <a:rPr lang="en-GB" sz="2100">
                          <a:solidFill>
                            <a:srgbClr val="0000FF"/>
                          </a:solidFill>
                          <a:latin typeface="Chewy"/>
                          <a:ea typeface="Chewy"/>
                          <a:cs typeface="Chewy"/>
                          <a:sym typeface="Chewy"/>
                        </a:rPr>
                        <a:t>Convention </a:t>
                      </a:r>
                      <a:r>
                        <a:rPr lang="en-GB" sz="2100">
                          <a:latin typeface="Chewy"/>
                          <a:ea typeface="Chewy"/>
                          <a:cs typeface="Chewy"/>
                          <a:sym typeface="Chewy"/>
                        </a:rPr>
                        <a:t>- ‘Yours </a:t>
                      </a:r>
                      <a:r>
                        <a:rPr lang="en-GB" sz="2100" u="sng">
                          <a:solidFill>
                            <a:srgbClr val="0000FF"/>
                          </a:solidFill>
                          <a:latin typeface="Chewy"/>
                          <a:ea typeface="Chewy"/>
                          <a:cs typeface="Chewy"/>
                          <a:sym typeface="Chewy"/>
                        </a:rPr>
                        <a:t>Sincerely </a:t>
                      </a:r>
                      <a:r>
                        <a:rPr lang="en-GB" sz="2100">
                          <a:latin typeface="Chewy"/>
                          <a:ea typeface="Chewy"/>
                          <a:cs typeface="Chewy"/>
                          <a:sym typeface="Chewy"/>
                        </a:rPr>
                        <a:t>- Mr Bache’</a:t>
                      </a:r>
                      <a:endParaRPr sz="2100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3F3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609" name="Google Shape;609;p105"/>
          <p:cNvPicPr preferRelativeResize="0"/>
          <p:nvPr/>
        </p:nvPicPr>
        <p:blipFill rotWithShape="1">
          <a:blip r:embed="rId3">
            <a:alphaModFix/>
          </a:blip>
          <a:srcRect b="18513"/>
          <a:stretch/>
        </p:blipFill>
        <p:spPr>
          <a:xfrm>
            <a:off x="5575475" y="3323200"/>
            <a:ext cx="1752676" cy="14282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14" name="Google Shape;614;p106"/>
          <p:cNvGraphicFramePr/>
          <p:nvPr/>
        </p:nvGraphicFramePr>
        <p:xfrm>
          <a:off x="621750" y="627275"/>
          <a:ext cx="7900500" cy="4340840"/>
        </p:xfrm>
        <a:graphic>
          <a:graphicData uri="http://schemas.openxmlformats.org/drawingml/2006/table">
            <a:tbl>
              <a:tblPr>
                <a:noFill/>
                <a:tableStyleId>{7B0002B0-9E92-4F11-9C9F-0C2D7A5A9AAF}</a:tableStyleId>
              </a:tblPr>
              <a:tblGrid>
                <a:gridCol w="39502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9502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004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900"/>
                        <a:buFont typeface="Arial"/>
                        <a:buNone/>
                      </a:pPr>
                      <a:r>
                        <a:rPr lang="en-GB" sz="1900" u="sng" strike="noStrike" cap="none">
                          <a:latin typeface="Chewy"/>
                          <a:ea typeface="Chewy"/>
                          <a:cs typeface="Chewy"/>
                          <a:sym typeface="Chewy"/>
                        </a:rPr>
                        <a:t>Word </a:t>
                      </a:r>
                      <a:endParaRPr sz="1900" u="sng" strike="noStrike" cap="none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CE5C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900"/>
                        <a:buFont typeface="Arial"/>
                        <a:buNone/>
                      </a:pPr>
                      <a:r>
                        <a:rPr lang="en-GB" sz="1900" u="sng" strike="noStrike" cap="none">
                          <a:latin typeface="Chewy"/>
                          <a:ea typeface="Chewy"/>
                          <a:cs typeface="Chewy"/>
                          <a:sym typeface="Chewy"/>
                        </a:rPr>
                        <a:t>Meaning</a:t>
                      </a:r>
                      <a:endParaRPr sz="1900" u="sng" strike="noStrike" cap="none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FE2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6647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5500"/>
                        <a:buFont typeface="Arial"/>
                        <a:buNone/>
                      </a:pPr>
                      <a:r>
                        <a:rPr lang="en-GB" sz="5500">
                          <a:latin typeface="Chewy"/>
                          <a:ea typeface="Chewy"/>
                          <a:cs typeface="Chewy"/>
                          <a:sym typeface="Chewy"/>
                        </a:rPr>
                        <a:t>soldier</a:t>
                      </a:r>
                      <a:endParaRPr sz="5500" u="none" strike="noStrike" cap="none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3000"/>
                        <a:buFont typeface="Arial"/>
                        <a:buNone/>
                      </a:pPr>
                      <a:r>
                        <a:rPr lang="en-GB" sz="3000">
                          <a:solidFill>
                            <a:srgbClr val="FF0000"/>
                          </a:solidFill>
                          <a:latin typeface="Chewy"/>
                          <a:ea typeface="Chewy"/>
                          <a:cs typeface="Chewy"/>
                          <a:sym typeface="Chewy"/>
                        </a:rPr>
                        <a:t>(noun)</a:t>
                      </a:r>
                      <a:endParaRPr sz="3000" u="none" strike="noStrike" cap="none">
                        <a:solidFill>
                          <a:srgbClr val="FF0000"/>
                        </a:solidFill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GB" sz="1800">
                          <a:latin typeface="Chewy"/>
                          <a:ea typeface="Chewy"/>
                          <a:cs typeface="Chewy"/>
                          <a:sym typeface="Chewy"/>
                        </a:rPr>
                        <a:t>A soldier is a person who works in an army, especially a person who is not an officer.</a:t>
                      </a:r>
                      <a:endParaRPr sz="1800" u="none" strike="noStrike" cap="none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3F3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55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900"/>
                        <a:buFont typeface="Arial"/>
                        <a:buNone/>
                      </a:pPr>
                      <a:r>
                        <a:rPr lang="en-GB" sz="1900" b="1" u="sng" strike="noStrike" cap="none">
                          <a:latin typeface="Chewy"/>
                          <a:ea typeface="Chewy"/>
                          <a:cs typeface="Chewy"/>
                          <a:sym typeface="Chewy"/>
                        </a:rPr>
                        <a:t>In a Sentence</a:t>
                      </a:r>
                      <a:endParaRPr sz="1900" b="1" u="sng" strike="noStrike" cap="none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6D7A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900"/>
                        <a:buFont typeface="Arial"/>
                        <a:buNone/>
                      </a:pPr>
                      <a:r>
                        <a:rPr lang="en-GB" sz="1900" b="1" u="sng" strike="noStrike" cap="none">
                          <a:latin typeface="Chewy"/>
                          <a:ea typeface="Chewy"/>
                          <a:cs typeface="Chewy"/>
                          <a:sym typeface="Chewy"/>
                        </a:rPr>
                        <a:t>Drawing</a:t>
                      </a:r>
                      <a:endParaRPr sz="1900" b="1" u="sng" strike="noStrike" cap="none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4CC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4664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900"/>
                        <a:buFont typeface="Arial"/>
                        <a:buNone/>
                      </a:pPr>
                      <a:r>
                        <a:rPr lang="en-GB" sz="2900">
                          <a:latin typeface="Chewy"/>
                          <a:ea typeface="Chewy"/>
                          <a:cs typeface="Chewy"/>
                          <a:sym typeface="Chewy"/>
                        </a:rPr>
                        <a:t>I served as a </a:t>
                      </a:r>
                      <a:r>
                        <a:rPr lang="en-GB" sz="2900" u="sng">
                          <a:solidFill>
                            <a:srgbClr val="0000FF"/>
                          </a:solidFill>
                          <a:latin typeface="Chewy"/>
                          <a:ea typeface="Chewy"/>
                          <a:cs typeface="Chewy"/>
                          <a:sym typeface="Chewy"/>
                        </a:rPr>
                        <a:t>soldier </a:t>
                      </a:r>
                      <a:r>
                        <a:rPr lang="en-GB" sz="2900">
                          <a:latin typeface="Chewy"/>
                          <a:ea typeface="Chewy"/>
                          <a:cs typeface="Chewy"/>
                          <a:sym typeface="Chewy"/>
                        </a:rPr>
                        <a:t>in the war. </a:t>
                      </a:r>
                      <a:endParaRPr sz="2900" u="none" strike="noStrike" cap="none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3F3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615" name="Google Shape;615;p10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687525" y="3269800"/>
            <a:ext cx="1537650" cy="15376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20" name="Google Shape;620;p107"/>
          <p:cNvGraphicFramePr/>
          <p:nvPr/>
        </p:nvGraphicFramePr>
        <p:xfrm>
          <a:off x="621750" y="627275"/>
          <a:ext cx="7900500" cy="4340840"/>
        </p:xfrm>
        <a:graphic>
          <a:graphicData uri="http://schemas.openxmlformats.org/drawingml/2006/table">
            <a:tbl>
              <a:tblPr>
                <a:noFill/>
                <a:tableStyleId>{7B0002B0-9E92-4F11-9C9F-0C2D7A5A9AAF}</a:tableStyleId>
              </a:tblPr>
              <a:tblGrid>
                <a:gridCol w="39502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9502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004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900"/>
                        <a:buFont typeface="Arial"/>
                        <a:buNone/>
                      </a:pPr>
                      <a:r>
                        <a:rPr lang="en-GB" sz="1900" u="sng" strike="noStrike" cap="none">
                          <a:latin typeface="Chewy"/>
                          <a:ea typeface="Chewy"/>
                          <a:cs typeface="Chewy"/>
                          <a:sym typeface="Chewy"/>
                        </a:rPr>
                        <a:t>Word </a:t>
                      </a:r>
                      <a:endParaRPr sz="1900" u="sng" strike="noStrike" cap="none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CE5C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900"/>
                        <a:buFont typeface="Arial"/>
                        <a:buNone/>
                      </a:pPr>
                      <a:r>
                        <a:rPr lang="en-GB" sz="1900" u="sng" strike="noStrike" cap="none">
                          <a:latin typeface="Chewy"/>
                          <a:ea typeface="Chewy"/>
                          <a:cs typeface="Chewy"/>
                          <a:sym typeface="Chewy"/>
                        </a:rPr>
                        <a:t>Meaning</a:t>
                      </a:r>
                      <a:endParaRPr sz="1900" u="sng" strike="noStrike" cap="none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FE2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6647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5500"/>
                        <a:buFont typeface="Arial"/>
                        <a:buNone/>
                      </a:pPr>
                      <a:r>
                        <a:rPr lang="en-GB" sz="5500">
                          <a:latin typeface="Chewy"/>
                          <a:ea typeface="Chewy"/>
                          <a:cs typeface="Chewy"/>
                          <a:sym typeface="Chewy"/>
                        </a:rPr>
                        <a:t>stomach</a:t>
                      </a:r>
                      <a:endParaRPr sz="5500" u="none" strike="noStrike" cap="none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3000"/>
                        <a:buFont typeface="Arial"/>
                        <a:buNone/>
                      </a:pPr>
                      <a:r>
                        <a:rPr lang="en-GB" sz="3000">
                          <a:solidFill>
                            <a:srgbClr val="FF0000"/>
                          </a:solidFill>
                          <a:latin typeface="Chewy"/>
                          <a:ea typeface="Chewy"/>
                          <a:cs typeface="Chewy"/>
                          <a:sym typeface="Chewy"/>
                        </a:rPr>
                        <a:t>(noun)</a:t>
                      </a:r>
                      <a:endParaRPr sz="3000" u="none" strike="noStrike" cap="none">
                        <a:solidFill>
                          <a:srgbClr val="FF0000"/>
                        </a:solidFill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GB" sz="1800">
                          <a:latin typeface="Chewy"/>
                          <a:ea typeface="Chewy"/>
                          <a:cs typeface="Chewy"/>
                          <a:sym typeface="Chewy"/>
                        </a:rPr>
                        <a:t>Your stomach is the organ inside your body where food is digested before it moves into the intestines.</a:t>
                      </a:r>
                      <a:endParaRPr sz="1800" u="none" strike="noStrike" cap="none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3F3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55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900"/>
                        <a:buFont typeface="Arial"/>
                        <a:buNone/>
                      </a:pPr>
                      <a:r>
                        <a:rPr lang="en-GB" sz="1900" b="1" u="sng" strike="noStrike" cap="none">
                          <a:latin typeface="Chewy"/>
                          <a:ea typeface="Chewy"/>
                          <a:cs typeface="Chewy"/>
                          <a:sym typeface="Chewy"/>
                        </a:rPr>
                        <a:t>In a Sentence</a:t>
                      </a:r>
                      <a:endParaRPr sz="1900" b="1" u="sng" strike="noStrike" cap="none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6D7A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900"/>
                        <a:buFont typeface="Arial"/>
                        <a:buNone/>
                      </a:pPr>
                      <a:r>
                        <a:rPr lang="en-GB" sz="1900" b="1" u="sng" strike="noStrike" cap="none">
                          <a:latin typeface="Chewy"/>
                          <a:ea typeface="Chewy"/>
                          <a:cs typeface="Chewy"/>
                          <a:sym typeface="Chewy"/>
                        </a:rPr>
                        <a:t>Drawing</a:t>
                      </a:r>
                      <a:endParaRPr sz="1900" b="1" u="sng" strike="noStrike" cap="none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4CC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4664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900"/>
                        <a:buFont typeface="Arial"/>
                        <a:buNone/>
                      </a:pPr>
                      <a:r>
                        <a:rPr lang="en-GB" sz="2900">
                          <a:latin typeface="Chewy"/>
                          <a:ea typeface="Chewy"/>
                          <a:cs typeface="Chewy"/>
                          <a:sym typeface="Chewy"/>
                        </a:rPr>
                        <a:t>My </a:t>
                      </a:r>
                      <a:r>
                        <a:rPr lang="en-GB" sz="2900" u="sng">
                          <a:solidFill>
                            <a:srgbClr val="0000FF"/>
                          </a:solidFill>
                          <a:latin typeface="Chewy"/>
                          <a:ea typeface="Chewy"/>
                          <a:cs typeface="Chewy"/>
                          <a:sym typeface="Chewy"/>
                        </a:rPr>
                        <a:t>stomach </a:t>
                      </a:r>
                      <a:r>
                        <a:rPr lang="en-GB" sz="2900">
                          <a:latin typeface="Chewy"/>
                          <a:ea typeface="Chewy"/>
                          <a:cs typeface="Chewy"/>
                          <a:sym typeface="Chewy"/>
                        </a:rPr>
                        <a:t>is completely full.</a:t>
                      </a:r>
                      <a:endParaRPr sz="2900" u="none" strike="noStrike" cap="none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3F3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621" name="Google Shape;621;p10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612825" y="3167100"/>
            <a:ext cx="1724349" cy="17243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26" name="Google Shape;626;p108"/>
          <p:cNvGraphicFramePr/>
          <p:nvPr/>
        </p:nvGraphicFramePr>
        <p:xfrm>
          <a:off x="621750" y="627276"/>
          <a:ext cx="7900500" cy="4371320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39502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9502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004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900"/>
                        <a:buFont typeface="Arial"/>
                        <a:buNone/>
                      </a:pPr>
                      <a:r>
                        <a:rPr lang="en-GB" sz="1900" u="sng" strike="noStrike" cap="none">
                          <a:latin typeface="Chewy"/>
                          <a:ea typeface="Chewy"/>
                          <a:cs typeface="Chewy"/>
                          <a:sym typeface="Chewy"/>
                        </a:rPr>
                        <a:t>Word </a:t>
                      </a:r>
                      <a:endParaRPr sz="1900" u="sng" strike="noStrike" cap="none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CE5C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900"/>
                        <a:buFont typeface="Arial"/>
                        <a:buNone/>
                      </a:pPr>
                      <a:r>
                        <a:rPr lang="en-GB" sz="1900" u="sng" strike="noStrike" cap="none">
                          <a:latin typeface="Chewy"/>
                          <a:ea typeface="Chewy"/>
                          <a:cs typeface="Chewy"/>
                          <a:sym typeface="Chewy"/>
                        </a:rPr>
                        <a:t>Meaning</a:t>
                      </a:r>
                      <a:endParaRPr sz="1900" u="sng" strike="noStrike" cap="none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FE2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782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5500"/>
                        <a:buFont typeface="Arial"/>
                        <a:buNone/>
                      </a:pPr>
                      <a:r>
                        <a:rPr lang="en-GB" sz="5500">
                          <a:latin typeface="Chewy"/>
                          <a:ea typeface="Chewy"/>
                          <a:cs typeface="Chewy"/>
                          <a:sym typeface="Chewy"/>
                        </a:rPr>
                        <a:t>sufficient</a:t>
                      </a:r>
                      <a:endParaRPr sz="5500" u="none" strike="noStrike" cap="none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3000"/>
                        <a:buFont typeface="Arial"/>
                        <a:buNone/>
                      </a:pPr>
                      <a:r>
                        <a:rPr lang="en-GB" sz="3000">
                          <a:solidFill>
                            <a:srgbClr val="FF0000"/>
                          </a:solidFill>
                          <a:latin typeface="Chewy"/>
                          <a:ea typeface="Chewy"/>
                          <a:cs typeface="Chewy"/>
                          <a:sym typeface="Chewy"/>
                        </a:rPr>
                        <a:t>(adjective)</a:t>
                      </a:r>
                      <a:endParaRPr sz="3000" u="none" strike="noStrike" cap="none">
                        <a:solidFill>
                          <a:srgbClr val="FF0000"/>
                        </a:solidFill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GB" sz="1800">
                          <a:latin typeface="Chewy"/>
                          <a:ea typeface="Chewy"/>
                          <a:cs typeface="Chewy"/>
                          <a:sym typeface="Chewy"/>
                        </a:rPr>
                        <a:t>If something is sufficient for a particular purpose, there is enough of it for the purpose.</a:t>
                      </a:r>
                      <a:endParaRPr sz="1800" u="none" strike="noStrike" cap="none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3F3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7241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900"/>
                        <a:buFont typeface="Arial"/>
                        <a:buNone/>
                      </a:pPr>
                      <a:r>
                        <a:rPr lang="en-GB" sz="1900" b="1" u="sng" strike="noStrike" cap="none">
                          <a:latin typeface="Chewy"/>
                          <a:ea typeface="Chewy"/>
                          <a:cs typeface="Chewy"/>
                          <a:sym typeface="Chewy"/>
                        </a:rPr>
                        <a:t>In a Sentence</a:t>
                      </a:r>
                      <a:endParaRPr sz="1900" b="1" u="sng" strike="noStrike" cap="none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6D7A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900"/>
                        <a:buFont typeface="Arial"/>
                        <a:buNone/>
                      </a:pPr>
                      <a:r>
                        <a:rPr lang="en-GB" sz="1900" b="1" u="sng" strike="noStrike" cap="none">
                          <a:latin typeface="Chewy"/>
                          <a:ea typeface="Chewy"/>
                          <a:cs typeface="Chewy"/>
                          <a:sym typeface="Chewy"/>
                        </a:rPr>
                        <a:t>Drawing</a:t>
                      </a:r>
                      <a:endParaRPr sz="1900" b="1" u="sng" strike="noStrike" cap="none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4CC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92021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900"/>
                        <a:buFont typeface="Arial"/>
                        <a:buNone/>
                      </a:pPr>
                      <a:r>
                        <a:rPr lang="en-GB" sz="2900">
                          <a:latin typeface="Chewy"/>
                          <a:ea typeface="Chewy"/>
                          <a:cs typeface="Chewy"/>
                          <a:sym typeface="Chewy"/>
                        </a:rPr>
                        <a:t>There was not </a:t>
                      </a:r>
                      <a:r>
                        <a:rPr lang="en-GB" sz="2900" u="sng">
                          <a:solidFill>
                            <a:srgbClr val="0000FF"/>
                          </a:solidFill>
                          <a:latin typeface="Chewy"/>
                          <a:ea typeface="Chewy"/>
                          <a:cs typeface="Chewy"/>
                          <a:sym typeface="Chewy"/>
                        </a:rPr>
                        <a:t>sufficient </a:t>
                      </a:r>
                      <a:r>
                        <a:rPr lang="en-GB" sz="2900">
                          <a:latin typeface="Chewy"/>
                          <a:ea typeface="Chewy"/>
                          <a:cs typeface="Chewy"/>
                          <a:sym typeface="Chewy"/>
                        </a:rPr>
                        <a:t>evidence to secure a conviction.</a:t>
                      </a:r>
                      <a:endParaRPr sz="2900" u="none" strike="noStrike" cap="none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3F3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627" name="Google Shape;627;p10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762201" y="3269776"/>
            <a:ext cx="1509651" cy="15096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32" name="Google Shape;632;p109"/>
          <p:cNvGraphicFramePr/>
          <p:nvPr/>
        </p:nvGraphicFramePr>
        <p:xfrm>
          <a:off x="621750" y="627275"/>
          <a:ext cx="7900500" cy="4340840"/>
        </p:xfrm>
        <a:graphic>
          <a:graphicData uri="http://schemas.openxmlformats.org/drawingml/2006/table">
            <a:tbl>
              <a:tblPr>
                <a:noFill/>
                <a:tableStyleId>{7B0002B0-9E92-4F11-9C9F-0C2D7A5A9AAF}</a:tableStyleId>
              </a:tblPr>
              <a:tblGrid>
                <a:gridCol w="39502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9502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004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900"/>
                        <a:buFont typeface="Arial"/>
                        <a:buNone/>
                      </a:pPr>
                      <a:r>
                        <a:rPr lang="en-GB" sz="1900" u="sng" strike="noStrike" cap="none">
                          <a:latin typeface="Chewy"/>
                          <a:ea typeface="Chewy"/>
                          <a:cs typeface="Chewy"/>
                          <a:sym typeface="Chewy"/>
                        </a:rPr>
                        <a:t>Word </a:t>
                      </a:r>
                      <a:endParaRPr sz="1900" u="sng" strike="noStrike" cap="none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CE5C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900"/>
                        <a:buFont typeface="Arial"/>
                        <a:buNone/>
                      </a:pPr>
                      <a:r>
                        <a:rPr lang="en-GB" sz="1900" u="sng" strike="noStrike" cap="none">
                          <a:latin typeface="Chewy"/>
                          <a:ea typeface="Chewy"/>
                          <a:cs typeface="Chewy"/>
                          <a:sym typeface="Chewy"/>
                        </a:rPr>
                        <a:t>Meaning</a:t>
                      </a:r>
                      <a:endParaRPr sz="1900" u="sng" strike="noStrike" cap="none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FE2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6647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5500"/>
                        <a:buFont typeface="Arial"/>
                        <a:buNone/>
                      </a:pPr>
                      <a:r>
                        <a:rPr lang="en-GB" sz="5500">
                          <a:latin typeface="Chewy"/>
                          <a:ea typeface="Chewy"/>
                          <a:cs typeface="Chewy"/>
                          <a:sym typeface="Chewy"/>
                        </a:rPr>
                        <a:t>suggest</a:t>
                      </a:r>
                      <a:endParaRPr sz="5500" u="none" strike="noStrike" cap="none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3000"/>
                        <a:buFont typeface="Arial"/>
                        <a:buNone/>
                      </a:pPr>
                      <a:r>
                        <a:rPr lang="en-GB" sz="3000">
                          <a:solidFill>
                            <a:srgbClr val="FF0000"/>
                          </a:solidFill>
                          <a:latin typeface="Chewy"/>
                          <a:ea typeface="Chewy"/>
                          <a:cs typeface="Chewy"/>
                          <a:sym typeface="Chewy"/>
                        </a:rPr>
                        <a:t>(verb)</a:t>
                      </a:r>
                      <a:endParaRPr sz="3000" u="none" strike="noStrike" cap="none">
                        <a:solidFill>
                          <a:srgbClr val="FF0000"/>
                        </a:solidFill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GB" sz="1800">
                          <a:latin typeface="Chewy"/>
                          <a:ea typeface="Chewy"/>
                          <a:cs typeface="Chewy"/>
                          <a:sym typeface="Chewy"/>
                        </a:rPr>
                        <a:t>If you suggest something, you put forward a plan or idea for someone to think about.</a:t>
                      </a:r>
                      <a:endParaRPr sz="1800" u="none" strike="noStrike" cap="none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3F3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55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900"/>
                        <a:buFont typeface="Arial"/>
                        <a:buNone/>
                      </a:pPr>
                      <a:r>
                        <a:rPr lang="en-GB" sz="1900" b="1" u="sng" strike="noStrike" cap="none">
                          <a:latin typeface="Chewy"/>
                          <a:ea typeface="Chewy"/>
                          <a:cs typeface="Chewy"/>
                          <a:sym typeface="Chewy"/>
                        </a:rPr>
                        <a:t>In a Sentence</a:t>
                      </a:r>
                      <a:endParaRPr sz="1900" b="1" u="sng" strike="noStrike" cap="none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6D7A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900"/>
                        <a:buFont typeface="Arial"/>
                        <a:buNone/>
                      </a:pPr>
                      <a:r>
                        <a:rPr lang="en-GB" sz="1900" b="1" u="sng" strike="noStrike" cap="none">
                          <a:latin typeface="Chewy"/>
                          <a:ea typeface="Chewy"/>
                          <a:cs typeface="Chewy"/>
                          <a:sym typeface="Chewy"/>
                        </a:rPr>
                        <a:t>Drawing</a:t>
                      </a:r>
                      <a:endParaRPr sz="1900" b="1" u="sng" strike="noStrike" cap="none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4CC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4664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900"/>
                        <a:buFont typeface="Arial"/>
                        <a:buNone/>
                      </a:pPr>
                      <a:r>
                        <a:rPr lang="en-GB" sz="2900">
                          <a:latin typeface="Chewy"/>
                          <a:ea typeface="Chewy"/>
                          <a:cs typeface="Chewy"/>
                          <a:sym typeface="Chewy"/>
                        </a:rPr>
                        <a:t>I </a:t>
                      </a:r>
                      <a:r>
                        <a:rPr lang="en-GB" sz="2900" u="sng">
                          <a:solidFill>
                            <a:srgbClr val="0000FF"/>
                          </a:solidFill>
                          <a:latin typeface="Chewy"/>
                          <a:ea typeface="Chewy"/>
                          <a:cs typeface="Chewy"/>
                          <a:sym typeface="Chewy"/>
                        </a:rPr>
                        <a:t>suggest </a:t>
                      </a:r>
                      <a:r>
                        <a:rPr lang="en-GB" sz="2900">
                          <a:latin typeface="Chewy"/>
                          <a:ea typeface="Chewy"/>
                          <a:cs typeface="Chewy"/>
                          <a:sym typeface="Chewy"/>
                        </a:rPr>
                        <a:t>you ask him some specific questions about the lesson.</a:t>
                      </a:r>
                      <a:endParaRPr sz="2900" u="none" strike="noStrike" cap="none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3F3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633" name="Google Shape;633;p10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650175" y="3157775"/>
            <a:ext cx="1677675" cy="16776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50" name="Google Shape;650;p112"/>
          <p:cNvGraphicFramePr/>
          <p:nvPr/>
        </p:nvGraphicFramePr>
        <p:xfrm>
          <a:off x="621750" y="627275"/>
          <a:ext cx="7900500" cy="4340840"/>
        </p:xfrm>
        <a:graphic>
          <a:graphicData uri="http://schemas.openxmlformats.org/drawingml/2006/table">
            <a:tbl>
              <a:tblPr>
                <a:noFill/>
                <a:tableStyleId>{7B0002B0-9E92-4F11-9C9F-0C2D7A5A9AAF}</a:tableStyleId>
              </a:tblPr>
              <a:tblGrid>
                <a:gridCol w="39502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9502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004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900"/>
                        <a:buFont typeface="Arial"/>
                        <a:buNone/>
                      </a:pPr>
                      <a:r>
                        <a:rPr lang="en-GB" sz="1900" u="sng" strike="noStrike" cap="none">
                          <a:latin typeface="Chewy"/>
                          <a:ea typeface="Chewy"/>
                          <a:cs typeface="Chewy"/>
                          <a:sym typeface="Chewy"/>
                        </a:rPr>
                        <a:t>Word </a:t>
                      </a:r>
                      <a:endParaRPr sz="1900" u="sng" strike="noStrike" cap="none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CE5C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900"/>
                        <a:buFont typeface="Arial"/>
                        <a:buNone/>
                      </a:pPr>
                      <a:r>
                        <a:rPr lang="en-GB" sz="1900" u="sng" strike="noStrike" cap="none">
                          <a:latin typeface="Chewy"/>
                          <a:ea typeface="Chewy"/>
                          <a:cs typeface="Chewy"/>
                          <a:sym typeface="Chewy"/>
                        </a:rPr>
                        <a:t>Meaning</a:t>
                      </a:r>
                      <a:endParaRPr sz="1900" u="sng" strike="noStrike" cap="none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FE2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6647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5500"/>
                        <a:buFont typeface="Arial"/>
                        <a:buNone/>
                      </a:pPr>
                      <a:r>
                        <a:rPr lang="en-GB" sz="5500">
                          <a:latin typeface="Chewy"/>
                          <a:ea typeface="Chewy"/>
                          <a:cs typeface="Chewy"/>
                          <a:sym typeface="Chewy"/>
                        </a:rPr>
                        <a:t>temperature</a:t>
                      </a:r>
                      <a:endParaRPr sz="5500" u="none" strike="noStrike" cap="none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3000"/>
                        <a:buFont typeface="Arial"/>
                        <a:buNone/>
                      </a:pPr>
                      <a:r>
                        <a:rPr lang="en-GB" sz="3000">
                          <a:solidFill>
                            <a:srgbClr val="FF0000"/>
                          </a:solidFill>
                          <a:latin typeface="Chewy"/>
                          <a:ea typeface="Chewy"/>
                          <a:cs typeface="Chewy"/>
                          <a:sym typeface="Chewy"/>
                        </a:rPr>
                        <a:t>(noun)</a:t>
                      </a:r>
                      <a:endParaRPr sz="3000" u="none" strike="noStrike" cap="none">
                        <a:solidFill>
                          <a:srgbClr val="FF0000"/>
                        </a:solidFill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GB" sz="1800">
                          <a:latin typeface="Chewy"/>
                          <a:ea typeface="Chewy"/>
                          <a:cs typeface="Chewy"/>
                          <a:sym typeface="Chewy"/>
                        </a:rPr>
                        <a:t>The temperature of something is a measure of how hot or cold it is.</a:t>
                      </a:r>
                      <a:endParaRPr sz="1800" u="none" strike="noStrike" cap="none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3F3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55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900"/>
                        <a:buFont typeface="Arial"/>
                        <a:buNone/>
                      </a:pPr>
                      <a:r>
                        <a:rPr lang="en-GB" sz="1900" b="1" u="sng" strike="noStrike" cap="none">
                          <a:latin typeface="Chewy"/>
                          <a:ea typeface="Chewy"/>
                          <a:cs typeface="Chewy"/>
                          <a:sym typeface="Chewy"/>
                        </a:rPr>
                        <a:t>In a Sentence</a:t>
                      </a:r>
                      <a:endParaRPr sz="1900" b="1" u="sng" strike="noStrike" cap="none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6D7A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900"/>
                        <a:buFont typeface="Arial"/>
                        <a:buNone/>
                      </a:pPr>
                      <a:r>
                        <a:rPr lang="en-GB" sz="1900" b="1" u="sng" strike="noStrike" cap="none">
                          <a:latin typeface="Chewy"/>
                          <a:ea typeface="Chewy"/>
                          <a:cs typeface="Chewy"/>
                          <a:sym typeface="Chewy"/>
                        </a:rPr>
                        <a:t>Drawing</a:t>
                      </a:r>
                      <a:endParaRPr sz="1900" b="1" u="sng" strike="noStrike" cap="none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4CC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4664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900"/>
                        <a:buFont typeface="Arial"/>
                        <a:buNone/>
                      </a:pPr>
                      <a:r>
                        <a:rPr lang="en-GB" sz="2900">
                          <a:latin typeface="Chewy"/>
                          <a:ea typeface="Chewy"/>
                          <a:cs typeface="Chewy"/>
                          <a:sym typeface="Chewy"/>
                        </a:rPr>
                        <a:t>The </a:t>
                      </a:r>
                      <a:r>
                        <a:rPr lang="en-GB" sz="2900" u="sng">
                          <a:solidFill>
                            <a:srgbClr val="0000FF"/>
                          </a:solidFill>
                          <a:latin typeface="Chewy"/>
                          <a:ea typeface="Chewy"/>
                          <a:cs typeface="Chewy"/>
                          <a:sym typeface="Chewy"/>
                        </a:rPr>
                        <a:t>temperature </a:t>
                      </a:r>
                      <a:r>
                        <a:rPr lang="en-GB" sz="2900">
                          <a:latin typeface="Chewy"/>
                          <a:ea typeface="Chewy"/>
                          <a:cs typeface="Chewy"/>
                          <a:sym typeface="Chewy"/>
                        </a:rPr>
                        <a:t>of the water was about 40 degrees.</a:t>
                      </a:r>
                      <a:endParaRPr sz="2900" u="none" strike="noStrike" cap="none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3F3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651" name="Google Shape;651;p11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668850" y="3173825"/>
            <a:ext cx="1698951" cy="16989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56" name="Google Shape;656;p113"/>
          <p:cNvGraphicFramePr/>
          <p:nvPr/>
        </p:nvGraphicFramePr>
        <p:xfrm>
          <a:off x="621750" y="627275"/>
          <a:ext cx="7900500" cy="4340840"/>
        </p:xfrm>
        <a:graphic>
          <a:graphicData uri="http://schemas.openxmlformats.org/drawingml/2006/table">
            <a:tbl>
              <a:tblPr>
                <a:noFill/>
                <a:tableStyleId>{7B0002B0-9E92-4F11-9C9F-0C2D7A5A9AAF}</a:tableStyleId>
              </a:tblPr>
              <a:tblGrid>
                <a:gridCol w="39502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9502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004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900"/>
                        <a:buFont typeface="Arial"/>
                        <a:buNone/>
                      </a:pPr>
                      <a:r>
                        <a:rPr lang="en-GB" sz="1900" u="sng" strike="noStrike" cap="none">
                          <a:latin typeface="Chewy"/>
                          <a:ea typeface="Chewy"/>
                          <a:cs typeface="Chewy"/>
                          <a:sym typeface="Chewy"/>
                        </a:rPr>
                        <a:t>Word </a:t>
                      </a:r>
                      <a:endParaRPr sz="1900" u="sng" strike="noStrike" cap="none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CE5C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900"/>
                        <a:buFont typeface="Arial"/>
                        <a:buNone/>
                      </a:pPr>
                      <a:r>
                        <a:rPr lang="en-GB" sz="1900" u="sng" strike="noStrike" cap="none">
                          <a:latin typeface="Chewy"/>
                          <a:ea typeface="Chewy"/>
                          <a:cs typeface="Chewy"/>
                          <a:sym typeface="Chewy"/>
                        </a:rPr>
                        <a:t>Meaning</a:t>
                      </a:r>
                      <a:endParaRPr sz="1900" u="sng" strike="noStrike" cap="none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FE2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6647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5500"/>
                        <a:buFont typeface="Arial"/>
                        <a:buNone/>
                      </a:pPr>
                      <a:r>
                        <a:rPr lang="en-GB" sz="5500">
                          <a:latin typeface="Chewy"/>
                          <a:ea typeface="Chewy"/>
                          <a:cs typeface="Chewy"/>
                          <a:sym typeface="Chewy"/>
                        </a:rPr>
                        <a:t>thorough</a:t>
                      </a:r>
                      <a:endParaRPr sz="5500" u="none" strike="noStrike" cap="none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3000"/>
                        <a:buFont typeface="Arial"/>
                        <a:buNone/>
                      </a:pPr>
                      <a:r>
                        <a:rPr lang="en-GB" sz="3000">
                          <a:solidFill>
                            <a:srgbClr val="FF0000"/>
                          </a:solidFill>
                          <a:latin typeface="Chewy"/>
                          <a:ea typeface="Chewy"/>
                          <a:cs typeface="Chewy"/>
                          <a:sym typeface="Chewy"/>
                        </a:rPr>
                        <a:t>(adjective)</a:t>
                      </a:r>
                      <a:endParaRPr sz="3000" u="none" strike="noStrike" cap="none">
                        <a:solidFill>
                          <a:srgbClr val="FF0000"/>
                        </a:solidFill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GB" sz="1800">
                          <a:latin typeface="Chewy"/>
                          <a:ea typeface="Chewy"/>
                          <a:cs typeface="Chewy"/>
                          <a:sym typeface="Chewy"/>
                        </a:rPr>
                        <a:t>A thorough action or activity is one that is done very carefully and in a detailed way so that nothing is forgotten.</a:t>
                      </a:r>
                      <a:endParaRPr sz="1800" u="none" strike="noStrike" cap="none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3F3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55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900"/>
                        <a:buFont typeface="Arial"/>
                        <a:buNone/>
                      </a:pPr>
                      <a:r>
                        <a:rPr lang="en-GB" sz="1900" b="1" u="sng" strike="noStrike" cap="none">
                          <a:latin typeface="Chewy"/>
                          <a:ea typeface="Chewy"/>
                          <a:cs typeface="Chewy"/>
                          <a:sym typeface="Chewy"/>
                        </a:rPr>
                        <a:t>In a Sentence</a:t>
                      </a:r>
                      <a:endParaRPr sz="1900" b="1" u="sng" strike="noStrike" cap="none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6D7A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900"/>
                        <a:buFont typeface="Arial"/>
                        <a:buNone/>
                      </a:pPr>
                      <a:r>
                        <a:rPr lang="en-GB" sz="1900" b="1" u="sng" strike="noStrike" cap="none">
                          <a:latin typeface="Chewy"/>
                          <a:ea typeface="Chewy"/>
                          <a:cs typeface="Chewy"/>
                          <a:sym typeface="Chewy"/>
                        </a:rPr>
                        <a:t>Drawing</a:t>
                      </a:r>
                      <a:endParaRPr sz="1900" b="1" u="sng" strike="noStrike" cap="none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4CC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4664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900"/>
                        <a:buFont typeface="Arial"/>
                        <a:buNone/>
                      </a:pPr>
                      <a:r>
                        <a:rPr lang="en-GB" sz="2900">
                          <a:latin typeface="Chewy"/>
                          <a:ea typeface="Chewy"/>
                          <a:cs typeface="Chewy"/>
                          <a:sym typeface="Chewy"/>
                        </a:rPr>
                        <a:t>We are making a </a:t>
                      </a:r>
                      <a:r>
                        <a:rPr lang="en-GB" sz="2900" u="sng">
                          <a:solidFill>
                            <a:srgbClr val="0000FF"/>
                          </a:solidFill>
                          <a:latin typeface="Chewy"/>
                          <a:ea typeface="Chewy"/>
                          <a:cs typeface="Chewy"/>
                          <a:sym typeface="Chewy"/>
                        </a:rPr>
                        <a:t>thorough </a:t>
                      </a:r>
                      <a:r>
                        <a:rPr lang="en-GB" sz="2900">
                          <a:latin typeface="Chewy"/>
                          <a:ea typeface="Chewy"/>
                          <a:cs typeface="Chewy"/>
                          <a:sym typeface="Chewy"/>
                        </a:rPr>
                        <a:t>investigation.</a:t>
                      </a:r>
                      <a:endParaRPr sz="2900" u="none" strike="noStrike" cap="none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3F3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657" name="Google Shape;657;p1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650175" y="3167100"/>
            <a:ext cx="1724349" cy="17243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86" name="Google Shape;686;p118"/>
          <p:cNvGraphicFramePr/>
          <p:nvPr/>
        </p:nvGraphicFramePr>
        <p:xfrm>
          <a:off x="621750" y="627275"/>
          <a:ext cx="7900500" cy="4340840"/>
        </p:xfrm>
        <a:graphic>
          <a:graphicData uri="http://schemas.openxmlformats.org/drawingml/2006/table">
            <a:tbl>
              <a:tblPr>
                <a:noFill/>
                <a:tableStyleId>{7B0002B0-9E92-4F11-9C9F-0C2D7A5A9AAF}</a:tableStyleId>
              </a:tblPr>
              <a:tblGrid>
                <a:gridCol w="39502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9502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004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900"/>
                        <a:buFont typeface="Arial"/>
                        <a:buNone/>
                      </a:pPr>
                      <a:r>
                        <a:rPr lang="en-GB" sz="1900" u="sng" strike="noStrike" cap="none">
                          <a:latin typeface="Chewy"/>
                          <a:ea typeface="Chewy"/>
                          <a:cs typeface="Chewy"/>
                          <a:sym typeface="Chewy"/>
                        </a:rPr>
                        <a:t>Word </a:t>
                      </a:r>
                      <a:endParaRPr sz="1900" u="sng" strike="noStrike" cap="none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CE5C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900"/>
                        <a:buFont typeface="Arial"/>
                        <a:buNone/>
                      </a:pPr>
                      <a:r>
                        <a:rPr lang="en-GB" sz="1900" u="sng" strike="noStrike" cap="none">
                          <a:latin typeface="Chewy"/>
                          <a:ea typeface="Chewy"/>
                          <a:cs typeface="Chewy"/>
                          <a:sym typeface="Chewy"/>
                        </a:rPr>
                        <a:t>Meaning</a:t>
                      </a:r>
                      <a:endParaRPr sz="1900" u="sng" strike="noStrike" cap="none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FE2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6647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5500"/>
                        <a:buFont typeface="Arial"/>
                        <a:buNone/>
                      </a:pPr>
                      <a:r>
                        <a:rPr lang="en-GB" sz="5500">
                          <a:latin typeface="Chewy"/>
                          <a:ea typeface="Chewy"/>
                          <a:cs typeface="Chewy"/>
                          <a:sym typeface="Chewy"/>
                        </a:rPr>
                        <a:t>yacht</a:t>
                      </a:r>
                      <a:endParaRPr sz="5500" u="none" strike="noStrike" cap="none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3000"/>
                        <a:buFont typeface="Arial"/>
                        <a:buNone/>
                      </a:pPr>
                      <a:r>
                        <a:rPr lang="en-GB" sz="3000">
                          <a:solidFill>
                            <a:srgbClr val="FF0000"/>
                          </a:solidFill>
                          <a:latin typeface="Chewy"/>
                          <a:ea typeface="Chewy"/>
                          <a:cs typeface="Chewy"/>
                          <a:sym typeface="Chewy"/>
                        </a:rPr>
                        <a:t>(noun)</a:t>
                      </a:r>
                      <a:endParaRPr sz="3000" u="none" strike="noStrike" cap="none">
                        <a:solidFill>
                          <a:srgbClr val="FF0000"/>
                        </a:solidFill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GB" sz="1800">
                          <a:latin typeface="Chewy"/>
                          <a:ea typeface="Chewy"/>
                          <a:cs typeface="Chewy"/>
                          <a:sym typeface="Chewy"/>
                        </a:rPr>
                        <a:t>A yacht is a large boat with sails or a motor, used for racing or pleasure trips.</a:t>
                      </a:r>
                      <a:endParaRPr sz="1800" u="none" strike="noStrike" cap="none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3F3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55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900"/>
                        <a:buFont typeface="Arial"/>
                        <a:buNone/>
                      </a:pPr>
                      <a:r>
                        <a:rPr lang="en-GB" sz="1900" b="1" u="sng" strike="noStrike" cap="none">
                          <a:latin typeface="Chewy"/>
                          <a:ea typeface="Chewy"/>
                          <a:cs typeface="Chewy"/>
                          <a:sym typeface="Chewy"/>
                        </a:rPr>
                        <a:t>In a Sentence</a:t>
                      </a:r>
                      <a:endParaRPr sz="1900" b="1" u="sng" strike="noStrike" cap="none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6D7A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900"/>
                        <a:buFont typeface="Arial"/>
                        <a:buNone/>
                      </a:pPr>
                      <a:r>
                        <a:rPr lang="en-GB" sz="1900" b="1" u="sng" strike="noStrike" cap="none">
                          <a:latin typeface="Chewy"/>
                          <a:ea typeface="Chewy"/>
                          <a:cs typeface="Chewy"/>
                          <a:sym typeface="Chewy"/>
                        </a:rPr>
                        <a:t>Drawing</a:t>
                      </a:r>
                      <a:endParaRPr sz="1900" b="1" u="sng" strike="noStrike" cap="none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4CC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4664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900"/>
                        <a:buFont typeface="Arial"/>
                        <a:buNone/>
                      </a:pPr>
                      <a:r>
                        <a:rPr lang="en-GB" sz="2900">
                          <a:latin typeface="Chewy"/>
                          <a:ea typeface="Chewy"/>
                          <a:cs typeface="Chewy"/>
                          <a:sym typeface="Chewy"/>
                        </a:rPr>
                        <a:t>The </a:t>
                      </a:r>
                      <a:r>
                        <a:rPr lang="en-GB" sz="2900" u="sng">
                          <a:solidFill>
                            <a:srgbClr val="0000FF"/>
                          </a:solidFill>
                          <a:latin typeface="Chewy"/>
                          <a:ea typeface="Chewy"/>
                          <a:cs typeface="Chewy"/>
                          <a:sym typeface="Chewy"/>
                        </a:rPr>
                        <a:t>yacht </a:t>
                      </a:r>
                      <a:r>
                        <a:rPr lang="en-GB" sz="2900">
                          <a:latin typeface="Chewy"/>
                          <a:ea typeface="Chewy"/>
                          <a:cs typeface="Chewy"/>
                          <a:sym typeface="Chewy"/>
                        </a:rPr>
                        <a:t>was up against a huge storm.</a:t>
                      </a:r>
                      <a:endParaRPr sz="2900" u="none" strike="noStrike" cap="none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3F3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687" name="Google Shape;687;p1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650175" y="3176450"/>
            <a:ext cx="1677675" cy="16776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3" name="Google Shape;83;p18"/>
          <p:cNvGraphicFramePr/>
          <p:nvPr/>
        </p:nvGraphicFramePr>
        <p:xfrm>
          <a:off x="621750" y="627275"/>
          <a:ext cx="7900500" cy="4340840"/>
        </p:xfrm>
        <a:graphic>
          <a:graphicData uri="http://schemas.openxmlformats.org/drawingml/2006/table">
            <a:tbl>
              <a:tblPr>
                <a:noFill/>
                <a:tableStyleId>{7B0002B0-9E92-4F11-9C9F-0C2D7A5A9AAF}</a:tableStyleId>
              </a:tblPr>
              <a:tblGrid>
                <a:gridCol w="39502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9502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004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900"/>
                        <a:buFont typeface="Arial"/>
                        <a:buNone/>
                      </a:pPr>
                      <a:r>
                        <a:rPr lang="en-GB" sz="1900" u="sng" strike="noStrike" cap="none">
                          <a:latin typeface="Chewy"/>
                          <a:ea typeface="Chewy"/>
                          <a:cs typeface="Chewy"/>
                          <a:sym typeface="Chewy"/>
                        </a:rPr>
                        <a:t>Word </a:t>
                      </a:r>
                      <a:endParaRPr sz="1900" u="sng" strike="noStrike" cap="none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CE5C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900"/>
                        <a:buFont typeface="Arial"/>
                        <a:buNone/>
                      </a:pPr>
                      <a:r>
                        <a:rPr lang="en-GB" sz="1900" u="sng" strike="noStrike" cap="none">
                          <a:latin typeface="Chewy"/>
                          <a:ea typeface="Chewy"/>
                          <a:cs typeface="Chewy"/>
                          <a:sym typeface="Chewy"/>
                        </a:rPr>
                        <a:t>Meaning</a:t>
                      </a:r>
                      <a:endParaRPr sz="1900" u="sng" strike="noStrike" cap="none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FE2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6647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5500"/>
                        <a:buFont typeface="Arial"/>
                        <a:buNone/>
                      </a:pPr>
                      <a:r>
                        <a:rPr lang="en-GB" sz="5500" u="none" strike="noStrike" cap="none">
                          <a:latin typeface="Chewy"/>
                          <a:ea typeface="Chewy"/>
                          <a:cs typeface="Chewy"/>
                          <a:sym typeface="Chewy"/>
                        </a:rPr>
                        <a:t>achieve</a:t>
                      </a:r>
                      <a:endParaRPr sz="5500" u="none" strike="noStrike" cap="none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3000"/>
                        <a:buFont typeface="Arial"/>
                        <a:buNone/>
                      </a:pPr>
                      <a:r>
                        <a:rPr lang="en-GB" sz="3000" u="none" strike="noStrike" cap="none">
                          <a:solidFill>
                            <a:srgbClr val="FF0000"/>
                          </a:solidFill>
                          <a:latin typeface="Chewy"/>
                          <a:ea typeface="Chewy"/>
                          <a:cs typeface="Chewy"/>
                          <a:sym typeface="Chewy"/>
                        </a:rPr>
                        <a:t>(verb)</a:t>
                      </a:r>
                      <a:endParaRPr sz="3000" u="none" strike="noStrike" cap="none">
                        <a:solidFill>
                          <a:srgbClr val="FF0000"/>
                        </a:solidFill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GB" sz="1800" u="none" strike="noStrike" cap="none">
                          <a:latin typeface="Chewy"/>
                          <a:ea typeface="Chewy"/>
                          <a:cs typeface="Chewy"/>
                          <a:sym typeface="Chewy"/>
                        </a:rPr>
                        <a:t>To bring to a successful end or to achieve.</a:t>
                      </a:r>
                      <a:endParaRPr sz="1800" u="none" strike="noStrike" cap="none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3F3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55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900"/>
                        <a:buFont typeface="Arial"/>
                        <a:buNone/>
                      </a:pPr>
                      <a:r>
                        <a:rPr lang="en-GB" sz="1900" b="1" u="sng" strike="noStrike" cap="none">
                          <a:latin typeface="Chewy"/>
                          <a:ea typeface="Chewy"/>
                          <a:cs typeface="Chewy"/>
                          <a:sym typeface="Chewy"/>
                        </a:rPr>
                        <a:t>In a Sentence</a:t>
                      </a:r>
                      <a:endParaRPr sz="1900" b="1" u="sng" strike="noStrike" cap="none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6D7A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900"/>
                        <a:buFont typeface="Arial"/>
                        <a:buNone/>
                      </a:pPr>
                      <a:r>
                        <a:rPr lang="en-GB" sz="1900" b="1" u="sng" strike="noStrike" cap="none">
                          <a:latin typeface="Chewy"/>
                          <a:ea typeface="Chewy"/>
                          <a:cs typeface="Chewy"/>
                          <a:sym typeface="Chewy"/>
                        </a:rPr>
                        <a:t>Drawing</a:t>
                      </a:r>
                      <a:endParaRPr sz="1900" b="1" u="sng" strike="noStrike" cap="none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4CC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4664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900"/>
                        <a:buFont typeface="Arial"/>
                        <a:buNone/>
                      </a:pPr>
                      <a:r>
                        <a:rPr lang="en-GB" sz="2900" u="none" strike="noStrike" cap="none">
                          <a:latin typeface="Chewy"/>
                          <a:ea typeface="Chewy"/>
                          <a:cs typeface="Chewy"/>
                          <a:sym typeface="Chewy"/>
                        </a:rPr>
                        <a:t>You could </a:t>
                      </a:r>
                      <a:r>
                        <a:rPr lang="en-GB" sz="2900" u="sng" strike="noStrike" cap="none">
                          <a:solidFill>
                            <a:srgbClr val="0000FF"/>
                          </a:solidFill>
                          <a:latin typeface="Chewy"/>
                          <a:ea typeface="Chewy"/>
                          <a:cs typeface="Chewy"/>
                          <a:sym typeface="Chewy"/>
                        </a:rPr>
                        <a:t>achieve </a:t>
                      </a:r>
                      <a:r>
                        <a:rPr lang="en-GB" sz="2900" u="none" strike="noStrike" cap="none">
                          <a:latin typeface="Chewy"/>
                          <a:ea typeface="Chewy"/>
                          <a:cs typeface="Chewy"/>
                          <a:sym typeface="Chewy"/>
                        </a:rPr>
                        <a:t>a good score for this test, if you revise.</a:t>
                      </a:r>
                      <a:endParaRPr sz="2900" u="none" strike="noStrike" cap="none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3F3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84" name="Google Shape;84;p1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612000" y="3193425"/>
            <a:ext cx="1651776" cy="16517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9" name="Google Shape;89;p19"/>
          <p:cNvGraphicFramePr/>
          <p:nvPr/>
        </p:nvGraphicFramePr>
        <p:xfrm>
          <a:off x="621750" y="627275"/>
          <a:ext cx="7900500" cy="4340840"/>
        </p:xfrm>
        <a:graphic>
          <a:graphicData uri="http://schemas.openxmlformats.org/drawingml/2006/table">
            <a:tbl>
              <a:tblPr>
                <a:noFill/>
                <a:tableStyleId>{7B0002B0-9E92-4F11-9C9F-0C2D7A5A9AAF}</a:tableStyleId>
              </a:tblPr>
              <a:tblGrid>
                <a:gridCol w="39502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9502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004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900"/>
                        <a:buFont typeface="Arial"/>
                        <a:buNone/>
                      </a:pPr>
                      <a:r>
                        <a:rPr lang="en-GB" sz="1900" u="sng" strike="noStrike" cap="none">
                          <a:latin typeface="Chewy"/>
                          <a:ea typeface="Chewy"/>
                          <a:cs typeface="Chewy"/>
                          <a:sym typeface="Chewy"/>
                        </a:rPr>
                        <a:t>Word </a:t>
                      </a:r>
                      <a:endParaRPr sz="1900" u="sng" strike="noStrike" cap="none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CE5C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900"/>
                        <a:buFont typeface="Arial"/>
                        <a:buNone/>
                      </a:pPr>
                      <a:r>
                        <a:rPr lang="en-GB" sz="1900" u="sng" strike="noStrike" cap="none">
                          <a:latin typeface="Chewy"/>
                          <a:ea typeface="Chewy"/>
                          <a:cs typeface="Chewy"/>
                          <a:sym typeface="Chewy"/>
                        </a:rPr>
                        <a:t>Meaning</a:t>
                      </a:r>
                      <a:endParaRPr sz="1900" u="sng" strike="noStrike" cap="none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FE2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6647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5500"/>
                        <a:buFont typeface="Arial"/>
                        <a:buNone/>
                      </a:pPr>
                      <a:r>
                        <a:rPr lang="en-GB" sz="5500" u="none" strike="noStrike" cap="none">
                          <a:latin typeface="Chewy"/>
                          <a:ea typeface="Chewy"/>
                          <a:cs typeface="Chewy"/>
                          <a:sym typeface="Chewy"/>
                        </a:rPr>
                        <a:t>aggressive</a:t>
                      </a:r>
                      <a:endParaRPr sz="5500" u="none" strike="noStrike" cap="none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3000"/>
                        <a:buFont typeface="Arial"/>
                        <a:buNone/>
                      </a:pPr>
                      <a:r>
                        <a:rPr lang="en-GB" sz="3000" u="none" strike="noStrike" cap="none">
                          <a:solidFill>
                            <a:srgbClr val="FF0000"/>
                          </a:solidFill>
                          <a:latin typeface="Chewy"/>
                          <a:ea typeface="Chewy"/>
                          <a:cs typeface="Chewy"/>
                          <a:sym typeface="Chewy"/>
                        </a:rPr>
                        <a:t>(adjective)</a:t>
                      </a:r>
                      <a:endParaRPr sz="3000" u="none" strike="noStrike" cap="none">
                        <a:solidFill>
                          <a:srgbClr val="FF0000"/>
                        </a:solidFill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GB" sz="1800" u="none" strike="noStrike" cap="none">
                          <a:latin typeface="Chewy"/>
                          <a:ea typeface="Chewy"/>
                          <a:cs typeface="Chewy"/>
                          <a:sym typeface="Chewy"/>
                        </a:rPr>
                        <a:t>Vigorously energetic, especially in the use of initiative and forcefulness.</a:t>
                      </a:r>
                      <a:endParaRPr sz="1800" u="none" strike="noStrike" cap="none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3F3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55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900"/>
                        <a:buFont typeface="Arial"/>
                        <a:buNone/>
                      </a:pPr>
                      <a:r>
                        <a:rPr lang="en-GB" sz="1900" b="1" u="sng" strike="noStrike" cap="none">
                          <a:latin typeface="Chewy"/>
                          <a:ea typeface="Chewy"/>
                          <a:cs typeface="Chewy"/>
                          <a:sym typeface="Chewy"/>
                        </a:rPr>
                        <a:t>In a Sentence</a:t>
                      </a:r>
                      <a:endParaRPr sz="1900" b="1" u="sng" strike="noStrike" cap="none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6D7A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900"/>
                        <a:buFont typeface="Arial"/>
                        <a:buNone/>
                      </a:pPr>
                      <a:r>
                        <a:rPr lang="en-GB" sz="1900" b="1" u="sng" strike="noStrike" cap="none">
                          <a:latin typeface="Chewy"/>
                          <a:ea typeface="Chewy"/>
                          <a:cs typeface="Chewy"/>
                          <a:sym typeface="Chewy"/>
                        </a:rPr>
                        <a:t>Drawing</a:t>
                      </a:r>
                      <a:endParaRPr sz="1900" b="1" u="sng" strike="noStrike" cap="none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4CC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4664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900"/>
                        <a:buFont typeface="Arial"/>
                        <a:buNone/>
                      </a:pPr>
                      <a:r>
                        <a:rPr lang="en-GB" sz="2900" u="none" strike="noStrike" cap="none">
                          <a:latin typeface="Chewy"/>
                          <a:ea typeface="Chewy"/>
                          <a:cs typeface="Chewy"/>
                          <a:sym typeface="Chewy"/>
                        </a:rPr>
                        <a:t>You are being </a:t>
                      </a:r>
                      <a:r>
                        <a:rPr lang="en-GB" sz="2900" u="sng" strike="noStrike" cap="none">
                          <a:solidFill>
                            <a:srgbClr val="0000FF"/>
                          </a:solidFill>
                          <a:latin typeface="Chewy"/>
                          <a:ea typeface="Chewy"/>
                          <a:cs typeface="Chewy"/>
                          <a:sym typeface="Chewy"/>
                        </a:rPr>
                        <a:t>aggressive </a:t>
                      </a:r>
                      <a:r>
                        <a:rPr lang="en-GB" sz="2900" u="none" strike="noStrike" cap="none">
                          <a:latin typeface="Chewy"/>
                          <a:ea typeface="Chewy"/>
                          <a:cs typeface="Chewy"/>
                          <a:sym typeface="Chewy"/>
                        </a:rPr>
                        <a:t>towards me right now!</a:t>
                      </a:r>
                      <a:endParaRPr sz="2900" u="none" strike="noStrike" cap="none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3F3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90" name="Google Shape;90;p19"/>
          <p:cNvPicPr preferRelativeResize="0"/>
          <p:nvPr/>
        </p:nvPicPr>
        <p:blipFill rotWithShape="1">
          <a:blip r:embed="rId3">
            <a:alphaModFix/>
          </a:blip>
          <a:srcRect b="15604"/>
          <a:stretch/>
        </p:blipFill>
        <p:spPr>
          <a:xfrm>
            <a:off x="5434625" y="3188625"/>
            <a:ext cx="1909775" cy="1611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5" name="Google Shape;95;p20"/>
          <p:cNvGraphicFramePr/>
          <p:nvPr/>
        </p:nvGraphicFramePr>
        <p:xfrm>
          <a:off x="621750" y="191926"/>
          <a:ext cx="7900500" cy="4329065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39502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9502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004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900"/>
                        <a:buFont typeface="Arial"/>
                        <a:buNone/>
                      </a:pPr>
                      <a:r>
                        <a:rPr lang="en-GB" sz="1900" u="sng" strike="noStrike" cap="none">
                          <a:latin typeface="Chewy"/>
                          <a:ea typeface="Chewy"/>
                          <a:cs typeface="Chewy"/>
                          <a:sym typeface="Chewy"/>
                        </a:rPr>
                        <a:t>Word </a:t>
                      </a:r>
                      <a:endParaRPr sz="1900" u="sng" strike="noStrike" cap="none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CE5C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900"/>
                        <a:buFont typeface="Arial"/>
                        <a:buNone/>
                      </a:pPr>
                      <a:r>
                        <a:rPr lang="en-GB" sz="1900" u="sng" strike="noStrike" cap="none">
                          <a:latin typeface="Chewy"/>
                          <a:ea typeface="Chewy"/>
                          <a:cs typeface="Chewy"/>
                          <a:sym typeface="Chewy"/>
                        </a:rPr>
                        <a:t>Meaning</a:t>
                      </a:r>
                      <a:endParaRPr sz="1900" u="sng" strike="noStrike" cap="none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FE2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8973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5500"/>
                        <a:buFont typeface="Arial"/>
                        <a:buNone/>
                      </a:pPr>
                      <a:r>
                        <a:rPr lang="en-GB" sz="5500" u="none" strike="noStrike" cap="none">
                          <a:latin typeface="Chewy"/>
                          <a:ea typeface="Chewy"/>
                          <a:cs typeface="Chewy"/>
                          <a:sym typeface="Chewy"/>
                        </a:rPr>
                        <a:t>amateur</a:t>
                      </a:r>
                      <a:endParaRPr sz="5500" u="none" strike="noStrike" cap="none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3000"/>
                        <a:buFont typeface="Arial"/>
                        <a:buNone/>
                      </a:pPr>
                      <a:r>
                        <a:rPr lang="en-GB" sz="3000" u="none" strike="noStrike" cap="none">
                          <a:solidFill>
                            <a:srgbClr val="FF0000"/>
                          </a:solidFill>
                          <a:latin typeface="Chewy"/>
                          <a:ea typeface="Chewy"/>
                          <a:cs typeface="Chewy"/>
                          <a:sym typeface="Chewy"/>
                        </a:rPr>
                        <a:t>(noun, adjective)</a:t>
                      </a:r>
                      <a:endParaRPr sz="3000" u="none" strike="noStrike" cap="none">
                        <a:solidFill>
                          <a:srgbClr val="FF0000"/>
                        </a:solidFill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GB" sz="1600" u="none" strike="noStrike" cap="none">
                          <a:solidFill>
                            <a:srgbClr val="0000FF"/>
                          </a:solidFill>
                          <a:latin typeface="Chewy"/>
                          <a:ea typeface="Chewy"/>
                          <a:cs typeface="Chewy"/>
                          <a:sym typeface="Chewy"/>
                        </a:rPr>
                        <a:t>Noun </a:t>
                      </a:r>
                      <a:r>
                        <a:rPr lang="en-GB" sz="1600" u="none" strike="noStrike" cap="none">
                          <a:latin typeface="Chewy"/>
                          <a:ea typeface="Chewy"/>
                          <a:cs typeface="Chewy"/>
                          <a:sym typeface="Chewy"/>
                        </a:rPr>
                        <a:t>- A person who engages in a study, sport, or other activity for pleasure rather than for financial benefit.</a:t>
                      </a:r>
                      <a:endParaRPr sz="1600" u="none" strike="noStrike" cap="none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600" u="none" strike="noStrike" cap="none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GB" sz="1600" u="none" strike="noStrike" cap="none">
                          <a:solidFill>
                            <a:srgbClr val="0000FF"/>
                          </a:solidFill>
                          <a:latin typeface="Chewy"/>
                          <a:ea typeface="Chewy"/>
                          <a:cs typeface="Chewy"/>
                          <a:sym typeface="Chewy"/>
                        </a:rPr>
                        <a:t>Adjective </a:t>
                      </a:r>
                      <a:r>
                        <a:rPr lang="en-GB" sz="1600" u="none" strike="noStrike" cap="none">
                          <a:latin typeface="Chewy"/>
                          <a:ea typeface="Chewy"/>
                          <a:cs typeface="Chewy"/>
                          <a:sym typeface="Chewy"/>
                        </a:rPr>
                        <a:t>- a person who engages in a study, sport, or other activity for pleasure rather than for financial benefit</a:t>
                      </a:r>
                      <a:endParaRPr sz="1600" u="none" strike="noStrike" cap="none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3F3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7241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900"/>
                        <a:buFont typeface="Arial"/>
                        <a:buNone/>
                      </a:pPr>
                      <a:r>
                        <a:rPr lang="en-GB" sz="1900" b="1" u="sng" strike="noStrike" cap="none">
                          <a:latin typeface="Chewy"/>
                          <a:ea typeface="Chewy"/>
                          <a:cs typeface="Chewy"/>
                          <a:sym typeface="Chewy"/>
                        </a:rPr>
                        <a:t>In a Sentence</a:t>
                      </a:r>
                      <a:endParaRPr sz="1900" b="1" u="sng" strike="noStrike" cap="none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6D7A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900"/>
                        <a:buFont typeface="Arial"/>
                        <a:buNone/>
                      </a:pPr>
                      <a:r>
                        <a:rPr lang="en-GB" sz="1900" b="1" u="sng" strike="noStrike" cap="none">
                          <a:latin typeface="Chewy"/>
                          <a:ea typeface="Chewy"/>
                          <a:cs typeface="Chewy"/>
                          <a:sym typeface="Chewy"/>
                        </a:rPr>
                        <a:t>Drawing</a:t>
                      </a:r>
                      <a:endParaRPr sz="1900" b="1" u="sng" strike="noStrike" cap="none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4CC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4664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900"/>
                        <a:buFont typeface="Arial"/>
                        <a:buNone/>
                      </a:pPr>
                      <a:r>
                        <a:rPr lang="en-GB" sz="1800" u="none" strike="noStrike" cap="none">
                          <a:solidFill>
                            <a:srgbClr val="0000FF"/>
                          </a:solidFill>
                          <a:latin typeface="Chewy"/>
                          <a:ea typeface="Chewy"/>
                          <a:cs typeface="Chewy"/>
                          <a:sym typeface="Chewy"/>
                        </a:rPr>
                        <a:t>Noun </a:t>
                      </a:r>
                      <a:r>
                        <a:rPr lang="en-GB" sz="1800" u="none" strike="noStrike" cap="none">
                          <a:latin typeface="Chewy"/>
                          <a:ea typeface="Chewy"/>
                          <a:cs typeface="Chewy"/>
                          <a:sym typeface="Chewy"/>
                        </a:rPr>
                        <a:t>- I am only an </a:t>
                      </a:r>
                      <a:r>
                        <a:rPr lang="en-GB" sz="1800" u="sng" strike="noStrike" cap="none">
                          <a:solidFill>
                            <a:srgbClr val="0000FF"/>
                          </a:solidFill>
                          <a:latin typeface="Chewy"/>
                          <a:ea typeface="Chewy"/>
                          <a:cs typeface="Chewy"/>
                          <a:sym typeface="Chewy"/>
                        </a:rPr>
                        <a:t>amateur </a:t>
                      </a:r>
                      <a:r>
                        <a:rPr lang="en-GB" sz="1800" u="none" strike="noStrike" cap="none">
                          <a:latin typeface="Chewy"/>
                          <a:ea typeface="Chewy"/>
                          <a:cs typeface="Chewy"/>
                          <a:sym typeface="Chewy"/>
                        </a:rPr>
                        <a:t>performer.</a:t>
                      </a:r>
                      <a:endParaRPr sz="1800" u="none" strike="noStrike" cap="none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900"/>
                        <a:buFont typeface="Arial"/>
                        <a:buNone/>
                      </a:pPr>
                      <a:endParaRPr sz="1800" u="none" strike="noStrike" cap="none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900"/>
                        <a:buFont typeface="Arial"/>
                        <a:buNone/>
                      </a:pPr>
                      <a:r>
                        <a:rPr lang="en-GB" sz="1800" u="none" strike="noStrike" cap="none">
                          <a:solidFill>
                            <a:srgbClr val="0000FF"/>
                          </a:solidFill>
                          <a:latin typeface="Chewy"/>
                          <a:ea typeface="Chewy"/>
                          <a:cs typeface="Chewy"/>
                          <a:sym typeface="Chewy"/>
                        </a:rPr>
                        <a:t>Adjective </a:t>
                      </a:r>
                      <a:r>
                        <a:rPr lang="en-GB" sz="1800" u="none" strike="noStrike" cap="none">
                          <a:latin typeface="Chewy"/>
                          <a:ea typeface="Chewy"/>
                          <a:cs typeface="Chewy"/>
                          <a:sym typeface="Chewy"/>
                        </a:rPr>
                        <a:t>- These are </a:t>
                      </a:r>
                      <a:r>
                        <a:rPr lang="en-GB" sz="1800" u="sng" strike="noStrike" cap="none">
                          <a:solidFill>
                            <a:srgbClr val="0000FF"/>
                          </a:solidFill>
                          <a:latin typeface="Chewy"/>
                          <a:ea typeface="Chewy"/>
                          <a:cs typeface="Chewy"/>
                          <a:sym typeface="Chewy"/>
                        </a:rPr>
                        <a:t>amateur </a:t>
                      </a:r>
                      <a:r>
                        <a:rPr lang="en-GB" sz="1800" u="none" strike="noStrike" cap="none">
                          <a:latin typeface="Chewy"/>
                          <a:ea typeface="Chewy"/>
                          <a:cs typeface="Chewy"/>
                          <a:sym typeface="Chewy"/>
                        </a:rPr>
                        <a:t>performers - not professional. </a:t>
                      </a:r>
                      <a:endParaRPr sz="1800" u="none" strike="noStrike" cap="none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3F3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96" name="Google Shape;96;p20"/>
          <p:cNvPicPr preferRelativeResize="0"/>
          <p:nvPr/>
        </p:nvPicPr>
        <p:blipFill rotWithShape="1">
          <a:blip r:embed="rId3">
            <a:alphaModFix/>
          </a:blip>
          <a:srcRect b="25389"/>
          <a:stretch/>
        </p:blipFill>
        <p:spPr>
          <a:xfrm>
            <a:off x="4676800" y="3136100"/>
            <a:ext cx="1696496" cy="1265724"/>
          </a:xfrm>
          <a:prstGeom prst="rect">
            <a:avLst/>
          </a:prstGeom>
          <a:noFill/>
          <a:ln>
            <a:noFill/>
          </a:ln>
        </p:spPr>
      </p:pic>
      <p:pic>
        <p:nvPicPr>
          <p:cNvPr id="97" name="Google Shape;97;p20"/>
          <p:cNvPicPr preferRelativeResize="0"/>
          <p:nvPr/>
        </p:nvPicPr>
        <p:blipFill rotWithShape="1">
          <a:blip r:embed="rId4">
            <a:alphaModFix/>
          </a:blip>
          <a:srcRect b="15832"/>
          <a:stretch/>
        </p:blipFill>
        <p:spPr>
          <a:xfrm>
            <a:off x="6473826" y="3180912"/>
            <a:ext cx="1397351" cy="1176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9" name="Google Shape;109;p22"/>
          <p:cNvGraphicFramePr/>
          <p:nvPr/>
        </p:nvGraphicFramePr>
        <p:xfrm>
          <a:off x="621750" y="627275"/>
          <a:ext cx="7900500" cy="4340840"/>
        </p:xfrm>
        <a:graphic>
          <a:graphicData uri="http://schemas.openxmlformats.org/drawingml/2006/table">
            <a:tbl>
              <a:tblPr>
                <a:noFill/>
                <a:tableStyleId>{7B0002B0-9E92-4F11-9C9F-0C2D7A5A9AAF}</a:tableStyleId>
              </a:tblPr>
              <a:tblGrid>
                <a:gridCol w="39502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9502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004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900"/>
                        <a:buFont typeface="Arial"/>
                        <a:buNone/>
                      </a:pPr>
                      <a:r>
                        <a:rPr lang="en-GB" sz="1900" u="sng" strike="noStrike" cap="none">
                          <a:latin typeface="Chewy"/>
                          <a:ea typeface="Chewy"/>
                          <a:cs typeface="Chewy"/>
                          <a:sym typeface="Chewy"/>
                        </a:rPr>
                        <a:t>Word </a:t>
                      </a:r>
                      <a:endParaRPr sz="1900" u="sng" strike="noStrike" cap="none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CE5C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900"/>
                        <a:buFont typeface="Arial"/>
                        <a:buNone/>
                      </a:pPr>
                      <a:r>
                        <a:rPr lang="en-GB" sz="1900" u="sng" strike="noStrike" cap="none">
                          <a:latin typeface="Chewy"/>
                          <a:ea typeface="Chewy"/>
                          <a:cs typeface="Chewy"/>
                          <a:sym typeface="Chewy"/>
                        </a:rPr>
                        <a:t>Meaning</a:t>
                      </a:r>
                      <a:endParaRPr sz="1900" u="sng" strike="noStrike" cap="none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FE2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6647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5500"/>
                        <a:buFont typeface="Arial"/>
                        <a:buNone/>
                      </a:pPr>
                      <a:r>
                        <a:rPr lang="en-GB" sz="5500" u="none" strike="noStrike" cap="none">
                          <a:latin typeface="Chewy"/>
                          <a:ea typeface="Chewy"/>
                          <a:cs typeface="Chewy"/>
                          <a:sym typeface="Chewy"/>
                        </a:rPr>
                        <a:t>apparent</a:t>
                      </a:r>
                      <a:endParaRPr sz="5500" u="none" strike="noStrike" cap="none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3000"/>
                        <a:buFont typeface="Arial"/>
                        <a:buNone/>
                      </a:pPr>
                      <a:r>
                        <a:rPr lang="en-GB" sz="3000" u="none" strike="noStrike" cap="none">
                          <a:solidFill>
                            <a:srgbClr val="FF0000"/>
                          </a:solidFill>
                          <a:latin typeface="Chewy"/>
                          <a:ea typeface="Chewy"/>
                          <a:cs typeface="Chewy"/>
                          <a:sym typeface="Chewy"/>
                        </a:rPr>
                        <a:t>(adjective)</a:t>
                      </a:r>
                      <a:endParaRPr sz="3000" u="none" strike="noStrike" cap="none">
                        <a:solidFill>
                          <a:srgbClr val="FF0000"/>
                        </a:solidFill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GB" sz="1800" u="none" strike="noStrike" cap="none">
                          <a:latin typeface="Chewy"/>
                          <a:ea typeface="Chewy"/>
                          <a:cs typeface="Chewy"/>
                          <a:sym typeface="Chewy"/>
                        </a:rPr>
                        <a:t>Something that is readily seen and exposed to sight.</a:t>
                      </a:r>
                      <a:endParaRPr sz="1800" u="none" strike="noStrike" cap="none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3F3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55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900"/>
                        <a:buFont typeface="Arial"/>
                        <a:buNone/>
                      </a:pPr>
                      <a:r>
                        <a:rPr lang="en-GB" sz="1900" b="1" u="sng" strike="noStrike" cap="none">
                          <a:latin typeface="Chewy"/>
                          <a:ea typeface="Chewy"/>
                          <a:cs typeface="Chewy"/>
                          <a:sym typeface="Chewy"/>
                        </a:rPr>
                        <a:t>In a Sentence</a:t>
                      </a:r>
                      <a:endParaRPr sz="1900" b="1" u="sng" strike="noStrike" cap="none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6D7A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900"/>
                        <a:buFont typeface="Arial"/>
                        <a:buNone/>
                      </a:pPr>
                      <a:r>
                        <a:rPr lang="en-GB" sz="1900" b="1" u="sng" strike="noStrike" cap="none">
                          <a:latin typeface="Chewy"/>
                          <a:ea typeface="Chewy"/>
                          <a:cs typeface="Chewy"/>
                          <a:sym typeface="Chewy"/>
                        </a:rPr>
                        <a:t>Drawing</a:t>
                      </a:r>
                      <a:endParaRPr sz="1900" b="1" u="sng" strike="noStrike" cap="none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4CC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4664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900"/>
                        <a:buFont typeface="Arial"/>
                        <a:buNone/>
                      </a:pPr>
                      <a:r>
                        <a:rPr lang="en-GB" sz="2900" u="none" strike="noStrike" cap="none">
                          <a:latin typeface="Chewy"/>
                          <a:ea typeface="Chewy"/>
                          <a:cs typeface="Chewy"/>
                          <a:sym typeface="Chewy"/>
                        </a:rPr>
                        <a:t>The crack in the wall is easily </a:t>
                      </a:r>
                      <a:r>
                        <a:rPr lang="en-GB" sz="2900" u="sng" strike="noStrike" cap="none">
                          <a:solidFill>
                            <a:srgbClr val="0000FF"/>
                          </a:solidFill>
                          <a:latin typeface="Chewy"/>
                          <a:ea typeface="Chewy"/>
                          <a:cs typeface="Chewy"/>
                          <a:sym typeface="Chewy"/>
                        </a:rPr>
                        <a:t>apparent</a:t>
                      </a:r>
                      <a:r>
                        <a:rPr lang="en-GB" sz="2900" u="none" strike="noStrike" cap="none">
                          <a:latin typeface="Chewy"/>
                          <a:ea typeface="Chewy"/>
                          <a:cs typeface="Chewy"/>
                          <a:sym typeface="Chewy"/>
                        </a:rPr>
                        <a:t>. </a:t>
                      </a:r>
                      <a:endParaRPr sz="2900" u="none" strike="noStrike" cap="none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3F3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110" name="Google Shape;110;p22"/>
          <p:cNvPicPr preferRelativeResize="0"/>
          <p:nvPr/>
        </p:nvPicPr>
        <p:blipFill rotWithShape="1">
          <a:blip r:embed="rId3">
            <a:alphaModFix/>
          </a:blip>
          <a:srcRect b="29307"/>
          <a:stretch/>
        </p:blipFill>
        <p:spPr>
          <a:xfrm>
            <a:off x="5491050" y="3184450"/>
            <a:ext cx="2212501" cy="15640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</TotalTime>
  <Words>2281</Words>
  <Application>Microsoft Macintosh PowerPoint</Application>
  <PresentationFormat>On-screen Show (16:9)</PresentationFormat>
  <Paragraphs>811</Paragraphs>
  <Slides>59</Slides>
  <Notes>59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59</vt:i4>
      </vt:variant>
    </vt:vector>
  </HeadingPairs>
  <TitlesOfParts>
    <vt:vector size="62" baseType="lpstr">
      <vt:lpstr>Arial</vt:lpstr>
      <vt:lpstr>Chewy</vt:lpstr>
      <vt:lpstr>Simple Light</vt:lpstr>
      <vt:lpstr>Year 6 Word List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Year 5/6 Word List</dc:title>
  <cp:lastModifiedBy>Callum Bone</cp:lastModifiedBy>
  <cp:revision>5</cp:revision>
  <dcterms:modified xsi:type="dcterms:W3CDTF">2023-03-06T20:18:57Z</dcterms:modified>
</cp:coreProperties>
</file>