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82" r:id="rId21"/>
    <p:sldId id="284" r:id="rId22"/>
    <p:sldId id="287" r:id="rId23"/>
    <p:sldId id="288" r:id="rId24"/>
    <p:sldId id="289" r:id="rId25"/>
    <p:sldId id="290" r:id="rId26"/>
    <p:sldId id="291" r:id="rId27"/>
    <p:sldId id="292" r:id="rId28"/>
    <p:sldId id="296" r:id="rId29"/>
    <p:sldId id="297" r:id="rId30"/>
    <p:sldId id="299" r:id="rId31"/>
    <p:sldId id="300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4" r:id="rId42"/>
    <p:sldId id="316" r:id="rId43"/>
    <p:sldId id="318" r:id="rId44"/>
    <p:sldId id="323" r:id="rId45"/>
    <p:sldId id="326" r:id="rId46"/>
    <p:sldId id="327" r:id="rId47"/>
    <p:sldId id="328" r:id="rId48"/>
    <p:sldId id="330" r:id="rId49"/>
    <p:sldId id="339" r:id="rId50"/>
    <p:sldId id="340" r:id="rId51"/>
    <p:sldId id="343" r:id="rId52"/>
    <p:sldId id="347" r:id="rId53"/>
    <p:sldId id="348" r:id="rId54"/>
    <p:sldId id="352" r:id="rId55"/>
    <p:sldId id="353" r:id="rId56"/>
    <p:sldId id="361" r:id="rId57"/>
    <p:sldId id="362" r:id="rId58"/>
    <p:sldId id="36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2"/>
    <p:restoredTop sz="95840"/>
  </p:normalViewPr>
  <p:slideViewPr>
    <p:cSldViewPr snapToGrid="0" snapToObjects="1">
      <p:cViewPr varScale="1">
        <p:scale>
          <a:sx n="36" d="100"/>
          <a:sy n="36" d="100"/>
        </p:scale>
        <p:origin x="248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22F9-8D24-1D42-A4AC-5EE5FE40F1F1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9D719-C9D3-694E-B939-06C536C55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65425fd67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65425fd67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65425fd67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65425fd67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65425fd67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65425fd67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65425fd67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65425fd67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5425fd6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65425fd6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65425fd67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65425fd67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65425fd67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65425fd67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65425fd67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65425fd67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65425fd67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65425fd67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65425fd67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65425fd67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4b76217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4b76217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65425fd67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65425fd67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65425fd67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65425fd67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65425fd6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65425fd6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65425fd67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65425fd67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65425fd67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65425fd67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65425fd67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65425fd67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65425fd67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65425fd67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65425fd67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65425fd67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65425fd6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65425fd6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65425fd67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165425fd67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4b76217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4b76217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65425fd67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165425fd67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65425fd67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165425fd67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65425fd67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165425fd67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165425fd67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165425fd67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165425fd67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165425fd67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65425fd67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165425fd67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65425fd67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165425fd67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165425fd67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165425fd67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65425fd67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165425fd67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65425fd67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65425fd67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65425fd6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65425fd6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65425fd67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165425fd67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65425fd67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65425fd67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65425fd67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165425fd67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165425fd67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165425fd67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5425fd67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5425fd67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65425fd67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165425fd67_0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65425fd67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165425fd67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165425fd67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165425fd67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65425fd67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65425fd67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165425fd67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165425fd67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65425fd6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65425fd6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165425fd67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165425fd67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165425fd67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165425fd67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165425fd67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165425fd67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165425fd67_0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165425fd67_0_1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165425fd67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165425fd67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165425fd67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165425fd67_0_1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165425fd67_0_1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165425fd67_0_1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165425fd67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165425fd67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165425fd67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165425fd67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65425fd67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65425fd67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65425fd67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65425fd67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65425fd67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65425fd67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65425fd67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65425fd67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5E9E-552D-9045-BF2C-DDDA941F6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A1AE7-F8AB-7245-9CDC-0225FF719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8C6F2-60A5-E640-883D-623BB11B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61CEE-6829-C142-953F-7C7D473F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3876F-78E3-B64B-9BC1-3E8D69DC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BA30-C147-634A-8F0A-D23A75AC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F08A5-0794-474F-A59B-48074A828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6076-8E61-A549-B079-3E2F5EED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06C9-19AB-EA42-A910-757D700B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E0CAF-42E6-9340-9F3D-0021C5B9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D2ED5A-652D-4C45-87F0-B003EBCB6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56347-A338-784E-AEE5-87616B73B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8D391-207F-E34C-AB86-E7B19D4F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C57E-FBEA-B140-A1B7-70159129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0F7C-6F64-B348-968E-670EB712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A398-179E-704F-820D-2E4E8408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513D-0523-B643-A677-134290F8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4B2CC-1448-FE49-ADC6-FA6B39B5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B2E81-7E1D-C24A-AB07-7A66A0C8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23D3-BCF0-E647-9856-6C4A8B1D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E1DB-E63A-EE42-B4D8-DB668491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C863-2910-284F-A379-C7D5D08C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3065-D5A3-6E4D-8925-2E6EAF1D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01793-E850-8240-A842-94BB7824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E7F7-9385-E344-A125-D47E18A3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D971-DD2C-C84C-B0D3-A9C59978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283C-D27A-0848-A196-555E864FA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A8BCF-D454-5448-A5FA-3042B9062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078CF-0048-6045-B2FF-7C30DA39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69B20-BC85-B442-B3A3-9B3E0F28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CA62-2CA1-3C47-9DC7-AC5F5452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FB2B-F784-E844-A59F-C4AF3FEA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63594-E282-B344-963F-FEE4D41E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FAB1A-F523-A745-9CFC-540A8D7A0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FBD2E-7D6A-8E4E-968E-124B08006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60071-5418-AC46-91DB-F3C9C8CF6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D5D7F-EA41-1448-9C42-5D0613B5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C3288-534E-F740-9235-0CA9F59F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B4FBD-CBA9-E042-B183-89533578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F4A2-6F84-5D42-99EC-0AC0F006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74B95-40FC-2242-B608-25299396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AC8F-B8F1-9344-BA5E-60219EB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54BBD-B369-2F48-8600-747EDFCC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3066D-9C56-3B49-82DB-79797880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0AAAA-09EA-A24A-94D2-4B728E56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B3BFF-CB2B-0D41-B10A-D7A8E811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7DE2-B90E-4649-8DEE-3901AA50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B890-2DBA-5749-9A14-1230A07E0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942EC-15A8-0D44-AF9C-784E022E3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B7D5A-30E9-B241-A79C-3912DB91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EFA26-0780-B241-869B-1CA28FF0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BCD5-AC7B-0240-95E0-9AD260A4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B494-58B2-5945-88EE-15B415AF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6FEC9-A1B6-6341-A49B-D6F980E73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E1A96-5DB4-864F-85AD-B793F994C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A9BEA-2E12-4046-84C3-1DEE6911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B4499-3320-ED4B-8D6B-38138063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5E24A-D8F0-6040-8C1F-B453CE8A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11051-9296-0845-A564-FD4C5E5B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70D9C-E971-A240-BA67-27C695CD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66B2-89B8-9A4B-90B1-003412562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F598-D1A2-064C-9BE5-C35807BAC4B2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8C0DE-1E64-5C4A-90C6-C10527BE2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F3E2-750A-7243-84A5-53BB940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09BB-E63A-324E-8A96-3F3368E1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1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24000" y="1677776"/>
            <a:ext cx="9144000" cy="23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GB" sz="9200" dirty="0">
                <a:latin typeface="Chewy"/>
                <a:ea typeface="Chewy"/>
                <a:cs typeface="Chewy"/>
                <a:sym typeface="Chewy"/>
              </a:rPr>
              <a:t>Year 3 Word List</a:t>
            </a:r>
            <a:endParaRPr sz="9200" dirty="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24000" y="4157451"/>
            <a:ext cx="9144000" cy="16557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6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Vocabulary Exploration</a:t>
            </a:r>
            <a:endParaRPr sz="60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4" name="Picture 2" descr="Portobello Primary School | Chester-le-Street">
            <a:extLst>
              <a:ext uri="{FF2B5EF4-FFF2-40B4-BE49-F238E27FC236}">
                <a16:creationId xmlns:a16="http://schemas.microsoft.com/office/drawing/2014/main" id="{E2217485-DBF2-EF48-BF91-D234053B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24" y="288320"/>
            <a:ext cx="1933352" cy="19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2"/>
          <p:cNvGraphicFramePr/>
          <p:nvPr>
            <p:extLst>
              <p:ext uri="{D42A27DB-BD31-4B8C-83A1-F6EECF244321}">
                <p14:modId xmlns:p14="http://schemas.microsoft.com/office/powerpoint/2010/main" val="1269087636"/>
              </p:ext>
            </p:extLst>
          </p:nvPr>
        </p:nvGraphicFramePr>
        <p:xfrm>
          <a:off x="829000" y="225441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appear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come into sight or to have the appearance of being.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appear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be confident, but I am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actual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ly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shy.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10889"/>
          <a:stretch/>
        </p:blipFill>
        <p:spPr>
          <a:xfrm>
            <a:off x="7097934" y="4104501"/>
            <a:ext cx="2871665" cy="255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23"/>
          <p:cNvGraphicFramePr/>
          <p:nvPr>
            <p:extLst>
              <p:ext uri="{D42A27DB-BD31-4B8C-83A1-F6EECF244321}">
                <p14:modId xmlns:p14="http://schemas.microsoft.com/office/powerpoint/2010/main" val="854506329"/>
              </p:ext>
            </p:extLst>
          </p:nvPr>
        </p:nvGraphicFramePr>
        <p:xfrm>
          <a:off x="829000" y="209986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arrive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reach a destination.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finally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arrive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at school, after missing my bus.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b="17607"/>
          <a:stretch/>
        </p:blipFill>
        <p:spPr>
          <a:xfrm>
            <a:off x="7197500" y="4238034"/>
            <a:ext cx="2696376" cy="22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4"/>
          <p:cNvGraphicFramePr/>
          <p:nvPr>
            <p:extLst>
              <p:ext uri="{D42A27DB-BD31-4B8C-83A1-F6EECF244321}">
                <p14:modId xmlns:p14="http://schemas.microsoft.com/office/powerpoint/2010/main" val="3305892459"/>
              </p:ext>
            </p:extLst>
          </p:nvPr>
        </p:nvGraphicFramePr>
        <p:xfrm>
          <a:off x="829000" y="209986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believe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be confident with the truth/fact.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to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believe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her, because I know it is true.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19354"/>
          <a:stretch/>
        </p:blipFill>
        <p:spPr>
          <a:xfrm>
            <a:off x="7172634" y="4194467"/>
            <a:ext cx="2884100" cy="23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5"/>
          <p:cNvGraphicFramePr/>
          <p:nvPr>
            <p:extLst>
              <p:ext uri="{D42A27DB-BD31-4B8C-83A1-F6EECF244321}">
                <p14:modId xmlns:p14="http://schemas.microsoft.com/office/powerpoint/2010/main" val="4069993299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bicycle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vehicle with two wheels, usually with pedals.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rode my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bicycle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last week.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6" name="Google Shape;126;p25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284667" y="4281567"/>
            <a:ext cx="2536900" cy="214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6"/>
          <p:cNvGraphicFramePr/>
          <p:nvPr>
            <p:extLst>
              <p:ext uri="{D42A27DB-BD31-4B8C-83A1-F6EECF244321}">
                <p14:modId xmlns:p14="http://schemas.microsoft.com/office/powerpoint/2010/main" val="2580127674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breath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Air is inhaled and exhaled (respiration).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took a deep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breath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 b="16513"/>
          <a:stretch/>
        </p:blipFill>
        <p:spPr>
          <a:xfrm>
            <a:off x="7284634" y="4263968"/>
            <a:ext cx="2585401" cy="215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7"/>
          <p:cNvGraphicFramePr/>
          <p:nvPr>
            <p:extLst>
              <p:ext uri="{D42A27DB-BD31-4B8C-83A1-F6EECF244321}">
                <p14:modId xmlns:p14="http://schemas.microsoft.com/office/powerpoint/2010/main" val="3284469634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breathe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inhale and exhale air.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struggle to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breathe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, because I am exhausted.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 b="14339"/>
          <a:stretch/>
        </p:blipFill>
        <p:spPr>
          <a:xfrm>
            <a:off x="7396667" y="4206901"/>
            <a:ext cx="2702499" cy="231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8"/>
          <p:cNvGraphicFramePr/>
          <p:nvPr>
            <p:extLst>
              <p:ext uri="{D42A27DB-BD31-4B8C-83A1-F6EECF244321}">
                <p14:modId xmlns:p14="http://schemas.microsoft.com/office/powerpoint/2010/main" val="332877073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build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construct by joining parts together.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One day, I would like to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build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my own house.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4" name="Google Shape;144;p28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048134" y="4104500"/>
            <a:ext cx="2979300" cy="2514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9"/>
          <p:cNvGraphicFramePr/>
          <p:nvPr>
            <p:extLst>
              <p:ext uri="{D42A27DB-BD31-4B8C-83A1-F6EECF244321}">
                <p14:modId xmlns:p14="http://schemas.microsoft.com/office/powerpoint/2010/main" val="289999148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busy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Full of OR engaged with a task.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It was very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busy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on the train this morning.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21054"/>
          <a:stretch/>
        </p:blipFill>
        <p:spPr>
          <a:xfrm>
            <a:off x="6923667" y="4104501"/>
            <a:ext cx="3257499" cy="25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30"/>
          <p:cNvGraphicFramePr/>
          <p:nvPr>
            <p:extLst>
              <p:ext uri="{D42A27DB-BD31-4B8C-83A1-F6EECF244321}">
                <p14:modId xmlns:p14="http://schemas.microsoft.com/office/powerpoint/2010/main" val="2245186655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business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Occupation or trade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is a new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business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in the centre of town.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12526"/>
          <a:stretch/>
        </p:blipFill>
        <p:spPr>
          <a:xfrm>
            <a:off x="7048134" y="4104501"/>
            <a:ext cx="2885965" cy="252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37"/>
          <p:cNvGraphicFramePr/>
          <p:nvPr>
            <p:extLst>
              <p:ext uri="{D42A27DB-BD31-4B8C-83A1-F6EECF244321}">
                <p14:modId xmlns:p14="http://schemas.microsoft.com/office/powerpoint/2010/main" val="201884159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complete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(adjective, 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Finished, ended or concluded.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finish or end.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My home learning is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complete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have to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complete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my home learning.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8" name="Google Shape;198;p37"/>
          <p:cNvPicPr preferRelativeResize="0"/>
          <p:nvPr/>
        </p:nvPicPr>
        <p:blipFill rotWithShape="1">
          <a:blip r:embed="rId3">
            <a:alphaModFix/>
          </a:blip>
          <a:srcRect b="16694"/>
          <a:stretch/>
        </p:blipFill>
        <p:spPr>
          <a:xfrm>
            <a:off x="6998367" y="4104501"/>
            <a:ext cx="2958333" cy="24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85400" y="734333"/>
            <a:ext cx="11338800" cy="4505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4800" dirty="0">
                <a:latin typeface="Chewy"/>
                <a:ea typeface="Chewy"/>
                <a:cs typeface="Chewy"/>
                <a:sym typeface="Chewy"/>
              </a:rPr>
              <a:t>Please note;</a:t>
            </a:r>
            <a:endParaRPr sz="4800" dirty="0">
              <a:latin typeface="Chewy"/>
              <a:ea typeface="Chewy"/>
              <a:cs typeface="Chewy"/>
              <a:sym typeface="Chewy"/>
            </a:endParaRPr>
          </a:p>
          <a:p>
            <a:endParaRPr sz="4800" dirty="0">
              <a:latin typeface="Chewy"/>
              <a:ea typeface="Chewy"/>
              <a:cs typeface="Chewy"/>
              <a:sym typeface="Chewy"/>
            </a:endParaRPr>
          </a:p>
          <a:p>
            <a:r>
              <a:rPr lang="en-GB" sz="4800" dirty="0">
                <a:latin typeface="Chewy"/>
                <a:ea typeface="Chewy"/>
                <a:cs typeface="Chewy"/>
                <a:sym typeface="Chewy"/>
              </a:rPr>
              <a:t>Some of these words have multiple meanings and forms. Included in this presentation are the most commonly used word forms for Years 3 and 4.</a:t>
            </a:r>
            <a:endParaRPr sz="4800" dirty="0"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39"/>
          <p:cNvGraphicFramePr/>
          <p:nvPr>
            <p:extLst>
              <p:ext uri="{D42A27DB-BD31-4B8C-83A1-F6EECF244321}">
                <p14:modId xmlns:p14="http://schemas.microsoft.com/office/powerpoint/2010/main" val="2193311197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continue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go or keep on with the same action.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continue </a:t>
                      </a: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my journey until it is </a:t>
                      </a:r>
                      <a:r>
                        <a:rPr lang="en-GB" sz="39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complete</a:t>
                      </a: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40148"/>
          <a:stretch/>
        </p:blipFill>
        <p:spPr>
          <a:xfrm>
            <a:off x="6550267" y="4023300"/>
            <a:ext cx="4345656" cy="260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41"/>
          <p:cNvGraphicFramePr/>
          <p:nvPr>
            <p:extLst>
              <p:ext uri="{D42A27DB-BD31-4B8C-83A1-F6EECF244321}">
                <p14:modId xmlns:p14="http://schemas.microsoft.com/office/powerpoint/2010/main" val="2654609005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describe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tell in written or spoken words.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Can you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describe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picture?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2" name="Google Shape;222;p41"/>
          <p:cNvPicPr preferRelativeResize="0"/>
          <p:nvPr/>
        </p:nvPicPr>
        <p:blipFill rotWithShape="1">
          <a:blip r:embed="rId3">
            <a:alphaModFix/>
          </a:blip>
          <a:srcRect b="27588"/>
          <a:stretch/>
        </p:blipFill>
        <p:spPr>
          <a:xfrm>
            <a:off x="6761900" y="4104501"/>
            <a:ext cx="3540733" cy="256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Google Shape;239;p44"/>
          <p:cNvGraphicFramePr/>
          <p:nvPr>
            <p:extLst>
              <p:ext uri="{D42A27DB-BD31-4B8C-83A1-F6EECF244321}">
                <p14:modId xmlns:p14="http://schemas.microsoft.com/office/powerpoint/2010/main" val="744282707"/>
              </p:ext>
            </p:extLst>
          </p:nvPr>
        </p:nvGraphicFramePr>
        <p:xfrm>
          <a:off x="829000" y="289100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disappear 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vanish from sight.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They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disappear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find shelter from the rain.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0" name="Google Shape;240;p44"/>
          <p:cNvPicPr preferRelativeResize="0"/>
          <p:nvPr/>
        </p:nvPicPr>
        <p:blipFill rotWithShape="1">
          <a:blip r:embed="rId3">
            <a:alphaModFix/>
          </a:blip>
          <a:srcRect b="19961"/>
          <a:stretch/>
        </p:blipFill>
        <p:spPr>
          <a:xfrm>
            <a:off x="7023267" y="4104501"/>
            <a:ext cx="3079099" cy="24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Google Shape;245;p45"/>
          <p:cNvGraphicFramePr/>
          <p:nvPr>
            <p:extLst>
              <p:ext uri="{D42A27DB-BD31-4B8C-83A1-F6EECF244321}">
                <p14:modId xmlns:p14="http://schemas.microsoft.com/office/powerpoint/2010/main" val="3593932475"/>
              </p:ext>
            </p:extLst>
          </p:nvPr>
        </p:nvGraphicFramePr>
        <p:xfrm>
          <a:off x="829000" y="318373"/>
          <a:ext cx="10534000" cy="65396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early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(adverb, 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in the first past of a period of time.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occurring in the first part of a period of time.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Adverb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- I get up </a:t>
                      </a:r>
                      <a:r>
                        <a:rPr lang="en-GB" sz="31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early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for school.</a:t>
                      </a:r>
                      <a:endParaRPr sz="3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- I will have an </a:t>
                      </a:r>
                      <a:r>
                        <a:rPr lang="en-GB" sz="31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early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dinner.</a:t>
                      </a:r>
                      <a:endParaRPr sz="3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" name="Google Shape;246;p45"/>
          <p:cNvPicPr preferRelativeResize="0"/>
          <p:nvPr/>
        </p:nvPicPr>
        <p:blipFill rotWithShape="1">
          <a:blip r:embed="rId3">
            <a:alphaModFix/>
          </a:blip>
          <a:srcRect b="19781"/>
          <a:stretch/>
        </p:blipFill>
        <p:spPr>
          <a:xfrm>
            <a:off x="7247301" y="4343801"/>
            <a:ext cx="2823900" cy="226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46"/>
          <p:cNvGraphicFramePr/>
          <p:nvPr>
            <p:extLst>
              <p:ext uri="{D42A27DB-BD31-4B8C-83A1-F6EECF244321}">
                <p14:modId xmlns:p14="http://schemas.microsoft.com/office/powerpoint/2010/main" val="406730855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earth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planet third in order from the sun.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Can also refer to solid matter (ground).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We live on planet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Earth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2" name="Google Shape;252;p46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359300" y="4228967"/>
            <a:ext cx="2740885" cy="231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47"/>
          <p:cNvGraphicFramePr/>
          <p:nvPr>
            <p:extLst>
              <p:ext uri="{D42A27DB-BD31-4B8C-83A1-F6EECF244321}">
                <p14:modId xmlns:p14="http://schemas.microsoft.com/office/powerpoint/2010/main" val="1273478374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eight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adjective)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number coming after seven.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Amount, in relation to the noun.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Seven add one equals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eight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have eaten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eight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sweets.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8" name="Google Shape;258;p47"/>
          <p:cNvPicPr preferRelativeResize="0"/>
          <p:nvPr/>
        </p:nvPicPr>
        <p:blipFill rotWithShape="1">
          <a:blip r:embed="rId3">
            <a:alphaModFix/>
          </a:blip>
          <a:srcRect b="23047"/>
          <a:stretch/>
        </p:blipFill>
        <p:spPr>
          <a:xfrm>
            <a:off x="7085500" y="4197101"/>
            <a:ext cx="3154035" cy="2427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48"/>
          <p:cNvGraphicFramePr/>
          <p:nvPr>
            <p:extLst>
              <p:ext uri="{D42A27DB-BD31-4B8C-83A1-F6EECF244321}">
                <p14:modId xmlns:p14="http://schemas.microsoft.com/office/powerpoint/2010/main" val="1659374575"/>
              </p:ext>
            </p:extLst>
          </p:nvPr>
        </p:nvGraphicFramePr>
        <p:xfrm>
          <a:off x="829000" y="42603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eighth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(adjective, 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after the seventh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one of eight equal parts (fraction)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- This is my </a:t>
                      </a:r>
                      <a:r>
                        <a:rPr lang="en-GB" sz="28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eighth </a:t>
                      </a: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attempt.</a:t>
                      </a:r>
                      <a:endParaRPr sz="28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- </a:t>
                      </a:r>
                      <a:r>
                        <a:rPr lang="en-GB" sz="28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eight eighths </a:t>
                      </a: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is equal to one whole.</a:t>
                      </a:r>
                      <a:endParaRPr sz="28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4" name="Google Shape;264;p48"/>
          <p:cNvPicPr preferRelativeResize="0"/>
          <p:nvPr/>
        </p:nvPicPr>
        <p:blipFill rotWithShape="1">
          <a:blip r:embed="rId3">
            <a:alphaModFix/>
          </a:blip>
          <a:srcRect b="18327"/>
          <a:stretch/>
        </p:blipFill>
        <p:spPr>
          <a:xfrm>
            <a:off x="7234868" y="4104500"/>
            <a:ext cx="2849865" cy="232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49"/>
          <p:cNvGraphicFramePr/>
          <p:nvPr>
            <p:extLst>
              <p:ext uri="{D42A27DB-BD31-4B8C-83A1-F6EECF244321}">
                <p14:modId xmlns:p14="http://schemas.microsoft.com/office/powerpoint/2010/main" val="1372431398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enough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Adequate quantity for want or need.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i="1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(there are many different uses of this word e.g. determiner and adverb).</a:t>
                      </a:r>
                      <a:endParaRPr sz="2400" i="1">
                        <a:solidFill>
                          <a:srgbClr val="0000FF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had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enough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food for one day. 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0" name="Google Shape;2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568" y="4259334"/>
            <a:ext cx="2364833" cy="2364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53"/>
          <p:cNvGraphicFramePr/>
          <p:nvPr>
            <p:extLst>
              <p:ext uri="{D42A27DB-BD31-4B8C-83A1-F6EECF244321}">
                <p14:modId xmlns:p14="http://schemas.microsoft.com/office/powerpoint/2010/main" val="393603263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extreme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Farthest removed from normality.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We have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experienced extreme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weather this year.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4" name="Google Shape;294;p53"/>
          <p:cNvPicPr preferRelativeResize="0"/>
          <p:nvPr/>
        </p:nvPicPr>
        <p:blipFill rotWithShape="1">
          <a:blip r:embed="rId3">
            <a:alphaModFix/>
          </a:blip>
          <a:srcRect b="21054"/>
          <a:stretch/>
        </p:blipFill>
        <p:spPr>
          <a:xfrm>
            <a:off x="7023267" y="4104500"/>
            <a:ext cx="3070832" cy="242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54"/>
          <p:cNvGraphicFramePr/>
          <p:nvPr>
            <p:extLst>
              <p:ext uri="{D42A27DB-BD31-4B8C-83A1-F6EECF244321}">
                <p14:modId xmlns:p14="http://schemas.microsoft.com/office/powerpoint/2010/main" val="83082996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famous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have a widespread reputation.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used to be a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famous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actor!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0" name="Google Shape;300;p54"/>
          <p:cNvPicPr preferRelativeResize="0"/>
          <p:nvPr/>
        </p:nvPicPr>
        <p:blipFill rotWithShape="1">
          <a:blip r:embed="rId3">
            <a:alphaModFix/>
          </a:blip>
          <a:srcRect b="18146"/>
          <a:stretch/>
        </p:blipFill>
        <p:spPr>
          <a:xfrm>
            <a:off x="7035734" y="4104500"/>
            <a:ext cx="3095701" cy="253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5"/>
          <p:cNvGraphicFramePr/>
          <p:nvPr>
            <p:extLst>
              <p:ext uri="{D42A27DB-BD31-4B8C-83A1-F6EECF244321}">
                <p14:modId xmlns:p14="http://schemas.microsoft.com/office/powerpoint/2010/main" val="3597020997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accident </a:t>
                      </a:r>
                      <a:endParaRPr sz="7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An event that happens unexpectedly, without purpose.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had an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accident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on my bike last week.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15597"/>
          <a:stretch/>
        </p:blipFill>
        <p:spPr>
          <a:xfrm>
            <a:off x="7533534" y="4148100"/>
            <a:ext cx="2821901" cy="23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56"/>
          <p:cNvGraphicFramePr/>
          <p:nvPr>
            <p:extLst>
              <p:ext uri="{D42A27DB-BD31-4B8C-83A1-F6EECF244321}">
                <p14:modId xmlns:p14="http://schemas.microsoft.com/office/powerpoint/2010/main" val="3412688976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February 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second month of the </a:t>
                      </a:r>
                      <a:r>
                        <a:rPr lang="en-GB" sz="24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calendar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year.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are typically 28 days in the month of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February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2" name="Google Shape;31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3733" y="4297467"/>
            <a:ext cx="2100000" cy="21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034" y="4297467"/>
            <a:ext cx="1895933" cy="189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p57"/>
          <p:cNvGraphicFramePr/>
          <p:nvPr>
            <p:extLst>
              <p:ext uri="{D42A27DB-BD31-4B8C-83A1-F6EECF244321}">
                <p14:modId xmlns:p14="http://schemas.microsoft.com/office/powerpoint/2010/main" val="157307730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forward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Towards a place, time or point.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Let’s move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forward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so we can hear better.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9" name="Google Shape;31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834" y="4104500"/>
            <a:ext cx="2812901" cy="281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58"/>
          <p:cNvGraphicFramePr/>
          <p:nvPr>
            <p:extLst>
              <p:ext uri="{D42A27DB-BD31-4B8C-83A1-F6EECF244321}">
                <p14:modId xmlns:p14="http://schemas.microsoft.com/office/powerpoint/2010/main" val="3635023077"/>
              </p:ext>
            </p:extLst>
          </p:nvPr>
        </p:nvGraphicFramePr>
        <p:xfrm>
          <a:off x="829000" y="375398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fruit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Any product of plant growth useful to humans or animals.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is a lovely bowl of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fruit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5" name="Google Shape;325;p58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322001" y="4269134"/>
            <a:ext cx="2622735" cy="221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60"/>
          <p:cNvGraphicFramePr/>
          <p:nvPr>
            <p:extLst>
              <p:ext uri="{D42A27DB-BD31-4B8C-83A1-F6EECF244321}">
                <p14:modId xmlns:p14="http://schemas.microsoft.com/office/powerpoint/2010/main" val="3325743369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group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collection of objects, related in a specific way.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group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children played a game of football.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7" name="Google Shape;337;p60"/>
          <p:cNvPicPr preferRelativeResize="0"/>
          <p:nvPr/>
        </p:nvPicPr>
        <p:blipFill rotWithShape="1">
          <a:blip r:embed="rId3">
            <a:alphaModFix/>
          </a:blip>
          <a:srcRect b="17239"/>
          <a:stretch/>
        </p:blipFill>
        <p:spPr>
          <a:xfrm>
            <a:off x="7620701" y="4283034"/>
            <a:ext cx="2460935" cy="203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" name="Google Shape;342;p61"/>
          <p:cNvGraphicFramePr/>
          <p:nvPr>
            <p:extLst>
              <p:ext uri="{D42A27DB-BD31-4B8C-83A1-F6EECF244321}">
                <p14:modId xmlns:p14="http://schemas.microsoft.com/office/powerpoint/2010/main" val="3851924695"/>
              </p:ext>
            </p:extLst>
          </p:nvPr>
        </p:nvGraphicFramePr>
        <p:xfrm>
          <a:off x="829000" y="435600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guard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(verb, 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keep safe from harm or danger.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 person/persons that guards and protects.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31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guard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the castle to protect the King.</a:t>
                      </a:r>
                      <a:endParaRPr sz="3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</a:t>
                      </a:r>
                      <a:r>
                        <a:rPr lang="en-GB" sz="31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guards </a:t>
                      </a:r>
                      <a:r>
                        <a:rPr lang="en-GB" sz="3100">
                          <a:latin typeface="Chewy"/>
                          <a:ea typeface="Chewy"/>
                          <a:cs typeface="Chewy"/>
                          <a:sym typeface="Chewy"/>
                        </a:rPr>
                        <a:t>are on watch.</a:t>
                      </a:r>
                      <a:endParaRPr sz="3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3" name="Google Shape;343;p61"/>
          <p:cNvPicPr preferRelativeResize="0"/>
          <p:nvPr/>
        </p:nvPicPr>
        <p:blipFill rotWithShape="1">
          <a:blip r:embed="rId3">
            <a:alphaModFix/>
          </a:blip>
          <a:srcRect b="19054"/>
          <a:stretch/>
        </p:blipFill>
        <p:spPr>
          <a:xfrm>
            <a:off x="7334401" y="4228933"/>
            <a:ext cx="2709865" cy="219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" name="Google Shape;348;p62"/>
          <p:cNvGraphicFramePr/>
          <p:nvPr>
            <p:extLst>
              <p:ext uri="{D42A27DB-BD31-4B8C-83A1-F6EECF244321}">
                <p14:modId xmlns:p14="http://schemas.microsoft.com/office/powerpoint/2010/main" val="2899698735"/>
              </p:ext>
            </p:extLst>
          </p:nvPr>
        </p:nvGraphicFramePr>
        <p:xfrm>
          <a:off x="829000" y="318373"/>
          <a:ext cx="10534000" cy="65396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guide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(verb, 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assist someone to reach a destination.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 person who guides. A book giving information or advice.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guide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group around the museum.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I read the </a:t>
                      </a:r>
                      <a:r>
                        <a:rPr lang="en-GB" sz="2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guide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carefully.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9" name="Google Shape;349;p62"/>
          <p:cNvPicPr preferRelativeResize="0"/>
          <p:nvPr/>
        </p:nvPicPr>
        <p:blipFill rotWithShape="1">
          <a:blip r:embed="rId3">
            <a:alphaModFix/>
          </a:blip>
          <a:srcRect b="18146"/>
          <a:stretch/>
        </p:blipFill>
        <p:spPr>
          <a:xfrm>
            <a:off x="7234833" y="4387401"/>
            <a:ext cx="2668699" cy="218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" name="Google Shape;354;p63"/>
          <p:cNvGraphicFramePr/>
          <p:nvPr>
            <p:extLst>
              <p:ext uri="{D42A27DB-BD31-4B8C-83A1-F6EECF244321}">
                <p14:modId xmlns:p14="http://schemas.microsoft.com/office/powerpoint/2010/main" val="2478573028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heard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Past tense of the verb ‘to hear’.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heard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 noise coming from the kitchen.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5" name="Google Shape;355;p63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309534" y="4184067"/>
            <a:ext cx="2740885" cy="231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Google Shape;360;p64"/>
          <p:cNvGraphicFramePr/>
          <p:nvPr>
            <p:extLst>
              <p:ext uri="{D42A27DB-BD31-4B8C-83A1-F6EECF244321}">
                <p14:modId xmlns:p14="http://schemas.microsoft.com/office/powerpoint/2010/main" val="1384077945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heart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An organ of the body for blood circulation.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In humans, the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heart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is roughly the size of a large fist.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1" name="Google Shape;361;p64"/>
          <p:cNvPicPr preferRelativeResize="0"/>
          <p:nvPr/>
        </p:nvPicPr>
        <p:blipFill rotWithShape="1">
          <a:blip r:embed="rId3">
            <a:alphaModFix/>
          </a:blip>
          <a:srcRect b="18327"/>
          <a:stretch/>
        </p:blipFill>
        <p:spPr>
          <a:xfrm>
            <a:off x="7234834" y="4245534"/>
            <a:ext cx="2772100" cy="226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Google Shape;366;p65"/>
          <p:cNvGraphicFramePr/>
          <p:nvPr>
            <p:extLst>
              <p:ext uri="{D42A27DB-BD31-4B8C-83A1-F6EECF244321}">
                <p14:modId xmlns:p14="http://schemas.microsoft.com/office/powerpoint/2010/main" val="247256668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height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Distance upward from a given level.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height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this table is 60cm. 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7" name="Google Shape;367;p65"/>
          <p:cNvPicPr preferRelativeResize="0"/>
          <p:nvPr/>
        </p:nvPicPr>
        <p:blipFill rotWithShape="1">
          <a:blip r:embed="rId3">
            <a:alphaModFix/>
          </a:blip>
          <a:srcRect b="28494"/>
          <a:stretch/>
        </p:blipFill>
        <p:spPr>
          <a:xfrm>
            <a:off x="7010833" y="4231834"/>
            <a:ext cx="3133067" cy="224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66"/>
          <p:cNvGraphicFramePr/>
          <p:nvPr>
            <p:extLst>
              <p:ext uri="{D42A27DB-BD31-4B8C-83A1-F6EECF244321}">
                <p14:modId xmlns:p14="http://schemas.microsoft.com/office/powerpoint/2010/main" val="3430548435"/>
              </p:ext>
            </p:extLst>
          </p:nvPr>
        </p:nvGraphicFramePr>
        <p:xfrm>
          <a:off x="829000" y="385800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history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The study of past events, connect systematically and chronologically.</a:t>
                      </a: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history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the Romans is fascinating! 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3" name="Google Shape;373;p66"/>
          <p:cNvPicPr preferRelativeResize="0"/>
          <p:nvPr/>
        </p:nvPicPr>
        <p:blipFill rotWithShape="1">
          <a:blip r:embed="rId3">
            <a:alphaModFix/>
          </a:blip>
          <a:srcRect b="19054"/>
          <a:stretch/>
        </p:blipFill>
        <p:spPr>
          <a:xfrm>
            <a:off x="7321968" y="4288800"/>
            <a:ext cx="2697433" cy="21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6"/>
          <p:cNvGraphicFramePr/>
          <p:nvPr>
            <p:extLst>
              <p:ext uri="{D42A27DB-BD31-4B8C-83A1-F6EECF244321}">
                <p14:modId xmlns:p14="http://schemas.microsoft.com/office/powerpoint/2010/main" val="3925387220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accidental</a:t>
                      </a:r>
                      <a:r>
                        <a:rPr lang="en-GB" sz="73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ly</a:t>
                      </a:r>
                      <a:endParaRPr sz="7300">
                        <a:solidFill>
                          <a:srgbClr val="0000FF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Happening by chance (from the root word ‘accident’).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accidental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ly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forgot my lunch!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18546"/>
          <a:stretch/>
        </p:blipFill>
        <p:spPr>
          <a:xfrm>
            <a:off x="7359334" y="4210334"/>
            <a:ext cx="2747199" cy="22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67"/>
          <p:cNvGraphicFramePr/>
          <p:nvPr>
            <p:extLst>
              <p:ext uri="{D42A27DB-BD31-4B8C-83A1-F6EECF244321}">
                <p14:modId xmlns:p14="http://schemas.microsoft.com/office/powerpoint/2010/main" val="385027713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imagine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form a mental image of (something not actually present to the senses).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imagine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that the house is haunted.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9" name="Google Shape;379;p67"/>
          <p:cNvPicPr preferRelativeResize="0"/>
          <p:nvPr/>
        </p:nvPicPr>
        <p:blipFill rotWithShape="1">
          <a:blip r:embed="rId3">
            <a:alphaModFix/>
          </a:blip>
          <a:srcRect b="17965"/>
          <a:stretch/>
        </p:blipFill>
        <p:spPr>
          <a:xfrm>
            <a:off x="7433967" y="4318900"/>
            <a:ext cx="2457965" cy="201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71"/>
          <p:cNvGraphicFramePr/>
          <p:nvPr>
            <p:extLst>
              <p:ext uri="{D42A27DB-BD31-4B8C-83A1-F6EECF244321}">
                <p14:modId xmlns:p14="http://schemas.microsoft.com/office/powerpoint/2010/main" val="1844958477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island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Small piece of land surrounded by water.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is treasure buried on that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island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!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3" name="Google Shape;403;p71"/>
          <p:cNvPicPr preferRelativeResize="0"/>
          <p:nvPr/>
        </p:nvPicPr>
        <p:blipFill rotWithShape="1">
          <a:blip r:embed="rId3">
            <a:alphaModFix/>
          </a:blip>
          <a:srcRect t="15245" b="22503"/>
          <a:stretch/>
        </p:blipFill>
        <p:spPr>
          <a:xfrm>
            <a:off x="6911233" y="4223333"/>
            <a:ext cx="3643368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Google Shape;414;p73"/>
          <p:cNvGraphicFramePr/>
          <p:nvPr>
            <p:extLst>
              <p:ext uri="{D42A27DB-BD31-4B8C-83A1-F6EECF244321}">
                <p14:modId xmlns:p14="http://schemas.microsoft.com/office/powerpoint/2010/main" val="1437624155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learn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acquire knowledge or skills by study or instruction.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learn </a:t>
                      </a: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a lot from my teacher.</a:t>
                      </a:r>
                      <a:endParaRPr sz="39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5" name="Google Shape;415;p73"/>
          <p:cNvPicPr preferRelativeResize="0"/>
          <p:nvPr/>
        </p:nvPicPr>
        <p:blipFill rotWithShape="1">
          <a:blip r:embed="rId3">
            <a:alphaModFix/>
          </a:blip>
          <a:srcRect b="28856"/>
          <a:stretch/>
        </p:blipFill>
        <p:spPr>
          <a:xfrm>
            <a:off x="6811667" y="3881634"/>
            <a:ext cx="3854932" cy="27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" name="Google Shape;426;p75"/>
          <p:cNvGraphicFramePr/>
          <p:nvPr>
            <p:extLst>
              <p:ext uri="{D42A27DB-BD31-4B8C-83A1-F6EECF244321}">
                <p14:modId xmlns:p14="http://schemas.microsoft.com/office/powerpoint/2010/main" val="1835461807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library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place with a collection of material for; reading, listening, viewing and studying.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go to the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library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everyday to study.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7" name="Google Shape;42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7501" y="4222801"/>
            <a:ext cx="2846767" cy="284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" name="Google Shape;456;p80"/>
          <p:cNvGraphicFramePr/>
          <p:nvPr>
            <p:extLst>
              <p:ext uri="{D42A27DB-BD31-4B8C-83A1-F6EECF244321}">
                <p14:modId xmlns:p14="http://schemas.microsoft.com/office/powerpoint/2010/main" val="3215879715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natural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Existing or formed by nature.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This forest is an example of </a:t>
                      </a:r>
                      <a:r>
                        <a:rPr lang="en-GB" sz="39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natural </a:t>
                      </a: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beauty.</a:t>
                      </a:r>
                      <a:endParaRPr sz="39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7" name="Google Shape;457;p80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421533" y="4157134"/>
            <a:ext cx="2640099" cy="2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Google Shape;474;p83"/>
          <p:cNvGraphicFramePr/>
          <p:nvPr>
            <p:extLst>
              <p:ext uri="{D42A27DB-BD31-4B8C-83A1-F6EECF244321}">
                <p14:modId xmlns:p14="http://schemas.microsoft.com/office/powerpoint/2010/main" val="2200190669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occasion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particular time or circumstance.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is event an important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occasion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for us.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5" name="Google Shape;475;p83"/>
          <p:cNvPicPr preferRelativeResize="0"/>
          <p:nvPr/>
        </p:nvPicPr>
        <p:blipFill rotWithShape="1">
          <a:blip r:embed="rId3">
            <a:alphaModFix/>
          </a:blip>
          <a:srcRect b="16694"/>
          <a:stretch/>
        </p:blipFill>
        <p:spPr>
          <a:xfrm>
            <a:off x="7272201" y="4244267"/>
            <a:ext cx="2722465" cy="22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Google Shape;480;p84"/>
          <p:cNvGraphicFramePr/>
          <p:nvPr>
            <p:extLst>
              <p:ext uri="{D42A27DB-BD31-4B8C-83A1-F6EECF244321}">
                <p14:modId xmlns:p14="http://schemas.microsoft.com/office/powerpoint/2010/main" val="90837725"/>
              </p:ext>
            </p:extLst>
          </p:nvPr>
        </p:nvGraphicFramePr>
        <p:xfrm>
          <a:off x="829000" y="447866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occasionally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At times; now and then.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Occasionally </a:t>
                      </a: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 go to the beach.</a:t>
                      </a:r>
                      <a:endParaRPr sz="39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1" name="Google Shape;481;p84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446434" y="4280701"/>
            <a:ext cx="2523167" cy="212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Google Shape;486;p85"/>
          <p:cNvGraphicFramePr/>
          <p:nvPr>
            <p:extLst>
              <p:ext uri="{D42A27DB-BD31-4B8C-83A1-F6EECF244321}">
                <p14:modId xmlns:p14="http://schemas.microsoft.com/office/powerpoint/2010/main" val="2598117629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often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Many times or frequently.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often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go to the gym to exercise. 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7" name="Google Shape;487;p85"/>
          <p:cNvPicPr preferRelativeResize="0"/>
          <p:nvPr/>
        </p:nvPicPr>
        <p:blipFill rotWithShape="1">
          <a:blip r:embed="rId3">
            <a:alphaModFix/>
          </a:blip>
          <a:srcRect b="16331"/>
          <a:stretch/>
        </p:blipFill>
        <p:spPr>
          <a:xfrm>
            <a:off x="7483767" y="4248568"/>
            <a:ext cx="2672532" cy="223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87"/>
          <p:cNvGraphicFramePr/>
          <p:nvPr>
            <p:extLst>
              <p:ext uri="{D42A27DB-BD31-4B8C-83A1-F6EECF244321}">
                <p14:modId xmlns:p14="http://schemas.microsoft.com/office/powerpoint/2010/main" val="1967526070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ordinary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Of no special interest or quality. </a:t>
                      </a: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wear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ordinary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clothes to work.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9" name="Google Shape;499;p87"/>
          <p:cNvPicPr preferRelativeResize="0"/>
          <p:nvPr/>
        </p:nvPicPr>
        <p:blipFill rotWithShape="1">
          <a:blip r:embed="rId3">
            <a:alphaModFix/>
          </a:blip>
          <a:srcRect b="31940"/>
          <a:stretch/>
        </p:blipFill>
        <p:spPr>
          <a:xfrm>
            <a:off x="6936134" y="4306467"/>
            <a:ext cx="3182132" cy="21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" name="Google Shape;552;p96"/>
          <p:cNvGraphicFramePr/>
          <p:nvPr>
            <p:extLst>
              <p:ext uri="{D42A27DB-BD31-4B8C-83A1-F6EECF244321}">
                <p14:modId xmlns:p14="http://schemas.microsoft.com/office/powerpoint/2010/main" val="3731066135"/>
              </p:ext>
            </p:extLst>
          </p:nvPr>
        </p:nvGraphicFramePr>
        <p:xfrm>
          <a:off x="829000" y="29873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pressure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force upon a surface from an object or fluid.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force or influence someone.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</a:t>
                      </a:r>
                      <a:r>
                        <a:rPr lang="en-GB" sz="24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pressure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of water will break through the pipes.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I feel </a:t>
                      </a:r>
                      <a:r>
                        <a:rPr lang="en-GB" sz="24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pressure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answer the question correctly.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3" name="Google Shape;553;p96"/>
          <p:cNvPicPr preferRelativeResize="0"/>
          <p:nvPr/>
        </p:nvPicPr>
        <p:blipFill rotWithShape="1">
          <a:blip r:embed="rId3">
            <a:alphaModFix/>
          </a:blip>
          <a:srcRect b="17607"/>
          <a:stretch/>
        </p:blipFill>
        <p:spPr>
          <a:xfrm>
            <a:off x="7247301" y="4193134"/>
            <a:ext cx="2871665" cy="236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7"/>
          <p:cNvGraphicFramePr/>
          <p:nvPr>
            <p:extLst>
              <p:ext uri="{D42A27DB-BD31-4B8C-83A1-F6EECF244321}">
                <p14:modId xmlns:p14="http://schemas.microsoft.com/office/powerpoint/2010/main" val="1998941903"/>
              </p:ext>
            </p:extLst>
          </p:nvPr>
        </p:nvGraphicFramePr>
        <p:xfrm>
          <a:off x="829000" y="43563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actual</a:t>
                      </a:r>
                      <a:endParaRPr sz="7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Existing or factually present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can’t give you the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actual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answer, because I haven’t worked it out.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15067"/>
          <a:stretch/>
        </p:blipFill>
        <p:spPr>
          <a:xfrm>
            <a:off x="7409100" y="4219367"/>
            <a:ext cx="2593701" cy="22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8" name="Google Shape;558;p97"/>
          <p:cNvGraphicFramePr/>
          <p:nvPr>
            <p:extLst>
              <p:ext uri="{D42A27DB-BD31-4B8C-83A1-F6EECF244321}">
                <p14:modId xmlns:p14="http://schemas.microsoft.com/office/powerpoint/2010/main" val="1043383776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probably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Very likely to happen.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It will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probably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rain tomorrow.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9" name="Google Shape;559;p97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421567" y="4292001"/>
            <a:ext cx="2436032" cy="20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6" name="Google Shape;576;p100"/>
          <p:cNvGraphicFramePr/>
          <p:nvPr>
            <p:extLst>
              <p:ext uri="{D42A27DB-BD31-4B8C-83A1-F6EECF244321}">
                <p14:modId xmlns:p14="http://schemas.microsoft.com/office/powerpoint/2010/main" val="3030994692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quarter</a:t>
                      </a:r>
                      <a:endParaRPr sz="7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four equal parts of an object.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divide into equal parts.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- A </a:t>
                      </a: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quarter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this pie is enough for me to eat.</a:t>
                      </a:r>
                      <a:endParaRPr sz="2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quarter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pie into equal slices.</a:t>
                      </a:r>
                      <a:endParaRPr sz="2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7" name="Google Shape;577;p100"/>
          <p:cNvPicPr preferRelativeResize="0"/>
          <p:nvPr/>
        </p:nvPicPr>
        <p:blipFill rotWithShape="1">
          <a:blip r:embed="rId3">
            <a:alphaModFix/>
          </a:blip>
          <a:srcRect b="22869"/>
          <a:stretch/>
        </p:blipFill>
        <p:spPr>
          <a:xfrm>
            <a:off x="7359334" y="4278500"/>
            <a:ext cx="2747199" cy="211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0" name="Google Shape;600;p104"/>
          <p:cNvGraphicFramePr/>
          <p:nvPr>
            <p:extLst>
              <p:ext uri="{D42A27DB-BD31-4B8C-83A1-F6EECF244321}">
                <p14:modId xmlns:p14="http://schemas.microsoft.com/office/powerpoint/2010/main" val="2886423085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reign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sovereign occupies the throne.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exercise power and authority (linked to the sovereign).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Queen has had a long </a:t>
                      </a:r>
                      <a:r>
                        <a:rPr lang="en-GB" sz="27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reign 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over the UK.</a:t>
                      </a:r>
                      <a:endParaRPr sz="2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Queens </a:t>
                      </a:r>
                      <a:r>
                        <a:rPr lang="en-GB" sz="27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reigns 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over the UK.</a:t>
                      </a:r>
                      <a:endParaRPr sz="2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1" name="Google Shape;601;p104"/>
          <p:cNvPicPr preferRelativeResize="0"/>
          <p:nvPr/>
        </p:nvPicPr>
        <p:blipFill rotWithShape="1">
          <a:blip r:embed="rId3">
            <a:alphaModFix/>
          </a:blip>
          <a:srcRect b="29037"/>
          <a:stretch/>
        </p:blipFill>
        <p:spPr>
          <a:xfrm>
            <a:off x="6898801" y="4104517"/>
            <a:ext cx="3428999" cy="243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" name="Google Shape;606;p105"/>
          <p:cNvGraphicFramePr/>
          <p:nvPr>
            <p:extLst>
              <p:ext uri="{D42A27DB-BD31-4B8C-83A1-F6EECF244321}">
                <p14:modId xmlns:p14="http://schemas.microsoft.com/office/powerpoint/2010/main" val="2047627808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remember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recall a memory or think of again.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39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remember </a:t>
                      </a: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my first teacher.</a:t>
                      </a:r>
                      <a:endParaRPr sz="39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7" name="Google Shape;607;p105"/>
          <p:cNvPicPr preferRelativeResize="0"/>
          <p:nvPr/>
        </p:nvPicPr>
        <p:blipFill rotWithShape="1">
          <a:blip r:embed="rId3">
            <a:alphaModFix/>
          </a:blip>
          <a:srcRect b="17965"/>
          <a:stretch/>
        </p:blipFill>
        <p:spPr>
          <a:xfrm>
            <a:off x="6973467" y="4104500"/>
            <a:ext cx="3159349" cy="259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" name="Google Shape;630;p109"/>
          <p:cNvGraphicFramePr/>
          <p:nvPr>
            <p:extLst>
              <p:ext uri="{D42A27DB-BD31-4B8C-83A1-F6EECF244321}">
                <p14:modId xmlns:p14="http://schemas.microsoft.com/office/powerpoint/2010/main" val="3341128544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straight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(adjective, adverb)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without a bend or angle.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in a straight line.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ruler is </a:t>
                      </a:r>
                      <a:r>
                        <a:rPr lang="en-GB" sz="27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straight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Adverb 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- I walk </a:t>
                      </a:r>
                      <a:r>
                        <a:rPr lang="en-GB" sz="27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straight </a:t>
                      </a:r>
                      <a:r>
                        <a:rPr lang="en-GB" sz="2700">
                          <a:latin typeface="Chewy"/>
                          <a:ea typeface="Chewy"/>
                          <a:cs typeface="Chewy"/>
                          <a:sym typeface="Chewy"/>
                        </a:rPr>
                        <a:t>across the road.</a:t>
                      </a:r>
                      <a:endParaRPr sz="27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1" name="Google Shape;631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1568" y="4206934"/>
            <a:ext cx="2315033" cy="231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p110"/>
          <p:cNvGraphicFramePr/>
          <p:nvPr>
            <p:extLst>
              <p:ext uri="{D42A27DB-BD31-4B8C-83A1-F6EECF244321}">
                <p14:modId xmlns:p14="http://schemas.microsoft.com/office/powerpoint/2010/main" val="1812944355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strange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unusual or surprising; difficult to understand or explain.</a:t>
                      </a:r>
                      <a:endParaRPr sz="37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She was a </a:t>
                      </a:r>
                      <a:r>
                        <a:rPr lang="en-GB" sz="39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strange</a:t>
                      </a:r>
                      <a:r>
                        <a:rPr lang="en-GB" sz="39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 character.</a:t>
                      </a:r>
                      <a:endParaRPr sz="39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Strange emoji symbol Vector Art Stock Images | Depositphotos">
            <a:extLst>
              <a:ext uri="{FF2B5EF4-FFF2-40B4-BE49-F238E27FC236}">
                <a16:creationId xmlns:a16="http://schemas.microsoft.com/office/drawing/2014/main" id="{550EDE9B-118A-BC44-B258-1F17EB57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02" y="3806539"/>
            <a:ext cx="2579759" cy="25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4" name="Google Shape;684;p118"/>
          <p:cNvGraphicFramePr/>
          <p:nvPr>
            <p:extLst>
              <p:ext uri="{D42A27DB-BD31-4B8C-83A1-F6EECF244321}">
                <p14:modId xmlns:p14="http://schemas.microsoft.com/office/powerpoint/2010/main" val="1913375038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various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Different kinds of two or more things.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Various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experiments have not proved his idea.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85" name="Google Shape;685;p118"/>
          <p:cNvPicPr preferRelativeResize="0"/>
          <p:nvPr/>
        </p:nvPicPr>
        <p:blipFill rotWithShape="1">
          <a:blip r:embed="rId3">
            <a:alphaModFix/>
          </a:blip>
          <a:srcRect b="23954"/>
          <a:stretch/>
        </p:blipFill>
        <p:spPr>
          <a:xfrm>
            <a:off x="7135267" y="4215201"/>
            <a:ext cx="3033467" cy="230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0" name="Google Shape;690;p119"/>
          <p:cNvGraphicFramePr/>
          <p:nvPr>
            <p:extLst>
              <p:ext uri="{D42A27DB-BD31-4B8C-83A1-F6EECF244321}">
                <p14:modId xmlns:p14="http://schemas.microsoft.com/office/powerpoint/2010/main" val="3556611214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weight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Unit of measure for heaviness or mass.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weight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this stone is 75kg.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91" name="Google Shape;691;p119"/>
          <p:cNvPicPr preferRelativeResize="0"/>
          <p:nvPr/>
        </p:nvPicPr>
        <p:blipFill rotWithShape="1">
          <a:blip r:embed="rId3">
            <a:alphaModFix/>
          </a:blip>
          <a:srcRect b="17239"/>
          <a:stretch/>
        </p:blipFill>
        <p:spPr>
          <a:xfrm>
            <a:off x="7321967" y="4233867"/>
            <a:ext cx="2659496" cy="220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" name="Google Shape;696;p120"/>
          <p:cNvGraphicFramePr/>
          <p:nvPr>
            <p:extLst>
              <p:ext uri="{D42A27DB-BD31-4B8C-83A1-F6EECF244321}">
                <p14:modId xmlns:p14="http://schemas.microsoft.com/office/powerpoint/2010/main" val="427845791"/>
              </p:ext>
            </p:extLst>
          </p:nvPr>
        </p:nvGraphicFramePr>
        <p:xfrm>
          <a:off x="829000" y="1"/>
          <a:ext cx="10534000" cy="69847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7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woman/women</a:t>
                      </a:r>
                      <a:endParaRPr sz="60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Adult female person.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Plural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women (more than one woman)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8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A </a:t>
                      </a:r>
                      <a:r>
                        <a:rPr lang="en-GB" sz="2800" u="sng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woman </a:t>
                      </a: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called Sarah called for you today.</a:t>
                      </a:r>
                      <a:endParaRPr sz="28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2800" u="sng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women </a:t>
                      </a:r>
                      <a:r>
                        <a:rPr lang="en-GB" sz="28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gathered together for a photo. </a:t>
                      </a:r>
                      <a:endParaRPr sz="39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97" name="Google Shape;697;p120"/>
          <p:cNvPicPr preferRelativeResize="0"/>
          <p:nvPr/>
        </p:nvPicPr>
        <p:blipFill rotWithShape="1">
          <a:blip r:embed="rId3">
            <a:alphaModFix/>
          </a:blip>
          <a:srcRect b="15832"/>
          <a:stretch/>
        </p:blipFill>
        <p:spPr>
          <a:xfrm>
            <a:off x="7097934" y="4088800"/>
            <a:ext cx="2998333" cy="252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8"/>
          <p:cNvGraphicFramePr/>
          <p:nvPr>
            <p:extLst>
              <p:ext uri="{D42A27DB-BD31-4B8C-83A1-F6EECF244321}">
                <p14:modId xmlns:p14="http://schemas.microsoft.com/office/powerpoint/2010/main" val="1749981007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actual</a:t>
                      </a:r>
                      <a:r>
                        <a:rPr lang="en-GB" sz="73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ly </a:t>
                      </a:r>
                      <a:endParaRPr sz="7300">
                        <a:solidFill>
                          <a:srgbClr val="0000FF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As a fact or something currently present.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actual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ly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worked out the answer, using my method.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567" y="4260134"/>
            <a:ext cx="2187132" cy="218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9"/>
          <p:cNvGraphicFramePr/>
          <p:nvPr>
            <p:extLst>
              <p:ext uri="{D42A27DB-BD31-4B8C-83A1-F6EECF244321}">
                <p14:modId xmlns:p14="http://schemas.microsoft.com/office/powerpoint/2010/main" val="4253215749"/>
              </p:ext>
            </p:extLst>
          </p:nvPr>
        </p:nvGraphicFramePr>
        <p:xfrm>
          <a:off x="829000" y="43543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address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Intended location linked to a piece of mail.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Where someone resides (lives).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deliver a letter to an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address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297100" y="4194467"/>
            <a:ext cx="2640099" cy="2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20"/>
          <p:cNvGraphicFramePr/>
          <p:nvPr>
            <p:extLst>
              <p:ext uri="{D42A27DB-BD31-4B8C-83A1-F6EECF244321}">
                <p14:modId xmlns:p14="http://schemas.microsoft.com/office/powerpoint/2010/main" val="1446273891"/>
              </p:ext>
            </p:extLst>
          </p:nvPr>
        </p:nvGraphicFramePr>
        <p:xfrm>
          <a:off x="829000" y="419973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 dirty="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address</a:t>
                      </a:r>
                      <a:endParaRPr sz="7300" dirty="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direct speech or a written statement at someone (formal language).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Principal would like to </a:t>
                      </a:r>
                      <a:r>
                        <a:rPr lang="en-GB" sz="39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address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students.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667" y="4219367"/>
            <a:ext cx="2277700" cy="22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1"/>
          <p:cNvGraphicFramePr/>
          <p:nvPr/>
        </p:nvGraphicFramePr>
        <p:xfrm>
          <a:off x="829000" y="413200"/>
          <a:ext cx="10534000" cy="6438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300">
                          <a:solidFill>
                            <a:schemeClr val="dk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answer</a:t>
                      </a:r>
                      <a:endParaRPr sz="7300">
                        <a:solidFill>
                          <a:schemeClr val="dk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(verb,noun)</a:t>
                      </a:r>
                      <a:endParaRPr sz="400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To respond to someone written or verbally.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 verbal or written response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 u="sng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3600">
                          <a:latin typeface="Chewy"/>
                          <a:ea typeface="Chewy"/>
                          <a:cs typeface="Chewy"/>
                          <a:sym typeface="Chewy"/>
                        </a:rPr>
                        <a:t>- Can answer my question?</a:t>
                      </a:r>
                      <a:endParaRPr sz="36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3600">
                          <a:latin typeface="Chewy"/>
                          <a:ea typeface="Chewy"/>
                          <a:cs typeface="Chewy"/>
                          <a:sym typeface="Chewy"/>
                        </a:rPr>
                        <a:t>- I have received his answer.</a:t>
                      </a:r>
                      <a:endParaRPr sz="36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b="10538"/>
          <a:stretch/>
        </p:blipFill>
        <p:spPr>
          <a:xfrm>
            <a:off x="7222401" y="3961434"/>
            <a:ext cx="2834332" cy="253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1855</Words>
  <Application>Microsoft Macintosh PowerPoint</Application>
  <PresentationFormat>Widescreen</PresentationFormat>
  <Paragraphs>843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Chewy</vt:lpstr>
      <vt:lpstr>Office Theme</vt:lpstr>
      <vt:lpstr>Year 3 Word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Word List</dc:title>
  <dc:creator>Callum Bone</dc:creator>
  <cp:lastModifiedBy>Callum Bone</cp:lastModifiedBy>
  <cp:revision>1</cp:revision>
  <dcterms:created xsi:type="dcterms:W3CDTF">2023-03-06T20:35:44Z</dcterms:created>
  <dcterms:modified xsi:type="dcterms:W3CDTF">2023-03-06T21:01:13Z</dcterms:modified>
</cp:coreProperties>
</file>